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86" r:id="rId4"/>
    <p:sldId id="304" r:id="rId5"/>
    <p:sldId id="299" r:id="rId6"/>
    <p:sldId id="300" r:id="rId7"/>
    <p:sldId id="297" r:id="rId8"/>
    <p:sldId id="301" r:id="rId9"/>
    <p:sldId id="302" r:id="rId10"/>
    <p:sldId id="303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50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019455" y="84795"/>
            <a:ext cx="4391715" cy="215444"/>
          </a:xfrm>
        </p:spPr>
        <p:txBody>
          <a:bodyPr/>
          <a:lstStyle/>
          <a:p>
            <a:r>
              <a:rPr lang="en-US" smtClean="0"/>
              <a:t>doc.: IEEE 802.11-09/1234r0doc.: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1916871" cy="215444"/>
          </a:xfrm>
        </p:spPr>
        <p:txBody>
          <a:bodyPr/>
          <a:lstStyle/>
          <a:p>
            <a:fld id="{225029A0-B148-4017-8EF9-00F7FC1C617B}" type="datetime1">
              <a:rPr lang="en-US" smtClean="0"/>
              <a:pPr/>
              <a:t>9/19/2011</a:t>
            </a:fld>
            <a:r>
              <a:rPr lang="en-US" smtClean="0"/>
              <a:t>November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4336" y="8670168"/>
            <a:ext cx="2246834" cy="184666"/>
          </a:xfrm>
        </p:spPr>
        <p:txBody>
          <a:bodyPr/>
          <a:lstStyle/>
          <a:p>
            <a:pPr lvl="4"/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40D6B13-8646-42AE-AE5F-75F7278B0F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802.11-11/1296r1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Potential Channelization for </a:t>
            </a:r>
            <a:r>
              <a:rPr lang="en-US" dirty="0" smtClean="0"/>
              <a:t>802.11ah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2119161"/>
              </p:ext>
            </p:extLst>
          </p:nvPr>
        </p:nvGraphicFramePr>
        <p:xfrm>
          <a:off x="503238" y="2270125"/>
          <a:ext cx="8047037" cy="2470150"/>
        </p:xfrm>
        <a:graphic>
          <a:graphicData uri="http://schemas.openxmlformats.org/presentationml/2006/ole">
            <p:oleObj spid="_x0000_s2096" name="Document" r:id="rId4" imgW="8250056" imgH="254801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Spec </a:t>
            </a:r>
            <a:r>
              <a:rPr lang="en-US" dirty="0" smtClean="0"/>
              <a:t>Framework Text Regarding Bandwidth Modes: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draft specification shall include support for 1 MHz, 2 MHz,  4 MHz,  8 MHz, and 16 MHz PHY transmissions. </a:t>
            </a:r>
          </a:p>
          <a:p>
            <a:r>
              <a:rPr lang="en-US" i="1" dirty="0" smtClean="0"/>
              <a:t>An 802.11ah STA shall support reception of 1 MHz and 2 MHz PHY transmissions.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In this document we </a:t>
            </a:r>
            <a:r>
              <a:rPr lang="en-US" sz="2000" dirty="0" smtClean="0"/>
              <a:t>introduce</a:t>
            </a:r>
            <a:r>
              <a:rPr lang="en-US" sz="2000" dirty="0" smtClean="0"/>
              <a:t> an initial proposal </a:t>
            </a:r>
            <a:r>
              <a:rPr lang="en-US" sz="2000" dirty="0" smtClean="0"/>
              <a:t>for transmission </a:t>
            </a:r>
            <a:r>
              <a:rPr lang="en-US" sz="2000" dirty="0" smtClean="0"/>
              <a:t>channelization </a:t>
            </a:r>
            <a:r>
              <a:rPr lang="en-US" sz="2000" dirty="0" smtClean="0"/>
              <a:t>for </a:t>
            </a:r>
            <a:r>
              <a:rPr lang="en-US" sz="2000" dirty="0" smtClean="0"/>
              <a:t>802.11ah</a:t>
            </a:r>
            <a:endParaRPr lang="en-US" sz="1600" dirty="0" smtClean="0"/>
          </a:p>
          <a:p>
            <a:pPr lvl="1"/>
            <a:r>
              <a:rPr lang="en-US" sz="1800" dirty="0" smtClean="0"/>
              <a:t>Channelization refers to the process of breaking down the available spectrum in different regions into ‘channels’</a:t>
            </a:r>
          </a:p>
          <a:p>
            <a:pPr lvl="2"/>
            <a:r>
              <a:rPr lang="en-US" sz="1600" dirty="0" smtClean="0"/>
              <a:t>Mainly impacts sections analogous to Annex J of </a:t>
            </a:r>
            <a:r>
              <a:rPr lang="en-US" sz="1600" dirty="0" smtClean="0"/>
              <a:t>Std-802.11-2007</a:t>
            </a:r>
          </a:p>
          <a:p>
            <a:pPr lvl="2"/>
            <a:endParaRPr lang="en-US" sz="1600" dirty="0" smtClean="0"/>
          </a:p>
          <a:p>
            <a:r>
              <a:rPr lang="en-US" sz="1800" dirty="0" smtClean="0"/>
              <a:t>This document is a follow up to document: 11/1238r0 ‘Channelization and Bandwidth Modes for 802.11ah’</a:t>
            </a:r>
          </a:p>
          <a:p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Arrow Connector 115"/>
          <p:cNvCxnSpPr/>
          <p:nvPr/>
        </p:nvCxnSpPr>
        <p:spPr bwMode="auto">
          <a:xfrm>
            <a:off x="6205251" y="4061460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sz="2800" dirty="0" smtClean="0"/>
              <a:t>Context: Sub 1GHz Spectrum Availability in Key Geographies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99502" y="2352050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840230" y="2809250"/>
            <a:ext cx="4536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337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90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2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94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47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99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2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04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5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1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4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66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18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71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3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76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28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556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09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0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33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85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538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690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84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0230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902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5030" y="28092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435974" y="3647450"/>
            <a:ext cx="2935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314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669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193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717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241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076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28902" y="33426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6840" y="36474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917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076502" y="36474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923.5</a:t>
            </a:r>
            <a:endParaRPr lang="en-US" sz="11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5133402" y="353315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6162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14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4669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942681" y="4486528"/>
            <a:ext cx="2590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60939" y="4474592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929.7</a:t>
            </a:r>
            <a:endParaRPr lang="en-US" sz="11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447102" y="280925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599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1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4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0567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091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361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09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779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16663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787</a:t>
            </a:r>
            <a:endParaRPr lang="en-US" sz="11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513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66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 flipH="1" flipV="1">
            <a:off x="3030299" y="2146316"/>
            <a:ext cx="0" cy="13258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25959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483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9007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0531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2055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57964" y="25044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21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863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266502" y="28092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868.6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904302" y="2199650"/>
            <a:ext cx="58060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8 MHz</a:t>
            </a:r>
            <a:endParaRPr lang="en-US" sz="11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595964" y="2352050"/>
            <a:ext cx="838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682262" y="21996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5.6 MHz</a:t>
            </a:r>
            <a:endParaRPr lang="en-US" sz="105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4037600" y="2352050"/>
            <a:ext cx="396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669030" y="2199650"/>
            <a:ext cx="65114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26 MHz</a:t>
            </a:r>
            <a:endParaRPr lang="en-US" sz="1100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6274174" y="3190250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502774" y="30378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6.5 MHz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599502" y="2885450"/>
            <a:ext cx="13837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China</a:t>
            </a:r>
          </a:p>
          <a:p>
            <a:pPr algn="ctr"/>
            <a:r>
              <a:rPr lang="en-US" sz="1100" dirty="0" smtClean="0"/>
              <a:t>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 10 </a:t>
            </a:r>
            <a:r>
              <a:rPr lang="en-US" sz="1100" dirty="0" err="1" smtClean="0"/>
              <a:t>mW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2824564" y="2885450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EU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247702" y="2842260"/>
            <a:ext cx="138531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US 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&lt;=1 W)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5588374" y="3495050"/>
            <a:ext cx="52931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Korea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552502" y="4333250"/>
            <a:ext cx="50526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Japan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5447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971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495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154318" y="4180850"/>
            <a:ext cx="141383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001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3923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239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5400000" flipH="1" flipV="1">
            <a:off x="7724004" y="3925366"/>
            <a:ext cx="0" cy="1120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66193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7717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924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076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42991" y="4798144"/>
            <a:ext cx="12923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(Max BW = 1MHz) </a:t>
            </a:r>
            <a:endParaRPr lang="en-US" sz="105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599502" y="3604260"/>
          <a:ext cx="3276600" cy="21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590800"/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 power regulations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 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erp</a:t>
                      </a:r>
                      <a:r>
                        <a:rPr lang="en-US" sz="1000" dirty="0" smtClean="0"/>
                        <a:t> &lt;=14 </a:t>
                      </a:r>
                      <a:r>
                        <a:rPr lang="en-US" sz="1000" dirty="0" err="1" smtClean="0"/>
                        <a:t>dBm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PSD &lt;= -4.5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(863~868.6MHz)</a:t>
                      </a:r>
                    </a:p>
                    <a:p>
                      <a:r>
                        <a:rPr lang="en-US" sz="1000" dirty="0" smtClean="0"/>
                        <a:t>PSD &lt;= 6.2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(865~868MHz)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Korea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10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mW</a:t>
                      </a:r>
                      <a:r>
                        <a:rPr lang="en-US" sz="1000" baseline="0" dirty="0" smtClean="0"/>
                        <a:t> (920.6~923.5MHz and six 200 KHz channels below 920.6 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10 </a:t>
                      </a:r>
                      <a:r>
                        <a:rPr lang="en-US" sz="1000" baseline="0" dirty="0" err="1" smtClean="0"/>
                        <a:t>mW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Japan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1mW , 20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250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(915.9~929.7MHz)</a:t>
                      </a:r>
                    </a:p>
                    <a:p>
                      <a:r>
                        <a:rPr lang="en-US" sz="1000" dirty="0" smtClean="0"/>
                        <a:t>Max BW &lt;= 1 MHz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781102" y="451866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915.9</a:t>
            </a:r>
            <a:endParaRPr lang="en-US" sz="1100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rot="5400000">
            <a:off x="6962202" y="364236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305102" y="45618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599502" y="2505328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591719" y="2504409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028502" y="2504409"/>
            <a:ext cx="3962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25519" y="3342609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3119" y="4180809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71702" y="3909060"/>
            <a:ext cx="75693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13.8 MHz</a:t>
            </a:r>
            <a:endParaRPr lang="en-US" sz="1100" dirty="0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Channelization (902 – 928MHz)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C228C2-48AD-4DF3-BC6A-E76A931B25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057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2514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10"/>
          <p:cNvSpPr/>
          <p:nvPr/>
        </p:nvSpPr>
        <p:spPr bwMode="auto">
          <a:xfrm>
            <a:off x="2971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12"/>
          <p:cNvSpPr/>
          <p:nvPr/>
        </p:nvSpPr>
        <p:spPr bwMode="auto">
          <a:xfrm>
            <a:off x="34290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13"/>
          <p:cNvSpPr/>
          <p:nvPr/>
        </p:nvSpPr>
        <p:spPr bwMode="auto">
          <a:xfrm>
            <a:off x="2057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840432" y="3659833"/>
            <a:ext cx="243393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28800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902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6743700" y="3771900"/>
            <a:ext cx="2514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752443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326" y="2743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 MHz</a:t>
            </a:r>
            <a:endParaRPr lang="en-US" sz="1400" i="1" dirty="0"/>
          </a:p>
        </p:txBody>
      </p:sp>
      <p:sp>
        <p:nvSpPr>
          <p:cNvPr id="20" name="Trapezoid 19"/>
          <p:cNvSpPr/>
          <p:nvPr/>
        </p:nvSpPr>
        <p:spPr bwMode="auto">
          <a:xfrm>
            <a:off x="2514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971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rapezoid 21"/>
          <p:cNvSpPr/>
          <p:nvPr/>
        </p:nvSpPr>
        <p:spPr bwMode="auto">
          <a:xfrm>
            <a:off x="3429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31974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24" name="Trapezoid 23"/>
          <p:cNvSpPr/>
          <p:nvPr/>
        </p:nvSpPr>
        <p:spPr bwMode="auto">
          <a:xfrm>
            <a:off x="2057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29718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36576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2057400" y="4114800"/>
            <a:ext cx="19050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4114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  <p:sp>
        <p:nvSpPr>
          <p:cNvPr id="32" name="Trapezoid 31"/>
          <p:cNvSpPr/>
          <p:nvPr/>
        </p:nvSpPr>
        <p:spPr bwMode="auto">
          <a:xfrm>
            <a:off x="38862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4343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4800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257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rapezoid 40"/>
          <p:cNvSpPr/>
          <p:nvPr/>
        </p:nvSpPr>
        <p:spPr bwMode="auto">
          <a:xfrm>
            <a:off x="57150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61722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>
            <a:off x="66294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70866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48"/>
          <p:cNvSpPr/>
          <p:nvPr/>
        </p:nvSpPr>
        <p:spPr bwMode="auto">
          <a:xfrm>
            <a:off x="7543800" y="26670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>
            <a:off x="3886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rapezoid 50"/>
          <p:cNvSpPr/>
          <p:nvPr/>
        </p:nvSpPr>
        <p:spPr bwMode="auto">
          <a:xfrm>
            <a:off x="4343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/>
          <p:cNvSpPr/>
          <p:nvPr/>
        </p:nvSpPr>
        <p:spPr bwMode="auto">
          <a:xfrm>
            <a:off x="4800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rapezoid 52"/>
          <p:cNvSpPr/>
          <p:nvPr/>
        </p:nvSpPr>
        <p:spPr bwMode="auto">
          <a:xfrm>
            <a:off x="5257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rapezoid 53"/>
          <p:cNvSpPr/>
          <p:nvPr/>
        </p:nvSpPr>
        <p:spPr bwMode="auto">
          <a:xfrm>
            <a:off x="5715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rapezoid 54"/>
          <p:cNvSpPr/>
          <p:nvPr/>
        </p:nvSpPr>
        <p:spPr bwMode="auto">
          <a:xfrm>
            <a:off x="6172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629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7086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rapezoid 57"/>
          <p:cNvSpPr/>
          <p:nvPr/>
        </p:nvSpPr>
        <p:spPr bwMode="auto">
          <a:xfrm>
            <a:off x="7543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rapezoid 58"/>
          <p:cNvSpPr/>
          <p:nvPr/>
        </p:nvSpPr>
        <p:spPr bwMode="auto">
          <a:xfrm>
            <a:off x="38862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48006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rapezoid 60"/>
          <p:cNvSpPr/>
          <p:nvPr/>
        </p:nvSpPr>
        <p:spPr bwMode="auto">
          <a:xfrm>
            <a:off x="57150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rapezoid 61"/>
          <p:cNvSpPr/>
          <p:nvPr/>
        </p:nvSpPr>
        <p:spPr bwMode="auto">
          <a:xfrm>
            <a:off x="6629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rapezoid 62"/>
          <p:cNvSpPr/>
          <p:nvPr/>
        </p:nvSpPr>
        <p:spPr bwMode="auto">
          <a:xfrm>
            <a:off x="3962400" y="4114800"/>
            <a:ext cx="19050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rapezoid 63"/>
          <p:cNvSpPr/>
          <p:nvPr/>
        </p:nvSpPr>
        <p:spPr bwMode="auto">
          <a:xfrm>
            <a:off x="5867400" y="4114800"/>
            <a:ext cx="19050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78019" y="4492823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 MHz</a:t>
            </a:r>
            <a:endParaRPr lang="en-US" sz="14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2057400" y="4572000"/>
            <a:ext cx="3886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4400" y="5662136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dirty="0" smtClean="0"/>
              <a:t>D</a:t>
            </a:r>
            <a:r>
              <a:rPr lang="en-US" sz="1400" dirty="0" smtClean="0"/>
              <a:t>evices </a:t>
            </a:r>
            <a:r>
              <a:rPr lang="en-US" sz="1400" dirty="0" smtClean="0"/>
              <a:t>operating in the 1 MHz PHY mode are expected to operate in the lower 1 MHz of each 2 MHz wide channel 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  917- 923.5 Channelization (6.5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1" y="3810000"/>
            <a:ext cx="1524002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2004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2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500 KHz , 923 – 923.5 as guard band</a:t>
            </a: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 915.9- 929.7 Channelization </a:t>
            </a:r>
            <a:br>
              <a:rPr lang="en-US" dirty="0" smtClean="0"/>
            </a:br>
            <a:r>
              <a:rPr lang="en-US" dirty="0" smtClean="0"/>
              <a:t>(13.8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4229102" y="3848099"/>
            <a:ext cx="1600201" cy="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4800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2 MHz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50695" y="5334000"/>
            <a:ext cx="482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100 KHz , 915.9 – 916 MHz and  – 929 – 929.7 as guard bands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4 MHz</a:t>
            </a:r>
            <a:endParaRPr lang="en-US" sz="1400" i="1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3886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4114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4343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4572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4800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8862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4343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38862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58775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dirty="0" smtClean="0"/>
              <a:t>Current understanding of the Japan regulations is that there is a 1 MHz max bandwidth limitation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779- 787 </a:t>
            </a:r>
            <a:r>
              <a:rPr lang="en-US" dirty="0" smtClean="0"/>
              <a:t>Channelization</a:t>
            </a:r>
            <a:br>
              <a:rPr lang="en-US" dirty="0" smtClean="0"/>
            </a:br>
            <a:r>
              <a:rPr lang="en-US" dirty="0" smtClean="0"/>
              <a:t>(8 MHz)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069033" y="4040832"/>
            <a:ext cx="1976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828800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6200000" flipH="1">
            <a:off x="2921694" y="4021436"/>
            <a:ext cx="1972270" cy="432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690542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787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59" name="Trapezoid 58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4267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62" name="Trapezoid 61"/>
          <p:cNvSpPr/>
          <p:nvPr/>
        </p:nvSpPr>
        <p:spPr bwMode="auto">
          <a:xfrm>
            <a:off x="2057400" y="47244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47244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 863- 868.6 Channelization </a:t>
            </a:r>
            <a:br>
              <a:rPr lang="en-US" dirty="0" smtClean="0"/>
            </a:br>
            <a:r>
              <a:rPr lang="en-US" dirty="0" smtClean="0"/>
              <a:t>(5.6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488134" y="3621731"/>
            <a:ext cx="1138536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4" y="3581401"/>
            <a:ext cx="1066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9718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74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600 KHz , 868 - 868.6  as guard band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Back Up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1484</TotalTime>
  <Words>559</Words>
  <Application>Microsoft Office PowerPoint</Application>
  <PresentationFormat>On-screen Show (4:3)</PresentationFormat>
  <Paragraphs>160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Potential Channelization for 802.11ah </vt:lpstr>
      <vt:lpstr>Abstract</vt:lpstr>
      <vt:lpstr>Context: Sub 1GHz Spectrum Availability in Key Geographies</vt:lpstr>
      <vt:lpstr>US Channelization (902 – 928MHz)</vt:lpstr>
      <vt:lpstr>South Korea  917- 923.5 Channelization (6.5 MHz)*</vt:lpstr>
      <vt:lpstr>Japan  915.9- 929.7 Channelization  (13.8 MHz)*</vt:lpstr>
      <vt:lpstr>China 779- 787 Channelization (8 MHz)</vt:lpstr>
      <vt:lpstr>Europe  863- 868.6 Channelization  (5.6 MHz)*</vt:lpstr>
      <vt:lpstr>Slide 9</vt:lpstr>
      <vt:lpstr>Prospective Spec Framework Text Regarding Bandwidth Modes: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De Vegt, Rolf</cp:lastModifiedBy>
  <cp:revision>90</cp:revision>
  <cp:lastPrinted>2010-12-20T20:45:24Z</cp:lastPrinted>
  <dcterms:created xsi:type="dcterms:W3CDTF">2010-12-20T20:39:38Z</dcterms:created>
  <dcterms:modified xsi:type="dcterms:W3CDTF">2011-09-20T06:12:33Z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