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57" r:id="rId3"/>
    <p:sldId id="282" r:id="rId4"/>
    <p:sldId id="277" r:id="rId5"/>
    <p:sldId id="283" r:id="rId6"/>
    <p:sldId id="284" r:id="rId7"/>
    <p:sldId id="285" r:id="rId8"/>
    <p:sldId id="286" r:id="rId9"/>
    <p:sldId id="270" r:id="rId10"/>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54" y="-10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1758" y="-102"/>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0400" y="8667750"/>
            <a:ext cx="51911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1F1E129F-D514-457D-8D74-BFB5D91ABC9B}"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4063" y="8670925"/>
            <a:ext cx="517525"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6C7C4674-A34D-4284-914F-9F957DE4303E}"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9EC4DCD1-6F29-4DF5-B6DD-F7EB1F6CB4CE}"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9458"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9459"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9460"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D479717E-E18E-4F3C-8191-EBF7C2A98946}" type="slidenum">
              <a:rPr lang="en-US" smtClean="0">
                <a:cs typeface="Arial" charset="0"/>
              </a:rPr>
              <a:pPr/>
              <a:t>2</a:t>
            </a:fld>
            <a:endParaRPr lang="en-US" smtClean="0">
              <a:cs typeface="Arial" charset="0"/>
            </a:endParaRPr>
          </a:p>
        </p:txBody>
      </p:sp>
      <p:sp>
        <p:nvSpPr>
          <p:cNvPr id="19461" name="Rectangle 2"/>
          <p:cNvSpPr>
            <a:spLocks noGrp="1" noRot="1" noChangeAspect="1" noChangeArrowheads="1" noTextEdit="1"/>
          </p:cNvSpPr>
          <p:nvPr>
            <p:ph type="sldImg"/>
          </p:nvPr>
        </p:nvSpPr>
        <p:spPr>
          <a:ln cap="flat"/>
        </p:spPr>
      </p:sp>
      <p:sp>
        <p:nvSpPr>
          <p:cNvPr id="19462" name="Rectangle 3"/>
          <p:cNvSpPr>
            <a:spLocks noGrp="1" noChangeArrowheads="1"/>
          </p:cNvSpPr>
          <p:nvPr>
            <p:ph type="body" idx="1"/>
          </p:nvPr>
        </p:nvSpPr>
        <p:spPr>
          <a:noFill/>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65ECA3-4BB9-46FE-84F6-963792D76D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D5747F2-F7AF-4E5E-9425-C61B6B2235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77ACC4E-3FEC-4054-BBEF-FD17783764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178BAFD-400E-42FD-8100-D2DE938EC90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81CA2D0-CE0B-4484-A8FC-ED22D540DF0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D25BD5A-12E2-46E4-B78C-6E4C2116BB2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A621AFC1-F136-481B-851E-EA42BB7592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5378C332-C7ED-4EA9-A569-184159CB15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7739BD0-9E86-49AD-B271-82E9E8EA9C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CBB4674-E04B-482A-AFE9-4695A0120B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E12C86E-1A6F-4609-9311-842DD601C3D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smtClean="0">
                <a:cs typeface="+mn-cs"/>
              </a:defRPr>
            </a:lvl1pPr>
          </a:lstStyle>
          <a:p>
            <a:pPr>
              <a:defRPr/>
            </a:pPr>
            <a:r>
              <a:rPr lang="en-US"/>
              <a:t>September 2011</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smtClean="0">
                <a:cs typeface="+mn-cs"/>
              </a:defRPr>
            </a:lvl1pPr>
          </a:lstStyle>
          <a:p>
            <a:pPr>
              <a:defRPr/>
            </a:pPr>
            <a:r>
              <a:rPr lang="en-US"/>
              <a:t>Raja Banerjea,Marvell Semiconductor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84EA0226-E657-4A06-B96D-37A89630E705}" type="slidenum">
              <a:rPr lang="en-US"/>
              <a:pPr>
                <a:defRPr/>
              </a:pPr>
              <a:t>‹#›</a:t>
            </a:fld>
            <a:endParaRPr lang="en-US"/>
          </a:p>
        </p:txBody>
      </p:sp>
      <p:sp>
        <p:nvSpPr>
          <p:cNvPr id="1031" name="Rectangle 7"/>
          <p:cNvSpPr>
            <a:spLocks noChangeArrowheads="1"/>
          </p:cNvSpPr>
          <p:nvPr/>
        </p:nvSpPr>
        <p:spPr bwMode="auto">
          <a:xfrm>
            <a:off x="5181600" y="334963"/>
            <a:ext cx="3263900" cy="274637"/>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r>
              <a:rPr lang="en-US" sz="1800" b="1"/>
              <a:t>doc.: IEEE 802.11-11/1275r0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rtl="0" fontAlgn="base">
        <a:spcBef>
          <a:spcPct val="0"/>
        </a:spcBef>
        <a:spcAft>
          <a:spcPct val="0"/>
        </a:spcAft>
        <a:defRPr sz="3200" b="1">
          <a:solidFill>
            <a:schemeClr val="tx2"/>
          </a:solidFill>
          <a:latin typeface="+mj-lt"/>
          <a:ea typeface="+mj-ea"/>
          <a:cs typeface="+mj-cs"/>
        </a:defRPr>
      </a:lvl1pPr>
      <a:lvl2pPr algn="ctr" rtl="0" fontAlgn="base">
        <a:spcBef>
          <a:spcPct val="0"/>
        </a:spcBef>
        <a:spcAft>
          <a:spcPct val="0"/>
        </a:spcAft>
        <a:defRPr sz="3200" b="1">
          <a:solidFill>
            <a:schemeClr val="tx2"/>
          </a:solidFill>
          <a:latin typeface="Times New Roman" pitchFamily="18" charset="0"/>
        </a:defRPr>
      </a:lvl2pPr>
      <a:lvl3pPr algn="ctr" rtl="0" fontAlgn="base">
        <a:spcBef>
          <a:spcPct val="0"/>
        </a:spcBef>
        <a:spcAft>
          <a:spcPct val="0"/>
        </a:spcAft>
        <a:defRPr sz="3200" b="1">
          <a:solidFill>
            <a:schemeClr val="tx2"/>
          </a:solidFill>
          <a:latin typeface="Times New Roman" pitchFamily="18" charset="0"/>
        </a:defRPr>
      </a:lvl3pPr>
      <a:lvl4pPr algn="ctr" rtl="0" fontAlgn="base">
        <a:spcBef>
          <a:spcPct val="0"/>
        </a:spcBef>
        <a:spcAft>
          <a:spcPct val="0"/>
        </a:spcAft>
        <a:defRPr sz="3200" b="1">
          <a:solidFill>
            <a:schemeClr val="tx2"/>
          </a:solidFill>
          <a:latin typeface="Times New Roman" pitchFamily="18" charset="0"/>
        </a:defRPr>
      </a:lvl4pPr>
      <a:lvl5pPr algn="ctr" rtl="0" fontAlgn="base">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fontAlgn="base">
        <a:spcBef>
          <a:spcPct val="20000"/>
        </a:spcBef>
        <a:spcAft>
          <a:spcPct val="0"/>
        </a:spcAft>
        <a:buChar char="•"/>
        <a:defRPr sz="24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085850" indent="-228600" algn="l" rtl="0" fontAlgn="base">
        <a:spcBef>
          <a:spcPct val="20000"/>
        </a:spcBef>
        <a:spcAft>
          <a:spcPct val="0"/>
        </a:spcAft>
        <a:buChar char="•"/>
        <a:defRPr>
          <a:solidFill>
            <a:schemeClr val="tx1"/>
          </a:solidFill>
          <a:latin typeface="+mn-lt"/>
        </a:defRPr>
      </a:lvl3pPr>
      <a:lvl4pPr marL="1428750" indent="-228600" algn="l" rtl="0" fontAlgn="base">
        <a:spcBef>
          <a:spcPct val="20000"/>
        </a:spcBef>
        <a:spcAft>
          <a:spcPct val="0"/>
        </a:spcAft>
        <a:buChar char="–"/>
        <a:defRPr sz="1600">
          <a:solidFill>
            <a:schemeClr val="tx1"/>
          </a:solidFill>
          <a:latin typeface="+mn-lt"/>
        </a:defRPr>
      </a:lvl4pPr>
      <a:lvl5pPr marL="1771650" indent="-228600" algn="l" rtl="0" fontAlgn="base">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1/11-11-0457-00-00ah-potential-compromise-of-802-11ah-use-case-document.pptx" TargetMode="External"/><Relationship Id="rId2" Type="http://schemas.openxmlformats.org/officeDocument/2006/relationships/hyperlink" Target="https://mentor.ieee.org/802.11/dcn/10/11-10-0001-13-0wng-900mhz-par-and-5c.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Date Placeholder 3"/>
          <p:cNvSpPr>
            <a:spLocks noGrp="1"/>
          </p:cNvSpPr>
          <p:nvPr>
            <p:ph type="dt" sz="quarter" idx="10"/>
          </p:nvPr>
        </p:nvSpPr>
        <p:spPr>
          <a:xfrm>
            <a:off x="696913" y="333375"/>
            <a:ext cx="1327150" cy="276225"/>
          </a:xfrm>
          <a:noFill/>
          <a:ln>
            <a:miter lim="800000"/>
            <a:headEnd/>
            <a:tailEnd/>
          </a:ln>
        </p:spPr>
        <p:txBody>
          <a:bodyPr/>
          <a:lstStyle/>
          <a:p>
            <a:r>
              <a:rPr lang="en-US">
                <a:cs typeface="Arial" charset="0"/>
              </a:rPr>
              <a:t>September 2011</a:t>
            </a:r>
          </a:p>
        </p:txBody>
      </p:sp>
      <p:sp>
        <p:nvSpPr>
          <p:cNvPr id="2103" name="Footer Placeholder 4"/>
          <p:cNvSpPr>
            <a:spLocks noGrp="1"/>
          </p:cNvSpPr>
          <p:nvPr>
            <p:ph type="ftr" sz="quarter" idx="11"/>
          </p:nvPr>
        </p:nvSpPr>
        <p:spPr>
          <a:xfrm>
            <a:off x="7105650" y="6475413"/>
            <a:ext cx="1438275" cy="184150"/>
          </a:xfrm>
          <a:noFill/>
          <a:ln>
            <a:miter lim="800000"/>
            <a:headEnd/>
            <a:tailEnd/>
          </a:ln>
        </p:spPr>
        <p:txBody>
          <a:bodyPr/>
          <a:lstStyle/>
          <a:p>
            <a:r>
              <a:rPr lang="en-US">
                <a:cs typeface="Arial" charset="0"/>
              </a:rPr>
              <a:t>Raja Banerjea,Marvell Semiconductor</a:t>
            </a:r>
          </a:p>
        </p:txBody>
      </p:sp>
      <p:sp>
        <p:nvSpPr>
          <p:cNvPr id="2104"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C99F6E0C-3BC9-45F6-AAFB-C54075DD6373}" type="slidenum">
              <a:rPr lang="en-US" smtClean="0">
                <a:cs typeface="Arial" charset="0"/>
              </a:rPr>
              <a:pPr/>
              <a:t>1</a:t>
            </a:fld>
            <a:endParaRPr lang="en-US" smtClean="0">
              <a:cs typeface="Arial" charset="0"/>
            </a:endParaRPr>
          </a:p>
        </p:txBody>
      </p:sp>
      <p:sp>
        <p:nvSpPr>
          <p:cNvPr id="2105" name="Rectangle 2"/>
          <p:cNvSpPr>
            <a:spLocks noGrp="1" noChangeArrowheads="1"/>
          </p:cNvSpPr>
          <p:nvPr>
            <p:ph type="title"/>
          </p:nvPr>
        </p:nvSpPr>
        <p:spPr/>
        <p:txBody>
          <a:bodyPr/>
          <a:lstStyle/>
          <a:p>
            <a:r>
              <a:rPr lang="en-US" smtClean="0"/>
              <a:t>Spatial stream support in TGah specification</a:t>
            </a:r>
          </a:p>
        </p:txBody>
      </p:sp>
      <p:sp>
        <p:nvSpPr>
          <p:cNvPr id="2106" name="Rectangle 6"/>
          <p:cNvSpPr>
            <a:spLocks noGrp="1" noChangeArrowheads="1"/>
          </p:cNvSpPr>
          <p:nvPr>
            <p:ph type="body" idx="1"/>
          </p:nvPr>
        </p:nvSpPr>
        <p:spPr>
          <a:xfrm>
            <a:off x="685800" y="1676400"/>
            <a:ext cx="7772400" cy="381000"/>
          </a:xfrm>
        </p:spPr>
        <p:txBody>
          <a:bodyPr/>
          <a:lstStyle/>
          <a:p>
            <a:pPr algn="ctr">
              <a:buFontTx/>
              <a:buNone/>
            </a:pPr>
            <a:r>
              <a:rPr lang="en-US" sz="2000" smtClean="0"/>
              <a:t>Date:</a:t>
            </a:r>
            <a:r>
              <a:rPr lang="en-US" sz="2000" b="0" smtClean="0"/>
              <a:t> 2011-9-21</a:t>
            </a:r>
          </a:p>
        </p:txBody>
      </p:sp>
      <p:graphicFrame>
        <p:nvGraphicFramePr>
          <p:cNvPr id="2101" name="Object 53"/>
          <p:cNvGraphicFramePr>
            <a:graphicFrameLocks noChangeAspect="1"/>
          </p:cNvGraphicFramePr>
          <p:nvPr/>
        </p:nvGraphicFramePr>
        <p:xfrm>
          <a:off x="511175" y="2278063"/>
          <a:ext cx="7780338" cy="2387600"/>
        </p:xfrm>
        <a:graphic>
          <a:graphicData uri="http://schemas.openxmlformats.org/presentationml/2006/ole">
            <p:oleObj spid="_x0000_s2101" name="Document" r:id="rId4" imgW="8234190" imgH="2537962" progId="Word.Document.8">
              <p:embed/>
            </p:oleObj>
          </a:graphicData>
        </a:graphic>
      </p:graphicFrame>
      <p:sp>
        <p:nvSpPr>
          <p:cNvPr id="2107"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p:cNvSpPr>
            <a:spLocks noGrp="1"/>
          </p:cNvSpPr>
          <p:nvPr>
            <p:ph type="dt" sz="quarter" idx="10"/>
          </p:nvPr>
        </p:nvSpPr>
        <p:spPr>
          <a:xfrm>
            <a:off x="696913" y="333375"/>
            <a:ext cx="1327150" cy="276225"/>
          </a:xfrm>
          <a:noFill/>
          <a:ln>
            <a:miter lim="800000"/>
            <a:headEnd/>
            <a:tailEnd/>
          </a:ln>
        </p:spPr>
        <p:txBody>
          <a:bodyPr/>
          <a:lstStyle/>
          <a:p>
            <a:r>
              <a:rPr lang="en-US">
                <a:cs typeface="Arial" charset="0"/>
              </a:rPr>
              <a:t>September 2011</a:t>
            </a:r>
          </a:p>
        </p:txBody>
      </p:sp>
      <p:sp>
        <p:nvSpPr>
          <p:cNvPr id="18434" name="Footer Placeholder 4"/>
          <p:cNvSpPr>
            <a:spLocks noGrp="1"/>
          </p:cNvSpPr>
          <p:nvPr>
            <p:ph type="ftr" sz="quarter" idx="11"/>
          </p:nvPr>
        </p:nvSpPr>
        <p:spPr>
          <a:xfrm>
            <a:off x="7105650" y="6475413"/>
            <a:ext cx="1438275" cy="184150"/>
          </a:xfrm>
          <a:noFill/>
          <a:ln>
            <a:miter lim="800000"/>
            <a:headEnd/>
            <a:tailEnd/>
          </a:ln>
        </p:spPr>
        <p:txBody>
          <a:bodyPr/>
          <a:lstStyle/>
          <a:p>
            <a:r>
              <a:rPr lang="en-US">
                <a:cs typeface="Arial" charset="0"/>
              </a:rPr>
              <a:t>Raja Banerjea,Marvell Semiconductor</a:t>
            </a:r>
          </a:p>
        </p:txBody>
      </p:sp>
      <p:sp>
        <p:nvSpPr>
          <p:cNvPr id="18435"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8385E42B-BCEE-42E8-97A8-5695E4DDC58F}" type="slidenum">
              <a:rPr lang="en-US" smtClean="0">
                <a:cs typeface="Arial" charset="0"/>
              </a:rPr>
              <a:pPr/>
              <a:t>2</a:t>
            </a:fld>
            <a:endParaRPr lang="en-US" smtClean="0">
              <a:cs typeface="Arial" charset="0"/>
            </a:endParaRPr>
          </a:p>
        </p:txBody>
      </p:sp>
      <p:sp>
        <p:nvSpPr>
          <p:cNvPr id="18436" name="Rectangle 2"/>
          <p:cNvSpPr>
            <a:spLocks noGrp="1" noChangeArrowheads="1"/>
          </p:cNvSpPr>
          <p:nvPr>
            <p:ph type="title"/>
          </p:nvPr>
        </p:nvSpPr>
        <p:spPr/>
        <p:txBody>
          <a:bodyPr/>
          <a:lstStyle/>
          <a:p>
            <a:r>
              <a:rPr lang="en-US" smtClean="0"/>
              <a:t>Abstract</a:t>
            </a:r>
          </a:p>
        </p:txBody>
      </p:sp>
      <p:sp>
        <p:nvSpPr>
          <p:cNvPr id="18437" name="Rectangle 3"/>
          <p:cNvSpPr>
            <a:spLocks noGrp="1" noChangeArrowheads="1"/>
          </p:cNvSpPr>
          <p:nvPr>
            <p:ph type="body" idx="1"/>
          </p:nvPr>
        </p:nvSpPr>
        <p:spPr/>
        <p:txBody>
          <a:bodyPr/>
          <a:lstStyle/>
          <a:p>
            <a:pPr>
              <a:buFontTx/>
              <a:buNone/>
            </a:pPr>
            <a:r>
              <a:rPr lang="en-US" smtClean="0"/>
              <a:t>The following presentation recommends the maximum number of spatial streams the TGah specification could support.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TGah PAR and 5C [1]</a:t>
            </a:r>
          </a:p>
        </p:txBody>
      </p:sp>
      <p:sp>
        <p:nvSpPr>
          <p:cNvPr id="3" name="Content Placeholder 2"/>
          <p:cNvSpPr>
            <a:spLocks noGrp="1"/>
          </p:cNvSpPr>
          <p:nvPr>
            <p:ph idx="1"/>
          </p:nvPr>
        </p:nvSpPr>
        <p:spPr>
          <a:xfrm>
            <a:off x="685800" y="1981200"/>
            <a:ext cx="7772400" cy="1905000"/>
          </a:xfrm>
        </p:spPr>
        <p:txBody>
          <a:bodyPr/>
          <a:lstStyle/>
          <a:p>
            <a:pPr marL="0" indent="0">
              <a:buFontTx/>
              <a:buNone/>
              <a:defRPr/>
            </a:pPr>
            <a:r>
              <a:rPr lang="en-US" sz="2000" dirty="0"/>
              <a:t>5.2 Scope of Proposed Standard: </a:t>
            </a:r>
          </a:p>
          <a:p>
            <a:pPr>
              <a:defRPr/>
            </a:pPr>
            <a:r>
              <a:rPr lang="en-US" sz="1600" dirty="0"/>
              <a:t>This amendment defines an Orthogonal Frequency Division Multiplexing (OFDM) Physical layer (PHY) operating in the license-exempt bands below 1 GHz, e.g., 868-868.6 MHz (Europe), 950 MHz -958 MHz (Japan),  314-316 MHz, 430-434 MHz, 470-510 MHz, and 779-787 MHz (China), 917 – 923.5 MHz (Korea) and 902-928 MHz (USA), and enhancements to the IEEE 802.11 Medium Access Control (MAC) to support this PHY, and provides mechanisms that enable coexistence with other systems in the bands including IEEE 802.15.4 and IEEE P802.15.4g.  </a:t>
            </a:r>
          </a:p>
          <a:p>
            <a:pPr>
              <a:defRPr/>
            </a:pPr>
            <a:r>
              <a:rPr lang="en-US" sz="1600" dirty="0"/>
              <a:t>The data rates defined in this amendment optimize the rate </a:t>
            </a:r>
            <a:r>
              <a:rPr lang="en-US" sz="1600" dirty="0" err="1"/>
              <a:t>vs</a:t>
            </a:r>
            <a:r>
              <a:rPr lang="en-US" sz="1600" dirty="0"/>
              <a:t> range performance of the specific channelization in a given band</a:t>
            </a:r>
            <a:r>
              <a:rPr lang="en-US" sz="1600" dirty="0" smtClean="0"/>
              <a:t>.</a:t>
            </a:r>
            <a:endParaRPr lang="en-US" sz="1600" dirty="0"/>
          </a:p>
          <a:p>
            <a:pPr>
              <a:defRPr/>
            </a:pPr>
            <a:r>
              <a:rPr lang="en-US" sz="1600" dirty="0"/>
              <a:t>This amendment also adds support for:</a:t>
            </a:r>
          </a:p>
          <a:p>
            <a:pPr>
              <a:defRPr/>
            </a:pPr>
            <a:r>
              <a:rPr lang="en-US" sz="1600" dirty="0"/>
              <a:t>transmission range up to 1 km</a:t>
            </a:r>
          </a:p>
          <a:p>
            <a:pPr>
              <a:defRPr/>
            </a:pPr>
            <a:r>
              <a:rPr lang="en-US" sz="1600" dirty="0"/>
              <a:t>data rates &gt; 100 </a:t>
            </a:r>
            <a:r>
              <a:rPr lang="en-US" sz="1600" dirty="0" err="1" smtClean="0"/>
              <a:t>kbit</a:t>
            </a:r>
            <a:r>
              <a:rPr lang="en-US" sz="1600" dirty="0" smtClean="0"/>
              <a:t>/s</a:t>
            </a:r>
            <a:endParaRPr lang="en-US" sz="1600" dirty="0"/>
          </a:p>
          <a:p>
            <a:pPr>
              <a:defRPr/>
            </a:pPr>
            <a:r>
              <a:rPr lang="en-US" sz="1600" dirty="0"/>
              <a:t>while maintaining the 802.11 WLAN user experience for fixed, outdoor, point to multi point applications.</a:t>
            </a:r>
          </a:p>
        </p:txBody>
      </p:sp>
      <p:sp>
        <p:nvSpPr>
          <p:cNvPr id="20483" name="Date Placeholder 3"/>
          <p:cNvSpPr>
            <a:spLocks noGrp="1"/>
          </p:cNvSpPr>
          <p:nvPr>
            <p:ph type="dt" sz="quarter" idx="10"/>
          </p:nvPr>
        </p:nvSpPr>
        <p:spPr>
          <a:xfrm>
            <a:off x="696913" y="333375"/>
            <a:ext cx="1327150" cy="276225"/>
          </a:xfrm>
          <a:noFill/>
          <a:ln>
            <a:miter lim="800000"/>
            <a:headEnd/>
            <a:tailEnd/>
          </a:ln>
        </p:spPr>
        <p:txBody>
          <a:bodyPr/>
          <a:lstStyle/>
          <a:p>
            <a:r>
              <a:rPr lang="en-US">
                <a:cs typeface="Arial" charset="0"/>
              </a:rPr>
              <a:t>September 2011</a:t>
            </a:r>
          </a:p>
        </p:txBody>
      </p:sp>
      <p:sp>
        <p:nvSpPr>
          <p:cNvPr id="20484" name="Footer Placeholder 4"/>
          <p:cNvSpPr>
            <a:spLocks noGrp="1"/>
          </p:cNvSpPr>
          <p:nvPr>
            <p:ph type="ftr" sz="quarter" idx="11"/>
          </p:nvPr>
        </p:nvSpPr>
        <p:spPr>
          <a:xfrm>
            <a:off x="7105650" y="6475413"/>
            <a:ext cx="1438275" cy="184150"/>
          </a:xfrm>
          <a:noFill/>
          <a:ln>
            <a:miter lim="800000"/>
            <a:headEnd/>
            <a:tailEnd/>
          </a:ln>
        </p:spPr>
        <p:txBody>
          <a:bodyPr/>
          <a:lstStyle/>
          <a:p>
            <a:r>
              <a:rPr lang="en-US">
                <a:cs typeface="Arial" charset="0"/>
              </a:rPr>
              <a:t>Raja Banerjea,Marvell Semiconductor</a:t>
            </a:r>
          </a:p>
        </p:txBody>
      </p:sp>
      <p:sp>
        <p:nvSpPr>
          <p:cNvPr id="20485"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54E03C7-9C10-43E9-8788-9DCAB681891F}" type="slidenum">
              <a:rPr lang="en-US" smtClean="0">
                <a:cs typeface="Arial" charset="0"/>
              </a:rPr>
              <a:pPr/>
              <a:t>3</a:t>
            </a:fld>
            <a:endParaRPr lang="en-US" smtClean="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Use Cases</a:t>
            </a:r>
          </a:p>
        </p:txBody>
      </p:sp>
      <p:sp>
        <p:nvSpPr>
          <p:cNvPr id="21506" name="Content Placeholder 2"/>
          <p:cNvSpPr>
            <a:spLocks noGrp="1"/>
          </p:cNvSpPr>
          <p:nvPr>
            <p:ph idx="1"/>
          </p:nvPr>
        </p:nvSpPr>
        <p:spPr>
          <a:xfrm>
            <a:off x="685800" y="1981200"/>
            <a:ext cx="7772400" cy="1524000"/>
          </a:xfrm>
        </p:spPr>
        <p:txBody>
          <a:bodyPr/>
          <a:lstStyle/>
          <a:p>
            <a:r>
              <a:rPr lang="en-US" smtClean="0"/>
              <a:t>Use Case 1 : Sensors and meters</a:t>
            </a:r>
          </a:p>
          <a:p>
            <a:r>
              <a:rPr lang="en-US" smtClean="0"/>
              <a:t>Use Case 2 : Backhaul Sensor and meter data</a:t>
            </a:r>
          </a:p>
          <a:p>
            <a:r>
              <a:rPr lang="en-US" smtClean="0"/>
              <a:t>Use Case 3 : Extended range Wi-Fi</a:t>
            </a:r>
          </a:p>
        </p:txBody>
      </p:sp>
      <p:sp>
        <p:nvSpPr>
          <p:cNvPr id="21507" name="Date Placeholder 3"/>
          <p:cNvSpPr>
            <a:spLocks noGrp="1"/>
          </p:cNvSpPr>
          <p:nvPr>
            <p:ph type="dt" sz="quarter" idx="10"/>
          </p:nvPr>
        </p:nvSpPr>
        <p:spPr>
          <a:xfrm>
            <a:off x="696913" y="333375"/>
            <a:ext cx="1327150" cy="276225"/>
          </a:xfrm>
          <a:noFill/>
          <a:ln>
            <a:miter lim="800000"/>
            <a:headEnd/>
            <a:tailEnd/>
          </a:ln>
        </p:spPr>
        <p:txBody>
          <a:bodyPr/>
          <a:lstStyle/>
          <a:p>
            <a:r>
              <a:rPr lang="en-US">
                <a:cs typeface="Arial" charset="0"/>
              </a:rPr>
              <a:t>September 2011</a:t>
            </a:r>
          </a:p>
        </p:txBody>
      </p:sp>
      <p:sp>
        <p:nvSpPr>
          <p:cNvPr id="21508" name="Footer Placeholder 4"/>
          <p:cNvSpPr>
            <a:spLocks noGrp="1"/>
          </p:cNvSpPr>
          <p:nvPr>
            <p:ph type="ftr" sz="quarter" idx="11"/>
          </p:nvPr>
        </p:nvSpPr>
        <p:spPr>
          <a:xfrm>
            <a:off x="7105650" y="6475413"/>
            <a:ext cx="1438275" cy="184150"/>
          </a:xfrm>
          <a:noFill/>
          <a:ln>
            <a:miter lim="800000"/>
            <a:headEnd/>
            <a:tailEnd/>
          </a:ln>
        </p:spPr>
        <p:txBody>
          <a:bodyPr/>
          <a:lstStyle/>
          <a:p>
            <a:r>
              <a:rPr lang="en-US">
                <a:cs typeface="Arial" charset="0"/>
              </a:rPr>
              <a:t>Raja Banerjea,Marvell Semiconductor</a:t>
            </a:r>
          </a:p>
        </p:txBody>
      </p:sp>
      <p:sp>
        <p:nvSpPr>
          <p:cNvPr id="21509"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060E342-2D9F-4703-B66D-4E26D5A4F8A2}" type="slidenum">
              <a:rPr lang="en-US" smtClean="0">
                <a:cs typeface="Arial" charset="0"/>
              </a:rPr>
              <a:pPr/>
              <a:t>4</a:t>
            </a:fld>
            <a:endParaRPr lang="en-US" smtClean="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Antenna Dimension at sub 1GHz</a:t>
            </a:r>
          </a:p>
        </p:txBody>
      </p:sp>
      <p:sp>
        <p:nvSpPr>
          <p:cNvPr id="22530" name="Date Placeholder 3"/>
          <p:cNvSpPr>
            <a:spLocks noGrp="1"/>
          </p:cNvSpPr>
          <p:nvPr>
            <p:ph type="dt" sz="quarter" idx="10"/>
          </p:nvPr>
        </p:nvSpPr>
        <p:spPr>
          <a:xfrm>
            <a:off x="696913" y="333375"/>
            <a:ext cx="1327150" cy="276225"/>
          </a:xfrm>
          <a:noFill/>
          <a:ln>
            <a:miter lim="800000"/>
            <a:headEnd/>
            <a:tailEnd/>
          </a:ln>
        </p:spPr>
        <p:txBody>
          <a:bodyPr/>
          <a:lstStyle/>
          <a:p>
            <a:r>
              <a:rPr lang="en-US">
                <a:cs typeface="Arial" charset="0"/>
              </a:rPr>
              <a:t>September 2011</a:t>
            </a:r>
          </a:p>
        </p:txBody>
      </p:sp>
      <p:sp>
        <p:nvSpPr>
          <p:cNvPr id="22531" name="Footer Placeholder 4"/>
          <p:cNvSpPr>
            <a:spLocks noGrp="1"/>
          </p:cNvSpPr>
          <p:nvPr>
            <p:ph type="ftr" sz="quarter" idx="11"/>
          </p:nvPr>
        </p:nvSpPr>
        <p:spPr>
          <a:xfrm>
            <a:off x="7105650" y="6475413"/>
            <a:ext cx="1438275" cy="184150"/>
          </a:xfrm>
          <a:noFill/>
          <a:ln>
            <a:miter lim="800000"/>
            <a:headEnd/>
            <a:tailEnd/>
          </a:ln>
        </p:spPr>
        <p:txBody>
          <a:bodyPr/>
          <a:lstStyle/>
          <a:p>
            <a:r>
              <a:rPr lang="en-US">
                <a:cs typeface="Arial" charset="0"/>
              </a:rPr>
              <a:t>Raja Banerjea,Marvell Semiconductor</a:t>
            </a:r>
          </a:p>
        </p:txBody>
      </p:sp>
      <p:sp>
        <p:nvSpPr>
          <p:cNvPr id="22532"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F3A3D266-88E6-4EEE-9CDE-2CCC1EEE60D2}" type="slidenum">
              <a:rPr lang="en-US" smtClean="0">
                <a:cs typeface="Arial" charset="0"/>
              </a:rPr>
              <a:pPr/>
              <a:t>5</a:t>
            </a:fld>
            <a:endParaRPr lang="en-US" smtClean="0">
              <a:cs typeface="Arial" charset="0"/>
            </a:endParaRPr>
          </a:p>
        </p:txBody>
      </p:sp>
      <p:sp>
        <p:nvSpPr>
          <p:cNvPr id="22533" name="Content Placeholder 7"/>
          <p:cNvSpPr>
            <a:spLocks noGrp="1"/>
          </p:cNvSpPr>
          <p:nvPr>
            <p:ph idx="1"/>
          </p:nvPr>
        </p:nvSpPr>
        <p:spPr>
          <a:xfrm>
            <a:off x="685800" y="1981200"/>
            <a:ext cx="7772400" cy="1447800"/>
          </a:xfrm>
        </p:spPr>
        <p:txBody>
          <a:bodyPr/>
          <a:lstStyle/>
          <a:p>
            <a:r>
              <a:rPr lang="en-US" smtClean="0"/>
              <a:t>Wavelength at 900 MHz is 12.48”</a:t>
            </a:r>
          </a:p>
          <a:p>
            <a:r>
              <a:rPr lang="en-US" smtClean="0"/>
              <a:t>A ½ wavelength antenna would be 6.24”</a:t>
            </a:r>
          </a:p>
          <a:p>
            <a:r>
              <a:rPr lang="en-US" smtClean="0"/>
              <a:t>A ¼ wavelength antenna would be 3.12”</a:t>
            </a:r>
          </a:p>
          <a:p>
            <a:r>
              <a:rPr lang="en-US" smtClean="0"/>
              <a:t>The TGah PAR also specifies other frequencies of operation including 868-868.6 MHz (Europe), 950 MHz -958 MHz (Japan),  314-316 MHz, 430-434 MHz, 470-510 MHz, and 779-787 MHz (China), 917 – 923.5 MHz (Korea) and 902-928 MHz (USA)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Discussion</a:t>
            </a:r>
          </a:p>
        </p:txBody>
      </p:sp>
      <p:sp>
        <p:nvSpPr>
          <p:cNvPr id="23554" name="Content Placeholder 2"/>
          <p:cNvSpPr>
            <a:spLocks noGrp="1"/>
          </p:cNvSpPr>
          <p:nvPr>
            <p:ph idx="1"/>
          </p:nvPr>
        </p:nvSpPr>
        <p:spPr>
          <a:xfrm>
            <a:off x="685800" y="1981200"/>
            <a:ext cx="7772400" cy="4343400"/>
          </a:xfrm>
        </p:spPr>
        <p:txBody>
          <a:bodyPr/>
          <a:lstStyle/>
          <a:p>
            <a:r>
              <a:rPr lang="en-US" smtClean="0"/>
              <a:t>The TGah PAR and 5C criterion does not have requirements for high data rates.  It calls out requirements for long range 1km and &gt; 100 kbps throughput.</a:t>
            </a:r>
          </a:p>
          <a:p>
            <a:r>
              <a:rPr lang="en-US" smtClean="0"/>
              <a:t>Sensor’s don’t have high throughput requirements. They however have low power and small form factor requirements</a:t>
            </a:r>
          </a:p>
          <a:p>
            <a:r>
              <a:rPr lang="en-US" smtClean="0"/>
              <a:t>Extended range WiFi has high throughput requirements which could be met with a maximum of 4 Spatial Streams.</a:t>
            </a:r>
          </a:p>
          <a:p>
            <a:endParaRPr lang="en-US" smtClean="0"/>
          </a:p>
        </p:txBody>
      </p:sp>
      <p:sp>
        <p:nvSpPr>
          <p:cNvPr id="23555" name="Date Placeholder 3"/>
          <p:cNvSpPr>
            <a:spLocks noGrp="1"/>
          </p:cNvSpPr>
          <p:nvPr>
            <p:ph type="dt" sz="quarter" idx="10"/>
          </p:nvPr>
        </p:nvSpPr>
        <p:spPr>
          <a:xfrm>
            <a:off x="696913" y="333375"/>
            <a:ext cx="1327150" cy="276225"/>
          </a:xfrm>
          <a:noFill/>
          <a:ln>
            <a:miter lim="800000"/>
            <a:headEnd/>
            <a:tailEnd/>
          </a:ln>
        </p:spPr>
        <p:txBody>
          <a:bodyPr/>
          <a:lstStyle/>
          <a:p>
            <a:r>
              <a:rPr lang="en-US">
                <a:cs typeface="Arial" charset="0"/>
              </a:rPr>
              <a:t>September 2011</a:t>
            </a:r>
          </a:p>
        </p:txBody>
      </p:sp>
      <p:sp>
        <p:nvSpPr>
          <p:cNvPr id="23556" name="Footer Placeholder 4"/>
          <p:cNvSpPr>
            <a:spLocks noGrp="1"/>
          </p:cNvSpPr>
          <p:nvPr>
            <p:ph type="ftr" sz="quarter" idx="11"/>
          </p:nvPr>
        </p:nvSpPr>
        <p:spPr>
          <a:xfrm>
            <a:off x="7105650" y="6475413"/>
            <a:ext cx="1438275" cy="184150"/>
          </a:xfrm>
          <a:noFill/>
          <a:ln>
            <a:miter lim="800000"/>
            <a:headEnd/>
            <a:tailEnd/>
          </a:ln>
        </p:spPr>
        <p:txBody>
          <a:bodyPr/>
          <a:lstStyle/>
          <a:p>
            <a:r>
              <a:rPr lang="en-US">
                <a:cs typeface="Arial" charset="0"/>
              </a:rPr>
              <a:t>Raja Banerjea,Marvell Semiconductor</a:t>
            </a:r>
          </a:p>
        </p:txBody>
      </p:sp>
      <p:sp>
        <p:nvSpPr>
          <p:cNvPr id="23557"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5CA577C-EBF0-413C-A4AE-577F6AEA0D63}" type="slidenum">
              <a:rPr lang="en-US" smtClean="0">
                <a:cs typeface="Arial" charset="0"/>
              </a:rPr>
              <a:pPr/>
              <a:t>6</a:t>
            </a:fld>
            <a:endParaRPr lang="en-US"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Discussion (Cont.)</a:t>
            </a:r>
          </a:p>
        </p:txBody>
      </p:sp>
      <p:sp>
        <p:nvSpPr>
          <p:cNvPr id="24578" name="Content Placeholder 2"/>
          <p:cNvSpPr>
            <a:spLocks noGrp="1"/>
          </p:cNvSpPr>
          <p:nvPr>
            <p:ph idx="1"/>
          </p:nvPr>
        </p:nvSpPr>
        <p:spPr>
          <a:xfrm>
            <a:off x="685800" y="1981200"/>
            <a:ext cx="7772400" cy="4343400"/>
          </a:xfrm>
        </p:spPr>
        <p:txBody>
          <a:bodyPr/>
          <a:lstStyle/>
          <a:p>
            <a:r>
              <a:rPr lang="en-US" smtClean="0"/>
              <a:t>Antennas have larger dimensions when operating in the Sub 1 GHz band.  </a:t>
            </a:r>
          </a:p>
          <a:p>
            <a:r>
              <a:rPr lang="en-US" smtClean="0"/>
              <a:t>It may not be feasible to have greater than 4 antennas in a device operating in sub 1 GHz band.</a:t>
            </a:r>
          </a:p>
          <a:p>
            <a:endParaRPr lang="en-US" smtClean="0"/>
          </a:p>
        </p:txBody>
      </p:sp>
      <p:sp>
        <p:nvSpPr>
          <p:cNvPr id="24579" name="Date Placeholder 3"/>
          <p:cNvSpPr>
            <a:spLocks noGrp="1"/>
          </p:cNvSpPr>
          <p:nvPr>
            <p:ph type="dt" sz="quarter" idx="10"/>
          </p:nvPr>
        </p:nvSpPr>
        <p:spPr>
          <a:xfrm>
            <a:off x="696913" y="333375"/>
            <a:ext cx="1327150" cy="276225"/>
          </a:xfrm>
          <a:noFill/>
          <a:ln>
            <a:miter lim="800000"/>
            <a:headEnd/>
            <a:tailEnd/>
          </a:ln>
        </p:spPr>
        <p:txBody>
          <a:bodyPr/>
          <a:lstStyle/>
          <a:p>
            <a:r>
              <a:rPr lang="en-US">
                <a:cs typeface="Arial" charset="0"/>
              </a:rPr>
              <a:t>September 2011</a:t>
            </a:r>
          </a:p>
        </p:txBody>
      </p:sp>
      <p:sp>
        <p:nvSpPr>
          <p:cNvPr id="24580" name="Footer Placeholder 4"/>
          <p:cNvSpPr>
            <a:spLocks noGrp="1"/>
          </p:cNvSpPr>
          <p:nvPr>
            <p:ph type="ftr" sz="quarter" idx="11"/>
          </p:nvPr>
        </p:nvSpPr>
        <p:spPr>
          <a:xfrm>
            <a:off x="7105650" y="6475413"/>
            <a:ext cx="1438275" cy="184150"/>
          </a:xfrm>
          <a:noFill/>
          <a:ln>
            <a:miter lim="800000"/>
            <a:headEnd/>
            <a:tailEnd/>
          </a:ln>
        </p:spPr>
        <p:txBody>
          <a:bodyPr/>
          <a:lstStyle/>
          <a:p>
            <a:r>
              <a:rPr lang="en-US">
                <a:cs typeface="Arial" charset="0"/>
              </a:rPr>
              <a:t>Raja Banerjea,Marvell Semiconductor</a:t>
            </a:r>
          </a:p>
        </p:txBody>
      </p:sp>
      <p:sp>
        <p:nvSpPr>
          <p:cNvPr id="24581"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809870C2-34F9-499E-9D89-D967864A5574}" type="slidenum">
              <a:rPr lang="en-US" smtClean="0">
                <a:cs typeface="Arial" charset="0"/>
              </a:rPr>
              <a:pPr/>
              <a:t>7</a:t>
            </a:fld>
            <a:endParaRPr lang="en-US" smtClean="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Conclusion</a:t>
            </a:r>
          </a:p>
        </p:txBody>
      </p:sp>
      <p:sp>
        <p:nvSpPr>
          <p:cNvPr id="25602" name="Content Placeholder 2"/>
          <p:cNvSpPr>
            <a:spLocks noGrp="1"/>
          </p:cNvSpPr>
          <p:nvPr>
            <p:ph idx="1"/>
          </p:nvPr>
        </p:nvSpPr>
        <p:spPr>
          <a:xfrm>
            <a:off x="685800" y="1981200"/>
            <a:ext cx="7772400" cy="4343400"/>
          </a:xfrm>
        </p:spPr>
        <p:txBody>
          <a:bodyPr/>
          <a:lstStyle/>
          <a:p>
            <a:r>
              <a:rPr lang="en-US" smtClean="0"/>
              <a:t>Based on the PAR, Use Cases and the larger antenna dimensions in the sub 1 GHz band, it is recommended that the TGah specification support a </a:t>
            </a:r>
            <a:r>
              <a:rPr lang="en-US" u="sng" smtClean="0"/>
              <a:t>maximum of 4 spatial streams</a:t>
            </a:r>
            <a:r>
              <a:rPr lang="en-US" smtClean="0"/>
              <a:t>.</a:t>
            </a:r>
          </a:p>
          <a:p>
            <a:endParaRPr lang="en-US" smtClean="0"/>
          </a:p>
        </p:txBody>
      </p:sp>
      <p:sp>
        <p:nvSpPr>
          <p:cNvPr id="25603" name="Date Placeholder 3"/>
          <p:cNvSpPr>
            <a:spLocks noGrp="1"/>
          </p:cNvSpPr>
          <p:nvPr>
            <p:ph type="dt" sz="quarter" idx="10"/>
          </p:nvPr>
        </p:nvSpPr>
        <p:spPr>
          <a:xfrm>
            <a:off x="696913" y="333375"/>
            <a:ext cx="1327150" cy="276225"/>
          </a:xfrm>
          <a:noFill/>
          <a:ln>
            <a:miter lim="800000"/>
            <a:headEnd/>
            <a:tailEnd/>
          </a:ln>
        </p:spPr>
        <p:txBody>
          <a:bodyPr/>
          <a:lstStyle/>
          <a:p>
            <a:r>
              <a:rPr lang="en-US">
                <a:cs typeface="Arial" charset="0"/>
              </a:rPr>
              <a:t>September 2011</a:t>
            </a:r>
          </a:p>
        </p:txBody>
      </p:sp>
      <p:sp>
        <p:nvSpPr>
          <p:cNvPr id="25604" name="Footer Placeholder 4"/>
          <p:cNvSpPr>
            <a:spLocks noGrp="1"/>
          </p:cNvSpPr>
          <p:nvPr>
            <p:ph type="ftr" sz="quarter" idx="11"/>
          </p:nvPr>
        </p:nvSpPr>
        <p:spPr>
          <a:xfrm>
            <a:off x="7105650" y="6475413"/>
            <a:ext cx="1438275" cy="184150"/>
          </a:xfrm>
          <a:noFill/>
          <a:ln>
            <a:miter lim="800000"/>
            <a:headEnd/>
            <a:tailEnd/>
          </a:ln>
        </p:spPr>
        <p:txBody>
          <a:bodyPr/>
          <a:lstStyle/>
          <a:p>
            <a:r>
              <a:rPr lang="en-US">
                <a:cs typeface="Arial" charset="0"/>
              </a:rPr>
              <a:t>Raja Banerjea,Marvell Semiconductor</a:t>
            </a:r>
          </a:p>
        </p:txBody>
      </p:sp>
      <p:sp>
        <p:nvSpPr>
          <p:cNvPr id="25605"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382D92B-BC33-483E-90F0-D95BD9B1102A}" type="slidenum">
              <a:rPr lang="en-US" smtClean="0">
                <a:cs typeface="Arial" charset="0"/>
              </a:rPr>
              <a:pPr/>
              <a:t>8</a:t>
            </a:fld>
            <a:endParaRPr lang="en-US" smtClean="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References</a:t>
            </a:r>
          </a:p>
        </p:txBody>
      </p:sp>
      <p:sp>
        <p:nvSpPr>
          <p:cNvPr id="26626" name="Content Placeholder 2"/>
          <p:cNvSpPr>
            <a:spLocks noGrp="1"/>
          </p:cNvSpPr>
          <p:nvPr>
            <p:ph idx="1"/>
          </p:nvPr>
        </p:nvSpPr>
        <p:spPr/>
        <p:txBody>
          <a:bodyPr/>
          <a:lstStyle/>
          <a:p>
            <a:pPr marL="457200" indent="-457200">
              <a:buFont typeface="Times New Roman" pitchFamily="18" charset="0"/>
              <a:buAutoNum type="arabicPeriod"/>
            </a:pPr>
            <a:r>
              <a:rPr lang="en-US" smtClean="0">
                <a:hlinkClick r:id="rId2"/>
              </a:rPr>
              <a:t>https://mentor.ieee.org/802.11/dcn/10/11-10-0001-13-0wng-900mhz-par-and-5c.doc</a:t>
            </a:r>
            <a:endParaRPr lang="en-US" smtClean="0"/>
          </a:p>
          <a:p>
            <a:pPr marL="457200" indent="-457200">
              <a:buFont typeface="Times New Roman" pitchFamily="18" charset="0"/>
              <a:buAutoNum type="arabicPeriod"/>
            </a:pPr>
            <a:r>
              <a:rPr lang="en-US" smtClean="0">
                <a:hlinkClick r:id="rId3"/>
              </a:rPr>
              <a:t>https://mentor.ieee.org/802.11/dcn/11/11-11-0457-00-00ah-potential-compromise-of-802-11ah-use-case-document.pptx</a:t>
            </a:r>
            <a:endParaRPr lang="en-US" smtClean="0"/>
          </a:p>
          <a:p>
            <a:pPr marL="457200" indent="-457200">
              <a:buFont typeface="Times New Roman" pitchFamily="18" charset="0"/>
              <a:buAutoNum type="arabicPeriod"/>
            </a:pPr>
            <a:endParaRPr lang="en-US" smtClean="0"/>
          </a:p>
          <a:p>
            <a:pPr marL="457200" indent="-457200">
              <a:buFont typeface="Times New Roman" pitchFamily="18" charset="0"/>
              <a:buAutoNum type="arabicPeriod"/>
            </a:pPr>
            <a:endParaRPr lang="en-US" smtClean="0"/>
          </a:p>
          <a:p>
            <a:pPr marL="457200" indent="-457200">
              <a:buFont typeface="Times New Roman" pitchFamily="18" charset="0"/>
              <a:buAutoNum type="arabicPeriod"/>
            </a:pPr>
            <a:endParaRPr lang="en-US" smtClean="0"/>
          </a:p>
        </p:txBody>
      </p:sp>
      <p:sp>
        <p:nvSpPr>
          <p:cNvPr id="26627" name="Date Placeholder 3"/>
          <p:cNvSpPr>
            <a:spLocks noGrp="1"/>
          </p:cNvSpPr>
          <p:nvPr>
            <p:ph type="dt" sz="quarter" idx="10"/>
          </p:nvPr>
        </p:nvSpPr>
        <p:spPr>
          <a:xfrm>
            <a:off x="696913" y="333375"/>
            <a:ext cx="1327150" cy="276225"/>
          </a:xfrm>
          <a:noFill/>
          <a:ln>
            <a:miter lim="800000"/>
            <a:headEnd/>
            <a:tailEnd/>
          </a:ln>
        </p:spPr>
        <p:txBody>
          <a:bodyPr/>
          <a:lstStyle/>
          <a:p>
            <a:r>
              <a:rPr lang="en-US">
                <a:cs typeface="Arial" charset="0"/>
              </a:rPr>
              <a:t>September 2011</a:t>
            </a:r>
          </a:p>
        </p:txBody>
      </p:sp>
      <p:sp>
        <p:nvSpPr>
          <p:cNvPr id="26628" name="Footer Placeholder 4"/>
          <p:cNvSpPr>
            <a:spLocks noGrp="1"/>
          </p:cNvSpPr>
          <p:nvPr>
            <p:ph type="ftr" sz="quarter" idx="11"/>
          </p:nvPr>
        </p:nvSpPr>
        <p:spPr>
          <a:xfrm>
            <a:off x="7105650" y="6475413"/>
            <a:ext cx="1438275" cy="184150"/>
          </a:xfrm>
          <a:noFill/>
          <a:ln>
            <a:miter lim="800000"/>
            <a:headEnd/>
            <a:tailEnd/>
          </a:ln>
        </p:spPr>
        <p:txBody>
          <a:bodyPr/>
          <a:lstStyle/>
          <a:p>
            <a:r>
              <a:rPr lang="en-US">
                <a:cs typeface="Arial" charset="0"/>
              </a:rPr>
              <a:t>Raja Banerjea,Marvell Semiconductor</a:t>
            </a:r>
          </a:p>
        </p:txBody>
      </p:sp>
      <p:sp>
        <p:nvSpPr>
          <p:cNvPr id="26629"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0E1EABAE-9C72-4583-82D8-A43E0563E1B0}" type="slidenum">
              <a:rPr lang="en-US" smtClean="0">
                <a:cs typeface="Arial" charset="0"/>
              </a:rPr>
              <a:pPr/>
              <a:t>9</a:t>
            </a:fld>
            <a:endParaRPr lang="en-US" smtClean="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785</TotalTime>
  <Words>464</Words>
  <Application>Microsoft Office PowerPoint</Application>
  <PresentationFormat>On-screen Show (4:3)</PresentationFormat>
  <Paragraphs>70</Paragraphs>
  <Slides>9</Slides>
  <Notes>2</Notes>
  <HiddenSlides>0</HiddenSlides>
  <MMClips>0</MMClips>
  <ScaleCrop>false</ScaleCrop>
  <HeadingPairs>
    <vt:vector size="8" baseType="variant">
      <vt:variant>
        <vt:lpstr>Fonts Used</vt:lpstr>
      </vt:variant>
      <vt:variant>
        <vt:i4>2</vt:i4>
      </vt:variant>
      <vt:variant>
        <vt:lpstr>Design Template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Times New Roman</vt:lpstr>
      <vt:lpstr>Arial</vt:lpstr>
      <vt:lpstr>place presentation subject title text here]</vt:lpstr>
      <vt:lpstr>Document</vt:lpstr>
      <vt:lpstr>Spatial stream support in TGah specification</vt:lpstr>
      <vt:lpstr>Abstract</vt:lpstr>
      <vt:lpstr>TGah PAR and 5C [1]</vt:lpstr>
      <vt:lpstr>Use Cases</vt:lpstr>
      <vt:lpstr>Antenna Dimension at sub 1GHz</vt:lpstr>
      <vt:lpstr>Discussion</vt:lpstr>
      <vt:lpstr>Discussion (Cont.)</vt:lpstr>
      <vt:lpstr>Conclusion</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Raja Banerjea</dc:creator>
  <cp:lastModifiedBy>admin</cp:lastModifiedBy>
  <cp:revision>5</cp:revision>
  <cp:lastPrinted>2010-12-20T20:45:24Z</cp:lastPrinted>
  <dcterms:created xsi:type="dcterms:W3CDTF">2010-12-20T20:39:38Z</dcterms:created>
  <dcterms:modified xsi:type="dcterms:W3CDTF">2011-09-20T23:02:42Z</dcterms:modified>
</cp:coreProperties>
</file>