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57" r:id="rId3"/>
    <p:sldId id="284" r:id="rId4"/>
    <p:sldId id="285" r:id="rId5"/>
    <p:sldId id="275" r:id="rId6"/>
    <p:sldId id="277" r:id="rId7"/>
    <p:sldId id="276" r:id="rId8"/>
    <p:sldId id="278" r:id="rId9"/>
    <p:sldId id="280" r:id="rId10"/>
    <p:sldId id="265" r:id="rId11"/>
    <p:sldId id="266" r:id="rId12"/>
    <p:sldId id="271" r:id="rId13"/>
    <p:sldId id="272" r:id="rId14"/>
    <p:sldId id="283" r:id="rId15"/>
    <p:sldId id="274" r:id="rId16"/>
    <p:sldId id="286" r:id="rId17"/>
    <p:sldId id="281" r:id="rId18"/>
    <p:sldId id="27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802.11-1/1132r3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Sep 2011</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smtClean="0"/>
              <a:t>Marc Emmelmann, FOKUS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5CBAFD89-A7A9-5943-80BC-F61536FD3C80}"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802.11-1/1132r3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Sep 2011</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smtClean="0"/>
              <a:t>Marc Emmelmann, FOKUS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8A77D5E2-81E3-2C42-B0D8-F219EFB587C8}"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802.11-1/1132r3</a:t>
            </a:r>
            <a:endParaRPr lang="en-US"/>
          </a:p>
        </p:txBody>
      </p:sp>
      <p:sp>
        <p:nvSpPr>
          <p:cNvPr id="5" name="Rectangle 3"/>
          <p:cNvSpPr>
            <a:spLocks noGrp="1" noChangeArrowheads="1"/>
          </p:cNvSpPr>
          <p:nvPr>
            <p:ph type="dt" idx="1"/>
          </p:nvPr>
        </p:nvSpPr>
        <p:spPr>
          <a:ln/>
        </p:spPr>
        <p:txBody>
          <a:bodyPr/>
          <a:lstStyle/>
          <a:p>
            <a:r>
              <a:rPr lang="de-DE" smtClean="0"/>
              <a:t>Sep 2011</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FOKUS</a:t>
            </a:r>
            <a:endParaRPr lang="en-US"/>
          </a:p>
        </p:txBody>
      </p:sp>
      <p:sp>
        <p:nvSpPr>
          <p:cNvPr id="7" name="Rectangle 7"/>
          <p:cNvSpPr>
            <a:spLocks noGrp="1" noChangeArrowheads="1"/>
          </p:cNvSpPr>
          <p:nvPr>
            <p:ph type="sldNum" sz="quarter" idx="5"/>
          </p:nvPr>
        </p:nvSpPr>
        <p:spPr>
          <a:ln/>
        </p:spPr>
        <p:txBody>
          <a:bodyPr/>
          <a:lstStyle/>
          <a:p>
            <a:r>
              <a:rPr lang="en-US"/>
              <a:t>Page </a:t>
            </a:r>
            <a:fld id="{8E1ECB15-FF5A-EE41-8B06-7AD0483E04B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802.11-1/1132r3</a:t>
            </a:r>
            <a:endParaRPr lang="en-US"/>
          </a:p>
        </p:txBody>
      </p:sp>
      <p:sp>
        <p:nvSpPr>
          <p:cNvPr id="5" name="Rectangle 3"/>
          <p:cNvSpPr>
            <a:spLocks noGrp="1" noChangeArrowheads="1"/>
          </p:cNvSpPr>
          <p:nvPr>
            <p:ph type="dt" idx="1"/>
          </p:nvPr>
        </p:nvSpPr>
        <p:spPr>
          <a:ln/>
        </p:spPr>
        <p:txBody>
          <a:bodyPr/>
          <a:lstStyle/>
          <a:p>
            <a:r>
              <a:rPr lang="de-DE" smtClean="0"/>
              <a:t>Sep 2011</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FOKUS</a:t>
            </a:r>
            <a:endParaRPr lang="en-US"/>
          </a:p>
        </p:txBody>
      </p:sp>
      <p:sp>
        <p:nvSpPr>
          <p:cNvPr id="7" name="Rectangle 7"/>
          <p:cNvSpPr>
            <a:spLocks noGrp="1" noChangeArrowheads="1"/>
          </p:cNvSpPr>
          <p:nvPr>
            <p:ph type="sldNum" sz="quarter" idx="5"/>
          </p:nvPr>
        </p:nvSpPr>
        <p:spPr>
          <a:ln/>
        </p:spPr>
        <p:txBody>
          <a:bodyPr/>
          <a:lstStyle/>
          <a:p>
            <a:r>
              <a:rPr lang="en-US"/>
              <a:t>Page </a:t>
            </a:r>
            <a:fld id="{ECABF305-B475-FB4E-A59C-F073AF533E1A}"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de-DE" smtClean="0"/>
              <a:t>doc.: IEEE 802.11-1/1132r3</a:t>
            </a:r>
            <a:endParaRPr lang="en-US"/>
          </a:p>
        </p:txBody>
      </p:sp>
      <p:sp>
        <p:nvSpPr>
          <p:cNvPr id="5" name="날짜 개체 틀 4"/>
          <p:cNvSpPr>
            <a:spLocks noGrp="1"/>
          </p:cNvSpPr>
          <p:nvPr>
            <p:ph type="dt" idx="11"/>
          </p:nvPr>
        </p:nvSpPr>
        <p:spPr/>
        <p:txBody>
          <a:bodyPr/>
          <a:lstStyle/>
          <a:p>
            <a:pPr>
              <a:defRPr/>
            </a:pPr>
            <a:r>
              <a:rPr lang="de-DE" smtClean="0"/>
              <a:t>Sep 2011</a:t>
            </a:r>
            <a:endParaRPr lang="en-US"/>
          </a:p>
        </p:txBody>
      </p:sp>
      <p:sp>
        <p:nvSpPr>
          <p:cNvPr id="6" name="바닥글 개체 틀 5"/>
          <p:cNvSpPr>
            <a:spLocks noGrp="1"/>
          </p:cNvSpPr>
          <p:nvPr>
            <p:ph type="ftr" sz="quarter" idx="12"/>
          </p:nvPr>
        </p:nvSpPr>
        <p:spPr/>
        <p:txBody>
          <a:bodyPr/>
          <a:lstStyle/>
          <a:p>
            <a:pPr lvl="4">
              <a:defRPr/>
            </a:pPr>
            <a:r>
              <a:rPr lang="en-US" smtClean="0"/>
              <a:t>Rich Kennedy, Research In Motion</a:t>
            </a:r>
            <a:endParaRPr lang="en-US"/>
          </a:p>
        </p:txBody>
      </p:sp>
      <p:sp>
        <p:nvSpPr>
          <p:cNvPr id="7" name="슬라이드 번호 개체 틀 6"/>
          <p:cNvSpPr>
            <a:spLocks noGrp="1"/>
          </p:cNvSpPr>
          <p:nvPr>
            <p:ph type="sldNum" sz="quarter" idx="13"/>
          </p:nvPr>
        </p:nvSpPr>
        <p:spPr/>
        <p:txBody>
          <a:bodyPr/>
          <a:lstStyle/>
          <a:p>
            <a:r>
              <a:rPr lang="en-US" altLang="ja-JP" smtClean="0"/>
              <a:t>Page </a:t>
            </a:r>
            <a:fld id="{45063BF3-45BC-42CE-B0D3-BE10919FF50F}" type="slidenum">
              <a:rPr lang="en-US" altLang="ja-JP" smtClean="0"/>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727149A1-52C3-7B4D-BDE5-6F0EA82673E6}"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5E868D98-82F6-1B42-9FFC-0AF3C4FFA5AF}"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063B174A-C339-0E4B-A83A-76D665C775DC}"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A0C2DBA7-D54A-A847-8F0E-C2E5CEAC0436}"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Datumsplatzhalter 3"/>
          <p:cNvSpPr>
            <a:spLocks noGrp="1"/>
          </p:cNvSpPr>
          <p:nvPr>
            <p:ph type="dt" sz="half" idx="10"/>
          </p:nvPr>
        </p:nvSpPr>
        <p:spPr/>
        <p:txBody>
          <a:bodyPr/>
          <a:lstStyle>
            <a:lvl1pPr>
              <a:defRPr/>
            </a:lvl1pPr>
          </a:lstStyle>
          <a:p>
            <a:r>
              <a:rPr lang="de-DE" smtClean="0"/>
              <a:t>Sep 2011</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FOKUS</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6A04AA00-1059-2541-86DA-537A9FA51CF1}"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BA7DD095-EC07-D74C-B20A-BAB26064F344}"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smtClean="0"/>
              <a:t>Sep 2011</a:t>
            </a:r>
            <a:endParaRPr lang="en-US"/>
          </a:p>
        </p:txBody>
      </p:sp>
      <p:sp>
        <p:nvSpPr>
          <p:cNvPr id="8" name="Fußzeilenplatzhalter 7"/>
          <p:cNvSpPr>
            <a:spLocks noGrp="1"/>
          </p:cNvSpPr>
          <p:nvPr>
            <p:ph type="ftr" sz="quarter" idx="11"/>
          </p:nvPr>
        </p:nvSpPr>
        <p:spPr/>
        <p:txBody>
          <a:bodyPr/>
          <a:lstStyle>
            <a:lvl1pPr>
              <a:defRPr/>
            </a:lvl1pPr>
          </a:lstStyle>
          <a:p>
            <a:r>
              <a:rPr lang="de-DE" smtClean="0"/>
              <a:t>Marc Emmelmann, FOKUS</a:t>
            </a:r>
            <a:endParaRPr lang="en-US"/>
          </a:p>
        </p:txBody>
      </p:sp>
      <p:sp>
        <p:nvSpPr>
          <p:cNvPr id="9" name="Foliennummernplatzhalter 8"/>
          <p:cNvSpPr>
            <a:spLocks noGrp="1"/>
          </p:cNvSpPr>
          <p:nvPr>
            <p:ph type="sldNum" sz="quarter" idx="12"/>
          </p:nvPr>
        </p:nvSpPr>
        <p:spPr/>
        <p:txBody>
          <a:bodyPr/>
          <a:lstStyle>
            <a:lvl1pPr>
              <a:defRPr smtClean="0"/>
            </a:lvl1pPr>
          </a:lstStyle>
          <a:p>
            <a:r>
              <a:rPr lang="en-US"/>
              <a:t>Slide </a:t>
            </a:r>
            <a:fld id="{C346FA93-F2BE-EB40-A188-0B163F1C08DF}"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Datumsplatzhalter 2"/>
          <p:cNvSpPr>
            <a:spLocks noGrp="1"/>
          </p:cNvSpPr>
          <p:nvPr>
            <p:ph type="dt" sz="half" idx="10"/>
          </p:nvPr>
        </p:nvSpPr>
        <p:spPr/>
        <p:txBody>
          <a:bodyPr/>
          <a:lstStyle>
            <a:lvl1pPr>
              <a:defRPr/>
            </a:lvl1pPr>
          </a:lstStyle>
          <a:p>
            <a:r>
              <a:rPr lang="de-DE" smtClean="0"/>
              <a:t>Sep 2011</a:t>
            </a:r>
            <a:endParaRPr lang="en-US"/>
          </a:p>
        </p:txBody>
      </p:sp>
      <p:sp>
        <p:nvSpPr>
          <p:cNvPr id="4" name="Fußzeilenplatzhalter 3"/>
          <p:cNvSpPr>
            <a:spLocks noGrp="1"/>
          </p:cNvSpPr>
          <p:nvPr>
            <p:ph type="ftr" sz="quarter" idx="11"/>
          </p:nvPr>
        </p:nvSpPr>
        <p:spPr/>
        <p:txBody>
          <a:bodyPr/>
          <a:lstStyle>
            <a:lvl1pPr>
              <a:defRPr/>
            </a:lvl1pPr>
          </a:lstStyle>
          <a:p>
            <a:r>
              <a:rPr lang="de-DE" smtClean="0"/>
              <a:t>Marc Emmelmann, FOKUS</a:t>
            </a:r>
            <a:endParaRPr lang="en-US"/>
          </a:p>
        </p:txBody>
      </p:sp>
      <p:sp>
        <p:nvSpPr>
          <p:cNvPr id="5" name="Foliennummernplatzhalter 4"/>
          <p:cNvSpPr>
            <a:spLocks noGrp="1"/>
          </p:cNvSpPr>
          <p:nvPr>
            <p:ph type="sldNum" sz="quarter" idx="12"/>
          </p:nvPr>
        </p:nvSpPr>
        <p:spPr/>
        <p:txBody>
          <a:bodyPr/>
          <a:lstStyle>
            <a:lvl1pPr>
              <a:defRPr smtClean="0"/>
            </a:lvl1pPr>
          </a:lstStyle>
          <a:p>
            <a:r>
              <a:rPr lang="en-US"/>
              <a:t>Slide </a:t>
            </a:r>
            <a:fld id="{AEE093C2-506D-6F4B-81F7-1E50FDFAA745}"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smtClean="0"/>
              <a:t>Sep 2011</a:t>
            </a:r>
            <a:endParaRPr lang="en-US"/>
          </a:p>
        </p:txBody>
      </p:sp>
      <p:sp>
        <p:nvSpPr>
          <p:cNvPr id="3" name="Fußzeilenplatzhalter 2"/>
          <p:cNvSpPr>
            <a:spLocks noGrp="1"/>
          </p:cNvSpPr>
          <p:nvPr>
            <p:ph type="ftr" sz="quarter" idx="11"/>
          </p:nvPr>
        </p:nvSpPr>
        <p:spPr/>
        <p:txBody>
          <a:bodyPr/>
          <a:lstStyle>
            <a:lvl1pPr>
              <a:defRPr/>
            </a:lvl1pPr>
          </a:lstStyle>
          <a:p>
            <a:r>
              <a:rPr lang="de-DE" smtClean="0"/>
              <a:t>Marc Emmelmann, FOKUS</a:t>
            </a:r>
            <a:endParaRPr lang="en-US"/>
          </a:p>
        </p:txBody>
      </p:sp>
      <p:sp>
        <p:nvSpPr>
          <p:cNvPr id="4" name="Foliennummernplatzhalter 3"/>
          <p:cNvSpPr>
            <a:spLocks noGrp="1"/>
          </p:cNvSpPr>
          <p:nvPr>
            <p:ph type="sldNum" sz="quarter" idx="12"/>
          </p:nvPr>
        </p:nvSpPr>
        <p:spPr/>
        <p:txBody>
          <a:bodyPr/>
          <a:lstStyle>
            <a:lvl1pPr>
              <a:defRPr smtClean="0"/>
            </a:lvl1pPr>
          </a:lstStyle>
          <a:p>
            <a:r>
              <a:rPr lang="en-US"/>
              <a:t>Slide </a:t>
            </a:r>
            <a:fld id="{772DFDBE-D9FA-9641-AD1E-6B5BFB26B34B}"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F695C0BB-9459-CA4B-AD4C-BBE357A08C92}"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Sep 2011</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FOKUS</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5DD52990-189B-A64E-9310-4FB499BF0575}"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Sep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FOKUS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36647E6-C9CE-754B-8B23-2D0B46448B48}" type="slidenum">
              <a:rPr lang="en-US"/>
              <a:pPr/>
              <a:t>‹Nr.›</a:t>
            </a:fld>
            <a:endParaRPr lang="en-US"/>
          </a:p>
        </p:txBody>
      </p:sp>
      <p:sp>
        <p:nvSpPr>
          <p:cNvPr id="1031" name="Rectangle 7"/>
          <p:cNvSpPr>
            <a:spLocks noChangeArrowheads="1"/>
          </p:cNvSpPr>
          <p:nvPr/>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-11/</a:t>
            </a:r>
            <a:r>
              <a:rPr lang="en-US" sz="1800" b="1" dirty="0" smtClean="0"/>
              <a:t>1232r3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smtClean="0"/>
              <a:t>Sep 2011</a:t>
            </a:r>
            <a:endParaRPr lang="en-US"/>
          </a:p>
        </p:txBody>
      </p:sp>
      <p:sp>
        <p:nvSpPr>
          <p:cNvPr id="8" name="Foliennummernplatzhalter 5"/>
          <p:cNvSpPr>
            <a:spLocks noGrp="1"/>
          </p:cNvSpPr>
          <p:nvPr>
            <p:ph type="sldNum" sz="quarter" idx="12"/>
          </p:nvPr>
        </p:nvSpPr>
        <p:spPr/>
        <p:txBody>
          <a:bodyPr/>
          <a:lstStyle/>
          <a:p>
            <a:r>
              <a:rPr lang="en-US"/>
              <a:t>Slide </a:t>
            </a:r>
            <a:fld id="{12405D37-1936-FB45-8A8F-9F67E4C64A56}"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Active Scanning Improvement</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2011-09-19</a:t>
            </a:r>
            <a:endParaRPr lang="en-US" sz="2000" b="0" dirty="0"/>
          </a:p>
        </p:txBody>
      </p:sp>
      <p:graphicFrame>
        <p:nvGraphicFramePr>
          <p:cNvPr id="30731" name="Object 11"/>
          <p:cNvGraphicFramePr>
            <a:graphicFrameLocks noChangeAspect="1"/>
          </p:cNvGraphicFramePr>
          <p:nvPr/>
        </p:nvGraphicFramePr>
        <p:xfrm>
          <a:off x="515938" y="2319338"/>
          <a:ext cx="8139112" cy="3398837"/>
        </p:xfrm>
        <a:graphic>
          <a:graphicData uri="http://schemas.openxmlformats.org/presentationml/2006/ole">
            <p:oleObj spid="_x0000_s30731" name="Dokument" r:id="rId4" imgW="8255000" imgH="34544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a:t>Slide </a:t>
            </a:r>
            <a:fld id="{91AD3D8A-9B34-7749-9496-761CFDFA0B80}" type="slidenum">
              <a:rPr lang="en-US"/>
              <a:pPr/>
              <a:t>10</a:t>
            </a:fld>
            <a:endParaRPr lang="en-US"/>
          </a:p>
        </p:txBody>
      </p:sp>
      <p:sp>
        <p:nvSpPr>
          <p:cNvPr id="20482" name="Rectangle 2"/>
          <p:cNvSpPr>
            <a:spLocks noGrp="1" noChangeArrowheads="1"/>
          </p:cNvSpPr>
          <p:nvPr>
            <p:ph type="title"/>
          </p:nvPr>
        </p:nvSpPr>
        <p:spPr/>
        <p:txBody>
          <a:bodyPr/>
          <a:lstStyle/>
          <a:p>
            <a:r>
              <a:rPr lang="en-US" dirty="0" smtClean="0"/>
              <a:t>Regulation</a:t>
            </a:r>
            <a:endParaRPr lang="en-US" dirty="0"/>
          </a:p>
        </p:txBody>
      </p:sp>
      <p:sp>
        <p:nvSpPr>
          <p:cNvPr id="20483" name="Rectangle 3"/>
          <p:cNvSpPr>
            <a:spLocks noGrp="1" noChangeArrowheads="1"/>
          </p:cNvSpPr>
          <p:nvPr>
            <p:ph type="body" idx="1"/>
          </p:nvPr>
        </p:nvSpPr>
        <p:spPr/>
        <p:txBody>
          <a:bodyPr/>
          <a:lstStyle/>
          <a:p>
            <a:r>
              <a:rPr lang="en-GB" dirty="0" smtClean="0"/>
              <a:t>FCC: </a:t>
            </a:r>
            <a:r>
              <a:rPr lang="de-DE" dirty="0" smtClean="0"/>
              <a:t>CHAPTER I--FEDERAL COMMUNICATIONS COMMISSIONPART 15--RADIO FREQUENCY DEVICES				</a:t>
            </a:r>
          </a:p>
          <a:p>
            <a:endParaRPr lang="en-GB" dirty="0" smtClean="0"/>
          </a:p>
          <a:p>
            <a:r>
              <a:rPr lang="de-DE" dirty="0" smtClean="0"/>
              <a:t>ECC/DEC/(04)08 (2005/513/EC) (2007/90/EC)</a:t>
            </a:r>
            <a:r>
              <a:rPr lang="en-GB" dirty="0" smtClean="0"/>
              <a:t>: </a:t>
            </a:r>
            <a:r>
              <a:rPr lang="de-DE" dirty="0" smtClean="0"/>
              <a:t>ECC </a:t>
            </a:r>
            <a:r>
              <a:rPr lang="de-DE" dirty="0" err="1" smtClean="0"/>
              <a:t>Decision</a:t>
            </a:r>
            <a:r>
              <a:rPr lang="de-DE" dirty="0" smtClean="0"/>
              <a:t> of 09 </a:t>
            </a:r>
            <a:r>
              <a:rPr lang="de-DE" dirty="0" err="1" smtClean="0"/>
              <a:t>July</a:t>
            </a:r>
            <a:r>
              <a:rPr lang="de-DE" dirty="0" smtClean="0"/>
              <a:t> 2004 on </a:t>
            </a:r>
            <a:r>
              <a:rPr lang="de-DE" dirty="0" err="1" smtClean="0"/>
              <a:t>the</a:t>
            </a:r>
            <a:r>
              <a:rPr lang="de-DE" dirty="0" smtClean="0"/>
              <a:t> </a:t>
            </a:r>
            <a:r>
              <a:rPr lang="de-DE" dirty="0" err="1" smtClean="0"/>
              <a:t>harmonised</a:t>
            </a:r>
            <a:r>
              <a:rPr lang="de-DE" dirty="0" smtClean="0"/>
              <a:t> </a:t>
            </a:r>
            <a:r>
              <a:rPr lang="de-DE" dirty="0" err="1" smtClean="0"/>
              <a:t>use</a:t>
            </a:r>
            <a:r>
              <a:rPr lang="de-DE" dirty="0" smtClean="0"/>
              <a:t> of </a:t>
            </a:r>
            <a:r>
              <a:rPr lang="de-DE" dirty="0" err="1" smtClean="0"/>
              <a:t>the</a:t>
            </a:r>
            <a:r>
              <a:rPr lang="de-DE" dirty="0" smtClean="0"/>
              <a:t> 5 GHz </a:t>
            </a:r>
            <a:r>
              <a:rPr lang="de-DE" dirty="0" err="1" smtClean="0"/>
              <a:t>frequency</a:t>
            </a:r>
            <a:r>
              <a:rPr lang="de-DE" dirty="0" smtClean="0"/>
              <a:t> </a:t>
            </a:r>
            <a:r>
              <a:rPr lang="de-DE" dirty="0" err="1" smtClean="0"/>
              <a:t>bands</a:t>
            </a:r>
            <a:r>
              <a:rPr lang="de-DE" dirty="0" smtClean="0"/>
              <a:t> </a:t>
            </a:r>
            <a:r>
              <a:rPr lang="de-DE" dirty="0" err="1" smtClean="0"/>
              <a:t>for</a:t>
            </a:r>
            <a:r>
              <a:rPr lang="de-DE" dirty="0" smtClean="0"/>
              <a:t> </a:t>
            </a:r>
            <a:r>
              <a:rPr lang="de-DE" dirty="0" err="1" smtClean="0"/>
              <a:t>the</a:t>
            </a:r>
            <a:r>
              <a:rPr lang="de-DE" dirty="0" smtClean="0"/>
              <a:t> </a:t>
            </a:r>
            <a:r>
              <a:rPr lang="de-DE" dirty="0" err="1" smtClean="0"/>
              <a:t>implementation</a:t>
            </a:r>
            <a:r>
              <a:rPr lang="de-DE" dirty="0" smtClean="0"/>
              <a:t> of Wireless Access Systems </a:t>
            </a:r>
            <a:r>
              <a:rPr lang="de-DE" dirty="0" err="1" smtClean="0"/>
              <a:t>including</a:t>
            </a:r>
            <a:r>
              <a:rPr lang="de-DE" dirty="0" smtClean="0"/>
              <a:t> Radio </a:t>
            </a:r>
            <a:r>
              <a:rPr lang="de-DE" dirty="0" err="1" smtClean="0"/>
              <a:t>Local</a:t>
            </a:r>
            <a:r>
              <a:rPr lang="de-DE" dirty="0" smtClean="0"/>
              <a:t> </a:t>
            </a:r>
            <a:r>
              <a:rPr lang="de-DE" dirty="0" err="1" smtClean="0"/>
              <a:t>Area</a:t>
            </a:r>
            <a:r>
              <a:rPr lang="de-DE" dirty="0" smtClean="0"/>
              <a:t> Networks (W </a:t>
            </a:r>
            <a:r>
              <a:rPr lang="de-DE" dirty="0" err="1" smtClean="0"/>
              <a:t>AS/RLANs</a:t>
            </a:r>
            <a:r>
              <a:rPr lang="de-DE" dirty="0" smtClean="0"/>
              <a:t>)</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a:t>Slide </a:t>
            </a:r>
            <a:fld id="{6F71E512-B88B-D54E-BBCA-E9F747C0D9F4}" type="slidenum">
              <a:rPr lang="en-US"/>
              <a:pPr/>
              <a:t>11</a:t>
            </a:fld>
            <a:endParaRPr lang="en-US"/>
          </a:p>
        </p:txBody>
      </p:sp>
      <p:sp>
        <p:nvSpPr>
          <p:cNvPr id="21506" name="Rectangle 2"/>
          <p:cNvSpPr>
            <a:spLocks noGrp="1" noChangeArrowheads="1"/>
          </p:cNvSpPr>
          <p:nvPr>
            <p:ph type="title"/>
          </p:nvPr>
        </p:nvSpPr>
        <p:spPr/>
        <p:txBody>
          <a:bodyPr/>
          <a:lstStyle/>
          <a:p>
            <a:r>
              <a:rPr lang="en-GB" dirty="0" smtClean="0"/>
              <a:t>FCC 15.15(b) General technical requirements</a:t>
            </a:r>
            <a:endParaRPr lang="en-GB" dirty="0"/>
          </a:p>
        </p:txBody>
      </p:sp>
      <p:sp>
        <p:nvSpPr>
          <p:cNvPr id="21507" name="Rectangle 3"/>
          <p:cNvSpPr>
            <a:spLocks noGrp="1" noChangeArrowheads="1"/>
          </p:cNvSpPr>
          <p:nvPr>
            <p:ph type="body" idx="1"/>
          </p:nvPr>
        </p:nvSpPr>
        <p:spPr/>
        <p:txBody>
          <a:bodyPr/>
          <a:lstStyle/>
          <a:p>
            <a:r>
              <a:rPr lang="en-US" sz="1600" dirty="0" smtClean="0"/>
              <a:t>“Except as follows, an intentional or unintentional radiator must be constructed such that the adjustments of any control that is readily accessible by or intended to be accessible to the user will not cause operation of the device in violation of the regulations.“</a:t>
            </a:r>
          </a:p>
          <a:p>
            <a:endParaRPr lang="en-US" sz="1600" dirty="0" smtClean="0"/>
          </a:p>
          <a:p>
            <a:r>
              <a:rPr lang="de-DE" sz="1600" dirty="0" smtClean="0">
                <a:sym typeface="Wingdings"/>
              </a:rPr>
              <a:t> </a:t>
            </a:r>
            <a:r>
              <a:rPr lang="de-DE" sz="1600" dirty="0" err="1" smtClean="0">
                <a:sym typeface="Wingdings"/>
              </a:rPr>
              <a:t>The</a:t>
            </a:r>
            <a:r>
              <a:rPr lang="de-DE" sz="1600" dirty="0" smtClean="0">
                <a:sym typeface="Wingdings"/>
              </a:rPr>
              <a:t> AP has to </a:t>
            </a:r>
            <a:r>
              <a:rPr lang="de-DE" sz="1600" dirty="0" err="1" smtClean="0">
                <a:sym typeface="Wingdings"/>
              </a:rPr>
              <a:t>determine</a:t>
            </a:r>
            <a:r>
              <a:rPr lang="de-DE" sz="1600" dirty="0" smtClean="0">
                <a:sym typeface="Wingdings"/>
              </a:rPr>
              <a:t> </a:t>
            </a:r>
            <a:r>
              <a:rPr lang="de-DE" sz="1600" dirty="0" err="1" smtClean="0">
                <a:sym typeface="Wingdings"/>
              </a:rPr>
              <a:t>itself</a:t>
            </a:r>
            <a:r>
              <a:rPr lang="de-DE" sz="1600" dirty="0" smtClean="0">
                <a:sym typeface="Wingdings"/>
              </a:rPr>
              <a:t> (</a:t>
            </a:r>
            <a:r>
              <a:rPr lang="de-DE" sz="1600" dirty="0" err="1" smtClean="0">
                <a:sym typeface="Wingdings"/>
              </a:rPr>
              <a:t>without</a:t>
            </a:r>
            <a:r>
              <a:rPr lang="de-DE" sz="1600" dirty="0" smtClean="0">
                <a:sym typeface="Wingdings"/>
              </a:rPr>
              <a:t> </a:t>
            </a:r>
            <a:r>
              <a:rPr lang="de-DE" sz="1600" dirty="0" err="1" smtClean="0">
                <a:sym typeface="Wingdings"/>
              </a:rPr>
              <a:t>user</a:t>
            </a:r>
            <a:r>
              <a:rPr lang="de-DE" sz="1600" dirty="0" smtClean="0">
                <a:sym typeface="Wingdings"/>
              </a:rPr>
              <a:t> </a:t>
            </a:r>
            <a:r>
              <a:rPr lang="de-DE" sz="1600" dirty="0" err="1" smtClean="0">
                <a:sym typeface="Wingdings"/>
              </a:rPr>
              <a:t>configuration</a:t>
            </a:r>
            <a:r>
              <a:rPr lang="de-DE" sz="1600" dirty="0" smtClean="0">
                <a:sym typeface="Wingdings"/>
              </a:rPr>
              <a:t>) on </a:t>
            </a:r>
            <a:r>
              <a:rPr lang="de-DE" sz="1600" dirty="0" err="1" smtClean="0">
                <a:sym typeface="Wingdings"/>
              </a:rPr>
              <a:t>which</a:t>
            </a:r>
            <a:r>
              <a:rPr lang="de-DE" sz="1600" dirty="0" smtClean="0">
                <a:sym typeface="Wingdings"/>
              </a:rPr>
              <a:t> 5GHz </a:t>
            </a:r>
            <a:r>
              <a:rPr lang="de-DE" sz="1600" dirty="0" err="1" smtClean="0">
                <a:sym typeface="Wingdings"/>
              </a:rPr>
              <a:t>channel</a:t>
            </a:r>
            <a:r>
              <a:rPr lang="de-DE" sz="1600" dirty="0" smtClean="0">
                <a:sym typeface="Wingdings"/>
              </a:rPr>
              <a:t> </a:t>
            </a:r>
            <a:r>
              <a:rPr lang="de-DE" sz="1600" dirty="0" err="1" smtClean="0">
                <a:sym typeface="Wingdings"/>
              </a:rPr>
              <a:t>it</a:t>
            </a:r>
            <a:r>
              <a:rPr lang="de-DE" sz="1600" dirty="0" smtClean="0">
                <a:sym typeface="Wingdings"/>
              </a:rPr>
              <a:t> </a:t>
            </a:r>
            <a:r>
              <a:rPr lang="de-DE" sz="1600" dirty="0" err="1" smtClean="0">
                <a:sym typeface="Wingdings"/>
              </a:rPr>
              <a:t>may</a:t>
            </a:r>
            <a:r>
              <a:rPr lang="de-DE" sz="1600" dirty="0" smtClean="0">
                <a:sym typeface="Wingdings"/>
              </a:rPr>
              <a:t> </a:t>
            </a:r>
            <a:r>
              <a:rPr lang="de-DE" sz="1600" dirty="0" err="1" smtClean="0">
                <a:sym typeface="Wingdings"/>
              </a:rPr>
              <a:t>operate</a:t>
            </a:r>
            <a:r>
              <a:rPr lang="de-DE" sz="1600" dirty="0" smtClean="0">
                <a:sym typeface="Wingdings"/>
              </a:rPr>
              <a:t> on (= do </a:t>
            </a:r>
            <a:r>
              <a:rPr lang="de-DE" sz="1600" dirty="0" err="1" smtClean="0">
                <a:sym typeface="Wingdings"/>
              </a:rPr>
              <a:t>not</a:t>
            </a:r>
            <a:r>
              <a:rPr lang="de-DE" sz="1600" dirty="0" smtClean="0">
                <a:sym typeface="Wingdings"/>
              </a:rPr>
              <a:t> </a:t>
            </a:r>
            <a:r>
              <a:rPr lang="de-DE" sz="1600" dirty="0" err="1" smtClean="0">
                <a:sym typeface="Wingdings"/>
              </a:rPr>
              <a:t>trust</a:t>
            </a:r>
            <a:r>
              <a:rPr lang="de-DE" sz="1600" dirty="0" smtClean="0">
                <a:sym typeface="Wingdings"/>
              </a:rPr>
              <a:t> </a:t>
            </a:r>
            <a:r>
              <a:rPr lang="de-DE" sz="1600" dirty="0" err="1" smtClean="0">
                <a:sym typeface="Wingdings"/>
              </a:rPr>
              <a:t>user</a:t>
            </a:r>
            <a:r>
              <a:rPr lang="de-DE" sz="1600" dirty="0" smtClean="0">
                <a:sym typeface="Wingdings"/>
              </a:rPr>
              <a:t> </a:t>
            </a:r>
            <a:r>
              <a:rPr lang="de-DE" sz="1600" dirty="0" err="1" smtClean="0">
                <a:sym typeface="Wingdings"/>
              </a:rPr>
              <a:t>input</a:t>
            </a:r>
            <a:r>
              <a:rPr lang="de-DE" sz="1600" dirty="0" smtClean="0">
                <a:sym typeface="Wingdings"/>
              </a:rPr>
              <a:t>)</a:t>
            </a:r>
          </a:p>
          <a:p>
            <a:pPr lvl="1"/>
            <a:endParaRPr lang="en-US" sz="1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FCC 15.202 Certified operating frequency range</a:t>
            </a:r>
            <a:endParaRPr lang="en-US" dirty="0"/>
          </a:p>
        </p:txBody>
      </p:sp>
      <p:sp>
        <p:nvSpPr>
          <p:cNvPr id="3" name="Inhaltsplatzhalter 2"/>
          <p:cNvSpPr>
            <a:spLocks noGrp="1"/>
          </p:cNvSpPr>
          <p:nvPr>
            <p:ph idx="1"/>
          </p:nvPr>
        </p:nvSpPr>
        <p:spPr>
          <a:xfrm>
            <a:off x="685800" y="1828800"/>
            <a:ext cx="7772400" cy="4114800"/>
          </a:xfrm>
        </p:spPr>
        <p:txBody>
          <a:bodyPr/>
          <a:lstStyle/>
          <a:p>
            <a:r>
              <a:rPr lang="en-US" sz="1200" dirty="0" smtClean="0"/>
              <a:t>„Client devices that operate in a master/client network may be certified if they have the capability of operating outside permissible part 15 frequency bands, provided they operate on only permissible part 15 frequencies under the control of the master device with which they communicate. Master devices marketed within the United States must be limited to operation on permissible part 15 frequencies. Client devices that can also act as master de- vices must meet the requirements of a master device. For the purposes of this section, a master device is defined as a device operating in a mode in which it has the capability to transmit without receiving an enabling signal. In this mode it is able to select a channel and initiate a network by sending enabling signals to other devices. A network al- ways has at least one device operating in master mode. A client device is de- fined as a device operating in a mode in which the transmissions of the device are under control of the master. A de- vice in client mode is not able to initiate a network.“</a:t>
            </a:r>
          </a:p>
          <a:p>
            <a:endParaRPr lang="en-US" sz="1200" dirty="0" smtClean="0"/>
          </a:p>
          <a:p>
            <a:r>
              <a:rPr lang="en-US" sz="1200" dirty="0" err="1" smtClean="0">
                <a:sym typeface="Wingdings"/>
              </a:rPr>
              <a:t></a:t>
            </a:r>
            <a:r>
              <a:rPr lang="en-US" sz="1200" dirty="0" smtClean="0">
                <a:sym typeface="Wingdings"/>
              </a:rPr>
              <a:t> does not specify the „enabling signal“</a:t>
            </a:r>
          </a:p>
          <a:p>
            <a:r>
              <a:rPr lang="en-US" sz="1200" dirty="0" err="1" smtClean="0">
                <a:sym typeface="Wingdings"/>
              </a:rPr>
              <a:t></a:t>
            </a:r>
            <a:r>
              <a:rPr lang="en-US" sz="1200" dirty="0" smtClean="0">
                <a:sym typeface="Wingdings"/>
              </a:rPr>
              <a:t> does not say that the enabling signal must be received on the channel the Master/Client will operate on</a:t>
            </a:r>
          </a:p>
          <a:p>
            <a:endParaRPr lang="en-US" sz="1200" dirty="0" smtClean="0">
              <a:sym typeface="Wingdings"/>
            </a:endParaRPr>
          </a:p>
          <a:p>
            <a:r>
              <a:rPr lang="en-US" sz="1200" dirty="0" err="1" smtClean="0">
                <a:sym typeface="Wingdings"/>
              </a:rPr>
              <a:t></a:t>
            </a:r>
            <a:r>
              <a:rPr lang="en-US" sz="1200" dirty="0" smtClean="0">
                <a:sym typeface="Wingdings"/>
              </a:rPr>
              <a:t> We currently have two sanity checks: a) Maser announces enabling signal on channel it operates on (=beacon) </a:t>
            </a:r>
            <a:r>
              <a:rPr lang="en-US" sz="1200" dirty="0" err="1" smtClean="0">
                <a:sym typeface="Wingdings"/>
              </a:rPr>
              <a:t></a:t>
            </a:r>
            <a:r>
              <a:rPr lang="en-US" sz="1200" dirty="0" smtClean="0">
                <a:sym typeface="Wingdings"/>
              </a:rPr>
              <a:t> malicious devices can easily be detected; </a:t>
            </a:r>
            <a:r>
              <a:rPr lang="en-US" sz="1200" dirty="0" err="1" smtClean="0">
                <a:sym typeface="Wingdings"/>
              </a:rPr>
              <a:t>b</a:t>
            </a:r>
            <a:r>
              <a:rPr lang="en-US" sz="1200" dirty="0" smtClean="0">
                <a:sym typeface="Wingdings"/>
              </a:rPr>
              <a:t>) Slave has to hear an active master on the operating channel</a:t>
            </a:r>
          </a:p>
          <a:p>
            <a:endParaRPr lang="en-US" sz="1200" dirty="0" smtClean="0">
              <a:sym typeface="Wingdings"/>
            </a:endParaRPr>
          </a:p>
          <a:p>
            <a:r>
              <a:rPr lang="en-US" sz="1200" dirty="0" err="1" smtClean="0">
                <a:sym typeface="Wingdings"/>
              </a:rPr>
              <a:t></a:t>
            </a:r>
            <a:r>
              <a:rPr lang="en-US" sz="1200" dirty="0" smtClean="0">
                <a:sym typeface="Wingdings"/>
              </a:rPr>
              <a:t> currently, the enabling signal is NOT received via an encrypted / verified channel (it is the regular beacon). Why is there a need to do an encryption if the enabling signal is received via another channel?</a:t>
            </a:r>
          </a:p>
          <a:p>
            <a:endParaRPr lang="en-US" sz="1200" dirty="0" smtClean="0">
              <a:sym typeface="Wingdings"/>
            </a:endParaRPr>
          </a:p>
          <a:p>
            <a:r>
              <a:rPr lang="en-US" sz="1200" dirty="0" err="1" smtClean="0">
                <a:sym typeface="Wingdings"/>
              </a:rPr>
              <a:t></a:t>
            </a:r>
            <a:r>
              <a:rPr lang="en-US" sz="1200" dirty="0" smtClean="0">
                <a:sym typeface="Wingdings"/>
              </a:rPr>
              <a:t> Attn.: There might be another issue: an enabling signal on, e.g. 2.4GHz channel travels further than on on a 5GHz channel </a:t>
            </a:r>
            <a:r>
              <a:rPr lang="en-US" sz="1200" dirty="0" err="1" smtClean="0">
                <a:sym typeface="Wingdings"/>
              </a:rPr>
              <a:t></a:t>
            </a:r>
            <a:r>
              <a:rPr lang="en-US" sz="1200" dirty="0" smtClean="0">
                <a:sym typeface="Wingdings"/>
              </a:rPr>
              <a:t> enabling on a larger (not permissible?) area</a:t>
            </a:r>
            <a:endParaRPr lang="en-US" sz="12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ECC/DEC/(04)08 (2005/513/EC) (2007/90/EC)</a:t>
            </a:r>
            <a:endParaRPr lang="en-US" dirty="0"/>
          </a:p>
        </p:txBody>
      </p:sp>
      <p:sp>
        <p:nvSpPr>
          <p:cNvPr id="3" name="Inhaltsplatzhalter 2"/>
          <p:cNvSpPr>
            <a:spLocks noGrp="1"/>
          </p:cNvSpPr>
          <p:nvPr>
            <p:ph idx="1"/>
          </p:nvPr>
        </p:nvSpPr>
        <p:spPr/>
        <p:txBody>
          <a:bodyPr/>
          <a:lstStyle/>
          <a:p>
            <a:r>
              <a:rPr lang="en-US" sz="1400" dirty="0" smtClean="0"/>
              <a:t>ECC Decision of 09 July 2004 on the harmonized use of the 5 GHz frequency bands for the implementation of Wireless Access Systems including Radio Local Area Networks (W AS/</a:t>
            </a:r>
            <a:r>
              <a:rPr lang="en-US" sz="1400" dirty="0" err="1" smtClean="0"/>
              <a:t>RLANs</a:t>
            </a:r>
            <a:r>
              <a:rPr lang="en-US" sz="1400" dirty="0" smtClean="0"/>
              <a:t>)</a:t>
            </a:r>
          </a:p>
          <a:p>
            <a:endParaRPr lang="en-US" sz="1400" dirty="0" smtClean="0"/>
          </a:p>
          <a:p>
            <a:r>
              <a:rPr lang="en-US" sz="1400" dirty="0" smtClean="0"/>
              <a:t>§1: „With regard to DFS, a WAS/RLAN device shall operate in either Master Mode or Slave Mode. WAS/RLAN devices operating in Slave Mode (Slave Device) can only operate in a network controlled by a WAS/RLAN device operating in Master Mode (Master Device).“</a:t>
            </a:r>
          </a:p>
          <a:p>
            <a:r>
              <a:rPr lang="en-US" sz="1400" dirty="0" smtClean="0"/>
              <a:t>§1: „Every Master Device will use the Radar Interference Detection function in order to check for any co-channel radar signal prior to use a channel but also during normal operation. In addition to this Radar Interference Detection function, every Master Device shall also implement a channel selection mechanism to ensure a near uniform spread of the loading of available spectrum. The Slave Devices shall not transmit before having received an appropriate enabling signal from a Master Device. Slave Devices with a power level of 200 </a:t>
            </a:r>
            <a:r>
              <a:rPr lang="en-US" sz="1400" dirty="0" err="1" smtClean="0"/>
              <a:t>mW</a:t>
            </a:r>
            <a:r>
              <a:rPr lang="en-US" sz="1400" dirty="0" smtClean="0"/>
              <a:t> </a:t>
            </a:r>
            <a:r>
              <a:rPr lang="en-US" sz="1400" dirty="0" err="1" smtClean="0"/>
              <a:t>e.i.r.p</a:t>
            </a:r>
            <a:r>
              <a:rPr lang="en-US" sz="1400" dirty="0" smtClean="0"/>
              <a:t>. or above shall have their own Radar Interference Detection function.“</a:t>
            </a:r>
          </a:p>
          <a:p>
            <a:endParaRPr lang="en-US" sz="1400" dirty="0" smtClean="0"/>
          </a:p>
          <a:p>
            <a:r>
              <a:rPr lang="en-US" sz="1400" dirty="0" err="1" smtClean="0">
                <a:sym typeface="Wingdings"/>
              </a:rPr>
              <a:t></a:t>
            </a:r>
            <a:r>
              <a:rPr lang="en-US" sz="1400" dirty="0" smtClean="0">
                <a:sym typeface="Wingdings"/>
              </a:rPr>
              <a:t> does not say anything about the enabling signal (e.g. the channel it is transmitted on)</a:t>
            </a:r>
            <a:endParaRPr lang="en-US" sz="1400" dirty="0" smtClean="0"/>
          </a:p>
          <a:p>
            <a:endParaRPr lang="en-US" sz="1400" dirty="0" smtClean="0"/>
          </a:p>
          <a:p>
            <a:endParaRPr lang="en-US" sz="14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Certification &amp; Political Issues</a:t>
            </a:r>
            <a:endParaRPr lang="en-US" dirty="0"/>
          </a:p>
        </p:txBody>
      </p:sp>
      <p:sp>
        <p:nvSpPr>
          <p:cNvPr id="3" name="Inhaltsplatzhalter 2"/>
          <p:cNvSpPr>
            <a:spLocks noGrp="1"/>
          </p:cNvSpPr>
          <p:nvPr>
            <p:ph idx="1"/>
          </p:nvPr>
        </p:nvSpPr>
        <p:spPr/>
        <p:txBody>
          <a:bodyPr/>
          <a:lstStyle/>
          <a:p>
            <a:r>
              <a:rPr lang="en-US" dirty="0" smtClean="0"/>
              <a:t>Currently, 5GHz and 2.4 GHz devices are separately tested for certification</a:t>
            </a:r>
          </a:p>
          <a:p>
            <a:r>
              <a:rPr lang="en-US" dirty="0" smtClean="0"/>
              <a:t>Currently, devices are tested for DFS (radar) compliance by generating an artificial radar signal and check the behavior of the master (AP) and in particular the behavior of slaves (non-AP </a:t>
            </a:r>
            <a:r>
              <a:rPr lang="en-US" dirty="0" err="1" smtClean="0"/>
              <a:t>STAs</a:t>
            </a:r>
            <a:r>
              <a:rPr lang="en-US" dirty="0" smtClean="0"/>
              <a:t>) under the control of the master.</a:t>
            </a:r>
          </a:p>
          <a:p>
            <a:r>
              <a:rPr lang="en-US" dirty="0" smtClean="0"/>
              <a:t>Do we mandate a new (combined) certification process?</a:t>
            </a:r>
          </a:p>
          <a:p>
            <a:r>
              <a:rPr lang="en-US" dirty="0" smtClean="0"/>
              <a:t>Some interest groups might be unwilling to adopt something new (e.g. radar companies defending their business area)</a:t>
            </a:r>
          </a:p>
          <a:p>
            <a:endParaRPr lang="en-US" dirty="0" smtClean="0"/>
          </a:p>
        </p:txBody>
      </p:sp>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Thoughts</a:t>
            </a:r>
            <a:endParaRPr lang="en-US" dirty="0"/>
          </a:p>
        </p:txBody>
      </p:sp>
      <p:sp>
        <p:nvSpPr>
          <p:cNvPr id="3" name="Inhaltsplatzhalter 2"/>
          <p:cNvSpPr>
            <a:spLocks noGrp="1"/>
          </p:cNvSpPr>
          <p:nvPr>
            <p:ph idx="1"/>
          </p:nvPr>
        </p:nvSpPr>
        <p:spPr>
          <a:xfrm>
            <a:off x="685800" y="1524000"/>
            <a:ext cx="7772400" cy="4114800"/>
          </a:xfrm>
        </p:spPr>
        <p:txBody>
          <a:bodyPr/>
          <a:lstStyle/>
          <a:p>
            <a:r>
              <a:rPr lang="en-US" sz="1600" dirty="0" smtClean="0"/>
              <a:t>If we directly start a transmission on the 5GHz channel after having received an enabling signal on a different signal, may I disturb a Quite Period that the Master scheduled on the 5GHz channel for DFS?</a:t>
            </a:r>
          </a:p>
          <a:p>
            <a:endParaRPr lang="en-US" sz="1600" dirty="0" smtClean="0"/>
          </a:p>
          <a:p>
            <a:r>
              <a:rPr lang="en-US" sz="1600" dirty="0" err="1" smtClean="0">
                <a:sym typeface="Wingdings"/>
              </a:rPr>
              <a:t></a:t>
            </a:r>
            <a:r>
              <a:rPr lang="en-US" sz="1600" dirty="0" smtClean="0">
                <a:sym typeface="Wingdings"/>
              </a:rPr>
              <a:t> Our approach may involve a very tight coupling of the enabling signal on another channel, and the behavior of on the 5GHz </a:t>
            </a:r>
            <a:r>
              <a:rPr lang="en-US" sz="1600" dirty="0" err="1" smtClean="0">
                <a:sym typeface="Wingdings"/>
              </a:rPr>
              <a:t></a:t>
            </a:r>
            <a:r>
              <a:rPr lang="en-US" sz="1600" dirty="0" smtClean="0">
                <a:sym typeface="Wingdings"/>
              </a:rPr>
              <a:t> only send the enabling signal if we are not in sensing mode with Master</a:t>
            </a:r>
          </a:p>
          <a:p>
            <a:endParaRPr lang="en-US" sz="1600" dirty="0" smtClean="0">
              <a:sym typeface="Wingdings"/>
            </a:endParaRPr>
          </a:p>
          <a:p>
            <a:r>
              <a:rPr lang="en-US" sz="1600" dirty="0" smtClean="0">
                <a:sym typeface="Wingdings"/>
              </a:rPr>
              <a:t>Alternative approach:</a:t>
            </a:r>
          </a:p>
          <a:p>
            <a:pPr lvl="1"/>
            <a:r>
              <a:rPr lang="en-US" sz="1200" dirty="0" smtClean="0">
                <a:sym typeface="Wingdings"/>
              </a:rPr>
              <a:t>in the enablement signal, include timing information when to expect the next beacon on the channel to later operate on.</a:t>
            </a:r>
          </a:p>
          <a:p>
            <a:pPr lvl="1"/>
            <a:r>
              <a:rPr lang="en-US" sz="1200" dirty="0" smtClean="0">
                <a:sym typeface="Wingdings"/>
              </a:rPr>
              <a:t>Then the STA could go to that channel just when the beacon arrives and conduct a passive scan.</a:t>
            </a:r>
          </a:p>
          <a:p>
            <a:pPr lvl="1"/>
            <a:r>
              <a:rPr lang="en-US" sz="1200" dirty="0" smtClean="0">
                <a:sym typeface="Wingdings"/>
              </a:rPr>
              <a:t>BUT this makes the process still lengthy since we have to wait for the beacon to arrive. We just might optimize the performance if we have a number of channels (and beacon arrival times) to choose from</a:t>
            </a:r>
          </a:p>
          <a:p>
            <a:pPr lvl="1"/>
            <a:r>
              <a:rPr lang="en-US" sz="1200" dirty="0" smtClean="0">
                <a:sym typeface="Wingdings"/>
              </a:rPr>
              <a:t>Note: this can only help to improve performance in an implementation specific manner as we have to start a new MLME-scan after having received this information. Such scan would have to be executed in a time constrained manner </a:t>
            </a:r>
            <a:r>
              <a:rPr lang="en-US" sz="1200" dirty="0" err="1" smtClean="0">
                <a:sym typeface="Wingdings"/>
              </a:rPr>
              <a:t></a:t>
            </a:r>
            <a:r>
              <a:rPr lang="en-US" sz="1200" dirty="0" smtClean="0">
                <a:sym typeface="Wingdings"/>
              </a:rPr>
              <a:t> implementation specific</a:t>
            </a:r>
          </a:p>
          <a:p>
            <a:pPr lvl="1"/>
            <a:r>
              <a:rPr lang="en-US" sz="1200" dirty="0" smtClean="0">
                <a:sym typeface="Wingdings"/>
              </a:rPr>
              <a:t>Could create an entirely new scan which tries to a) receive enablement signal, and </a:t>
            </a:r>
            <a:r>
              <a:rPr lang="en-US" sz="1200" dirty="0" err="1" smtClean="0">
                <a:sym typeface="Wingdings"/>
              </a:rPr>
              <a:t>b</a:t>
            </a:r>
            <a:r>
              <a:rPr lang="en-US" sz="1200" dirty="0" smtClean="0">
                <a:sym typeface="Wingdings"/>
              </a:rPr>
              <a:t>) </a:t>
            </a:r>
            <a:r>
              <a:rPr lang="en-US" sz="1200" dirty="0" err="1" smtClean="0">
                <a:sym typeface="Wingdings"/>
              </a:rPr>
              <a:t>passivly</a:t>
            </a:r>
            <a:r>
              <a:rPr lang="en-US" sz="1200" dirty="0" smtClean="0">
                <a:sym typeface="Wingdings"/>
              </a:rPr>
              <a:t> verify this information WHILE a) and </a:t>
            </a:r>
            <a:r>
              <a:rPr lang="en-US" sz="1200" dirty="0" err="1" smtClean="0">
                <a:sym typeface="Wingdings"/>
              </a:rPr>
              <a:t>b</a:t>
            </a:r>
            <a:r>
              <a:rPr lang="en-US" sz="1200" dirty="0" smtClean="0">
                <a:sym typeface="Wingdings"/>
              </a:rPr>
              <a:t>) are atomic within a single MLME service primitive </a:t>
            </a:r>
            <a:r>
              <a:rPr lang="de-DE" sz="1200" dirty="0" smtClean="0">
                <a:sym typeface="Wingdings"/>
              </a:rPr>
              <a:t> </a:t>
            </a:r>
            <a:r>
              <a:rPr lang="de-DE" sz="1200" dirty="0" err="1" smtClean="0">
                <a:sym typeface="Wingdings"/>
              </a:rPr>
              <a:t>thereby</a:t>
            </a:r>
            <a:r>
              <a:rPr lang="de-DE" sz="1200" dirty="0" smtClean="0">
                <a:sym typeface="Wingdings"/>
              </a:rPr>
              <a:t> </a:t>
            </a:r>
            <a:r>
              <a:rPr lang="de-DE" sz="1200" dirty="0" err="1" smtClean="0">
                <a:sym typeface="Wingdings"/>
              </a:rPr>
              <a:t>we</a:t>
            </a:r>
            <a:r>
              <a:rPr lang="de-DE" sz="1200" dirty="0" smtClean="0">
                <a:sym typeface="Wingdings"/>
              </a:rPr>
              <a:t> </a:t>
            </a:r>
            <a:r>
              <a:rPr lang="de-DE" sz="1200" dirty="0" err="1" smtClean="0">
                <a:sym typeface="Wingdings"/>
              </a:rPr>
              <a:t>could</a:t>
            </a:r>
            <a:r>
              <a:rPr lang="de-DE" sz="1200" dirty="0" smtClean="0">
                <a:sym typeface="Wingdings"/>
              </a:rPr>
              <a:t> </a:t>
            </a:r>
            <a:r>
              <a:rPr lang="de-DE" sz="1200" dirty="0" err="1" smtClean="0">
                <a:sym typeface="Wingdings"/>
              </a:rPr>
              <a:t>impose</a:t>
            </a:r>
            <a:r>
              <a:rPr lang="de-DE" sz="1200" dirty="0" smtClean="0">
                <a:sym typeface="Wingdings"/>
              </a:rPr>
              <a:t> </a:t>
            </a:r>
            <a:r>
              <a:rPr lang="de-DE" sz="1200" dirty="0" err="1" smtClean="0">
                <a:sym typeface="Wingdings"/>
              </a:rPr>
              <a:t>timing</a:t>
            </a:r>
            <a:r>
              <a:rPr lang="de-DE" sz="1200" dirty="0" smtClean="0">
                <a:sym typeface="Wingdings"/>
              </a:rPr>
              <a:t> </a:t>
            </a:r>
            <a:r>
              <a:rPr lang="de-DE" sz="1200" dirty="0" err="1" smtClean="0">
                <a:sym typeface="Wingdings"/>
              </a:rPr>
              <a:t>constraints</a:t>
            </a:r>
            <a:r>
              <a:rPr lang="de-DE" sz="1200" dirty="0" smtClean="0">
                <a:sym typeface="Wingdings"/>
              </a:rPr>
              <a:t>  </a:t>
            </a:r>
            <a:r>
              <a:rPr lang="de-DE" sz="1200" dirty="0" err="1" smtClean="0">
                <a:sym typeface="Wingdings"/>
              </a:rPr>
              <a:t>enablement</a:t>
            </a:r>
            <a:r>
              <a:rPr lang="de-DE" sz="1200" dirty="0" smtClean="0">
                <a:sym typeface="Wingdings"/>
              </a:rPr>
              <a:t> </a:t>
            </a:r>
            <a:r>
              <a:rPr lang="de-DE" sz="1200" dirty="0" err="1" smtClean="0">
                <a:sym typeface="Wingdings"/>
              </a:rPr>
              <a:t>signal</a:t>
            </a:r>
            <a:r>
              <a:rPr lang="de-DE" sz="1200" dirty="0" smtClean="0">
                <a:sym typeface="Wingdings"/>
              </a:rPr>
              <a:t> on non-5GHz </a:t>
            </a:r>
            <a:r>
              <a:rPr lang="de-DE" sz="1200" dirty="0" err="1" smtClean="0">
                <a:sym typeface="Wingdings"/>
              </a:rPr>
              <a:t>channel</a:t>
            </a:r>
            <a:r>
              <a:rPr lang="de-DE" sz="1200" dirty="0" smtClean="0">
                <a:sym typeface="Wingdings"/>
              </a:rPr>
              <a:t> </a:t>
            </a:r>
            <a:r>
              <a:rPr lang="de-DE" sz="1200" dirty="0" err="1" smtClean="0">
                <a:sym typeface="Wingdings"/>
              </a:rPr>
              <a:t>only</a:t>
            </a:r>
            <a:r>
              <a:rPr lang="de-DE" sz="1200" dirty="0" smtClean="0">
                <a:sym typeface="Wingdings"/>
              </a:rPr>
              <a:t> a „</a:t>
            </a:r>
            <a:r>
              <a:rPr lang="de-DE" sz="1200" dirty="0" err="1" smtClean="0">
                <a:sym typeface="Wingdings"/>
              </a:rPr>
              <a:t>hint</a:t>
            </a:r>
            <a:r>
              <a:rPr lang="de-DE" sz="1200" dirty="0" smtClean="0">
                <a:sym typeface="Wingdings"/>
              </a:rPr>
              <a:t>“  </a:t>
            </a:r>
            <a:r>
              <a:rPr lang="de-DE" sz="1200" dirty="0" err="1" smtClean="0">
                <a:sym typeface="Wingdings"/>
              </a:rPr>
              <a:t>can</a:t>
            </a:r>
            <a:r>
              <a:rPr lang="de-DE" sz="1200" dirty="0" smtClean="0">
                <a:sym typeface="Wingdings"/>
              </a:rPr>
              <a:t> </a:t>
            </a:r>
            <a:r>
              <a:rPr lang="de-DE" sz="1200" dirty="0" err="1" smtClean="0">
                <a:sym typeface="Wingdings"/>
              </a:rPr>
              <a:t>continue</a:t>
            </a:r>
            <a:r>
              <a:rPr lang="de-DE" sz="1200" dirty="0" smtClean="0">
                <a:sym typeface="Wingdings"/>
              </a:rPr>
              <a:t> to </a:t>
            </a:r>
            <a:r>
              <a:rPr lang="de-DE" sz="1200" dirty="0" err="1" smtClean="0">
                <a:sym typeface="Wingdings"/>
              </a:rPr>
              <a:t>use</a:t>
            </a:r>
            <a:r>
              <a:rPr lang="de-DE" sz="1200" dirty="0" smtClean="0">
                <a:sym typeface="Wingdings"/>
              </a:rPr>
              <a:t> </a:t>
            </a:r>
            <a:r>
              <a:rPr lang="de-DE" sz="1200" dirty="0" err="1" smtClean="0">
                <a:sym typeface="Wingdings"/>
              </a:rPr>
              <a:t>existing</a:t>
            </a:r>
            <a:r>
              <a:rPr lang="de-DE" sz="1200" dirty="0" smtClean="0">
                <a:sym typeface="Wingdings"/>
              </a:rPr>
              <a:t> </a:t>
            </a:r>
            <a:r>
              <a:rPr lang="de-DE" sz="1200" dirty="0" err="1" smtClean="0">
                <a:sym typeface="Wingdings"/>
              </a:rPr>
              <a:t>certivication</a:t>
            </a:r>
            <a:r>
              <a:rPr lang="de-DE" sz="1200" dirty="0" smtClean="0">
                <a:sym typeface="Wingdings"/>
              </a:rPr>
              <a:t> </a:t>
            </a:r>
            <a:r>
              <a:rPr lang="de-DE" sz="1200" dirty="0" err="1" smtClean="0">
                <a:sym typeface="Wingdings"/>
              </a:rPr>
              <a:t>procedures</a:t>
            </a:r>
            <a:endParaRPr lang="en-US" sz="12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Polls</a:t>
            </a:r>
            <a:endParaRPr lang="en-US" dirty="0"/>
          </a:p>
        </p:txBody>
      </p:sp>
      <p:sp>
        <p:nvSpPr>
          <p:cNvPr id="3" name="Inhaltsplatzhalter 2"/>
          <p:cNvSpPr>
            <a:spLocks noGrp="1"/>
          </p:cNvSpPr>
          <p:nvPr>
            <p:ph idx="1"/>
          </p:nvPr>
        </p:nvSpPr>
        <p:spPr>
          <a:xfrm>
            <a:off x="685800" y="1524000"/>
            <a:ext cx="7772400" cy="4114800"/>
          </a:xfrm>
        </p:spPr>
        <p:txBody>
          <a:bodyPr/>
          <a:lstStyle/>
          <a:p>
            <a:r>
              <a:rPr lang="en-US" dirty="0" smtClean="0"/>
              <a:t>Are you interested in seeing additional presentations, and proposed draft amending text, addressing how to optimize active scanning (assuming enterprise scenarios where network discovery is not necessary)?</a:t>
            </a:r>
          </a:p>
          <a:p>
            <a:pPr lvl="1"/>
            <a:r>
              <a:rPr lang="en-US" dirty="0" smtClean="0"/>
              <a:t>Yes:</a:t>
            </a:r>
          </a:p>
          <a:p>
            <a:pPr lvl="1"/>
            <a:r>
              <a:rPr lang="en-US" dirty="0" smtClean="0"/>
              <a:t>No:</a:t>
            </a:r>
          </a:p>
          <a:p>
            <a:endParaRPr lang="en-US" dirty="0" smtClean="0"/>
          </a:p>
          <a:p>
            <a:r>
              <a:rPr lang="en-US" dirty="0" smtClean="0"/>
              <a:t>Are you interested in seeing additional presentations, and proposed draft amending text, addressing how to optimize active scanning in combination with network discovery (e.g. for Hotspot 2.0 scenarios)?</a:t>
            </a:r>
          </a:p>
          <a:p>
            <a:pPr lvl="1"/>
            <a:r>
              <a:rPr lang="en-US" dirty="0" smtClean="0"/>
              <a:t>Yes</a:t>
            </a:r>
          </a:p>
          <a:p>
            <a:pPr lvl="1"/>
            <a:r>
              <a:rPr lang="en-US" dirty="0" smtClean="0"/>
              <a:t>No</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oliennummernplatzhalter 4"/>
          <p:cNvSpPr>
            <a:spLocks noGrp="1"/>
          </p:cNvSpPr>
          <p:nvPr>
            <p:ph type="sldNum" sz="quarter" idx="12"/>
          </p:nvPr>
        </p:nvSpPr>
        <p:spPr/>
        <p:txBody>
          <a:bodyPr/>
          <a:lstStyle/>
          <a:p>
            <a:r>
              <a:rPr lang="en-US" smtClean="0"/>
              <a:t>Slide </a:t>
            </a:r>
            <a:fld id="{A0C2DBA7-D54A-A847-8F0E-C2E5CEAC0436}"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fo</a:t>
            </a:r>
            <a:r>
              <a:rPr lang="en-US" dirty="0" smtClean="0"/>
              <a:t>r joint session with REC SC in Atlanta</a:t>
            </a:r>
            <a:endParaRPr lang="en-US" dirty="0"/>
          </a:p>
        </p:txBody>
      </p:sp>
      <p:sp>
        <p:nvSpPr>
          <p:cNvPr id="3" name="Inhaltsplatzhalter 2"/>
          <p:cNvSpPr>
            <a:spLocks noGrp="1"/>
          </p:cNvSpPr>
          <p:nvPr>
            <p:ph idx="1"/>
          </p:nvPr>
        </p:nvSpPr>
        <p:spPr>
          <a:xfrm>
            <a:off x="685800" y="1676400"/>
            <a:ext cx="7772400" cy="4114800"/>
          </a:xfrm>
        </p:spPr>
        <p:txBody>
          <a:bodyPr/>
          <a:lstStyle/>
          <a:p>
            <a:pPr lvl="1">
              <a:buNone/>
            </a:pPr>
            <a:endParaRPr lang="en-US" sz="1800" dirty="0" smtClean="0"/>
          </a:p>
          <a:p>
            <a:r>
              <a:rPr lang="en-US" sz="2000" dirty="0" smtClean="0"/>
              <a:t>Motion</a:t>
            </a:r>
          </a:p>
          <a:p>
            <a:pPr lvl="1"/>
            <a:r>
              <a:rPr lang="en-US" sz="1800" dirty="0" smtClean="0"/>
              <a:t>Move the</a:t>
            </a:r>
            <a:r>
              <a:rPr lang="en-US" sz="1800" dirty="0" smtClean="0"/>
              <a:t> </a:t>
            </a:r>
            <a:r>
              <a:rPr lang="en-US" sz="1800" dirty="0" err="1" smtClean="0"/>
              <a:t>TGai</a:t>
            </a:r>
            <a:r>
              <a:rPr lang="en-US" sz="1800" dirty="0" smtClean="0"/>
              <a:t> Chair </a:t>
            </a:r>
            <a:r>
              <a:rPr lang="en-US" sz="1800" dirty="0" smtClean="0"/>
              <a:t>to request a joint session with IEEE 802.11 REG SC in November to discuss regulatory issues involved in enabling active scanning in </a:t>
            </a:r>
            <a:r>
              <a:rPr lang="en-US" sz="1800" dirty="0" smtClean="0"/>
              <a:t>5GHz.</a:t>
            </a:r>
          </a:p>
          <a:p>
            <a:r>
              <a:rPr lang="en-US" sz="2000" dirty="0" smtClean="0"/>
              <a:t>Moved:	</a:t>
            </a:r>
            <a:r>
              <a:rPr lang="en-US" sz="2000" dirty="0" smtClean="0"/>
              <a:t>	</a:t>
            </a:r>
          </a:p>
          <a:p>
            <a:r>
              <a:rPr lang="en-US" sz="2000" dirty="0" smtClean="0"/>
              <a:t>Seconded</a:t>
            </a:r>
            <a:r>
              <a:rPr lang="en-US" sz="2000" dirty="0" smtClean="0"/>
              <a:t>:</a:t>
            </a:r>
          </a:p>
          <a:p>
            <a:r>
              <a:rPr lang="en-US" sz="2000" dirty="0" smtClean="0"/>
              <a:t>Yes:</a:t>
            </a:r>
            <a:r>
              <a:rPr lang="en-US" sz="2000" dirty="0" smtClean="0"/>
              <a:t>		No</a:t>
            </a:r>
            <a:r>
              <a:rPr lang="en-US" sz="2000" dirty="0" smtClean="0"/>
              <a:t>:</a:t>
            </a:r>
            <a:r>
              <a:rPr lang="en-US" sz="2000" dirty="0" smtClean="0"/>
              <a:t>		Abstain</a:t>
            </a:r>
            <a:r>
              <a:rPr lang="en-US" sz="2000" dirty="0" smtClean="0"/>
              <a:t>:</a:t>
            </a:r>
          </a:p>
          <a:p>
            <a:pPr lvl="1"/>
            <a:endParaRPr lang="en-US" sz="1800" dirty="0" smtClean="0"/>
          </a:p>
        </p:txBody>
      </p:sp>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a:t>Slide </a:t>
            </a:r>
            <a:fld id="{33CC5540-9A2C-7545-AE06-E1EDDBFA4BC9}" type="slidenum">
              <a:rPr lang="en-US"/>
              <a:pPr/>
              <a:t>18</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sz="1600" dirty="0" smtClean="0"/>
              <a:t>11-10/922r2: Achievable gains in AP discovery (Marc Emmelmann, Fraunhofer FOKUS)</a:t>
            </a:r>
          </a:p>
          <a:p>
            <a:r>
              <a:rPr lang="en-US" sz="1600" dirty="0" smtClean="0"/>
              <a:t>11-10/965r1: Potential performance improvement with fast initial link set-up (Marc Emmelmann, Fraunhofer FOKUS &amp; Root Inc.)</a:t>
            </a:r>
          </a:p>
          <a:p>
            <a:r>
              <a:rPr lang="en-US" sz="1600" dirty="0" smtClean="0"/>
              <a:t>11-11/1237: </a:t>
            </a:r>
            <a:r>
              <a:rPr lang="en-US" sz="1600" dirty="0" err="1" smtClean="0"/>
              <a:t>TGai</a:t>
            </a:r>
            <a:r>
              <a:rPr lang="en-US" sz="1600" dirty="0" smtClean="0"/>
              <a:t> Key Technical Ideas (M. Emmelmann, Fraunhofer FOKUS)</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a:t>Slide </a:t>
            </a:r>
            <a:fld id="{DE867226-07DC-0F42-AFB1-975FEC6204DE}"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The presentation addresses how to improve active scanning in the context of </a:t>
            </a:r>
            <a:r>
              <a:rPr lang="en-US" dirty="0" err="1" smtClean="0"/>
              <a:t>TGai</a:t>
            </a:r>
            <a:r>
              <a:rPr lang="en-US" dirty="0" smtClean="0"/>
              <a:t> providing </a:t>
            </a:r>
            <a:r>
              <a:rPr lang="en-US" smtClean="0"/>
              <a:t>Fast Initial Link Set-Up</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US" altLang="ja-JP" smtClean="0"/>
              <a:t>Conformance w/ Tgai PAR &amp; 5C </a:t>
            </a:r>
          </a:p>
        </p:txBody>
      </p:sp>
      <p:sp>
        <p:nvSpPr>
          <p:cNvPr id="50181" name="Foliennummernplatzhalter 5"/>
          <p:cNvSpPr>
            <a:spLocks noGrp="1"/>
          </p:cNvSpPr>
          <p:nvPr>
            <p:ph type="sldNum" sz="quarter" idx="12"/>
          </p:nvPr>
        </p:nvSpPr>
        <p:spPr>
          <a:noFill/>
        </p:spPr>
        <p:txBody>
          <a:bodyPr/>
          <a:lstStyle/>
          <a:p>
            <a:r>
              <a:rPr lang="en-US" altLang="ja-JP"/>
              <a:t>Slide </a:t>
            </a:r>
            <a:fld id="{CE5FDA55-19C9-445A-8ACE-31249D7C0257}" type="slidenum">
              <a:rPr lang="en-US" altLang="ja-JP"/>
              <a:pPr/>
              <a:t>3</a:t>
            </a:fld>
            <a:endParaRPr lang="en-US" altLang="ja-JP"/>
          </a:p>
        </p:txBody>
      </p:sp>
      <p:graphicFrame>
        <p:nvGraphicFramePr>
          <p:cNvPr id="7" name="Tabelle 6"/>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日付プレースホルダ 3"/>
          <p:cNvSpPr>
            <a:spLocks noGrp="1"/>
          </p:cNvSpPr>
          <p:nvPr>
            <p:ph type="dt" sz="quarter" idx="10"/>
          </p:nvPr>
        </p:nvSpPr>
        <p:spPr>
          <a:xfrm>
            <a:off x="685800" y="304800"/>
            <a:ext cx="865686" cy="276999"/>
          </a:xfrm>
          <a:noFill/>
        </p:spPr>
        <p:txBody>
          <a:bodyPr/>
          <a:lstStyle/>
          <a:p>
            <a:r>
              <a:rPr lang="de-DE" altLang="ja-JP" smtClean="0">
                <a:latin typeface="Times New Roman" pitchFamily="18" charset="0"/>
                <a:ea typeface="MS PGothic" pitchFamily="34" charset="-128"/>
              </a:rPr>
              <a:t>Sep 2011</a:t>
            </a:r>
            <a:endParaRPr lang="en-US" altLang="ja-JP" dirty="0" smtClean="0">
              <a:latin typeface="Times New Roman" pitchFamily="18" charset="0"/>
              <a:ea typeface="MS PGothic" pitchFamily="34" charset="-128"/>
            </a:endParaRPr>
          </a:p>
        </p:txBody>
      </p:sp>
      <p:sp>
        <p:nvSpPr>
          <p:cNvPr id="9" name="Fußzeilenplatzhalter 4"/>
          <p:cNvSpPr txBox="1">
            <a:spLocks/>
          </p:cNvSpPr>
          <p:nvPr/>
        </p:nvSpPr>
        <p:spPr bwMode="auto">
          <a:xfrm>
            <a:off x="8077200" y="6477000"/>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Times New Roman" charset="0"/>
                <a:ea typeface="+mn-ea"/>
                <a:cs typeface="+mn-cs"/>
              </a:rPr>
              <a:t>Marc Emmelmann, FOKUS</a:t>
            </a:r>
            <a:endParaRPr kumimoji="0" lang="en-US" sz="1200" b="0" i="0" u="none" strike="noStrike" kern="1200" cap="none" spc="0" normalizeH="0" baseline="0" noProof="0" dirty="0">
              <a:ln>
                <a:noFill/>
              </a:ln>
              <a:solidFill>
                <a:schemeClr val="tx1"/>
              </a:solidFill>
              <a:effectLst/>
              <a:uLnTx/>
              <a:uFillTx/>
              <a:latin typeface="Times New Roman"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 vs. Network Discovery</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5" name="Foliennummernplatzhalter 4"/>
          <p:cNvSpPr>
            <a:spLocks noGrp="1"/>
          </p:cNvSpPr>
          <p:nvPr>
            <p:ph type="sldNum" sz="quarter" idx="12"/>
          </p:nvPr>
        </p:nvSpPr>
        <p:spPr/>
        <p:txBody>
          <a:bodyPr/>
          <a:lstStyle/>
          <a:p>
            <a:r>
              <a:rPr lang="en-US" smtClean="0"/>
              <a:t>Slide </a:t>
            </a:r>
            <a:fld id="{A0C2DBA7-D54A-A847-8F0E-C2E5CEAC0436}" type="slidenum">
              <a:rPr lang="en-US" smtClean="0"/>
              <a:pPr/>
              <a:t>4</a:t>
            </a:fld>
            <a:endParaRPr lang="en-US"/>
          </a:p>
        </p:txBody>
      </p:sp>
      <p:sp>
        <p:nvSpPr>
          <p:cNvPr id="8" name="Inhaltsplatzhalter 7"/>
          <p:cNvSpPr>
            <a:spLocks noGrp="1"/>
          </p:cNvSpPr>
          <p:nvPr>
            <p:ph idx="1"/>
          </p:nvPr>
        </p:nvSpPr>
        <p:spPr>
          <a:xfrm>
            <a:off x="685800" y="1828800"/>
            <a:ext cx="7772400" cy="2362200"/>
          </a:xfrm>
        </p:spPr>
        <p:txBody>
          <a:bodyPr/>
          <a:lstStyle/>
          <a:p>
            <a:r>
              <a:rPr lang="en-US" sz="1800" dirty="0" smtClean="0"/>
              <a:t>AP Discovery:</a:t>
            </a:r>
          </a:p>
          <a:p>
            <a:pPr lvl="1"/>
            <a:r>
              <a:rPr lang="en-US" sz="1600" dirty="0" smtClean="0"/>
              <a:t>Find </a:t>
            </a:r>
            <a:r>
              <a:rPr lang="en-US" sz="1600" dirty="0" err="1" smtClean="0"/>
              <a:t>APs</a:t>
            </a:r>
            <a:r>
              <a:rPr lang="en-US" sz="1600" dirty="0" smtClean="0"/>
              <a:t> (any or specific </a:t>
            </a:r>
            <a:r>
              <a:rPr lang="en-US" sz="1600" dirty="0" err="1" smtClean="0"/>
              <a:t>SSIDs</a:t>
            </a:r>
            <a:r>
              <a:rPr lang="en-US" sz="1600" dirty="0" smtClean="0"/>
              <a:t>) </a:t>
            </a:r>
            <a:r>
              <a:rPr lang="en-US" sz="1600" dirty="0" err="1" smtClean="0">
                <a:sym typeface="Wingdings"/>
              </a:rPr>
              <a:t></a:t>
            </a:r>
            <a:r>
              <a:rPr lang="en-US" sz="1600" dirty="0" smtClean="0">
                <a:sym typeface="Wingdings"/>
              </a:rPr>
              <a:t> criteria for selection within .11 / no need to query for information of offered network service (e.g. does this AP provide access to T-Mobile customers etc.)</a:t>
            </a:r>
          </a:p>
          <a:p>
            <a:pPr lvl="1"/>
            <a:r>
              <a:rPr lang="en-US" sz="1600" dirty="0" smtClean="0">
                <a:sym typeface="Wingdings"/>
              </a:rPr>
              <a:t>Sufficient for enterprise, home, and industrial scenarios where AP selection can be based on SSID</a:t>
            </a:r>
          </a:p>
          <a:p>
            <a:r>
              <a:rPr lang="en-US" sz="1800" dirty="0" smtClean="0">
                <a:sym typeface="Wingdings"/>
              </a:rPr>
              <a:t>Network Discovery:</a:t>
            </a:r>
          </a:p>
          <a:p>
            <a:pPr lvl="1"/>
            <a:r>
              <a:rPr lang="en-US" sz="1600" dirty="0" smtClean="0">
                <a:sym typeface="Wingdings"/>
              </a:rPr>
              <a:t>Currently required AP discovery beforehand (as AQNP msg. Exchange is </a:t>
            </a:r>
            <a:r>
              <a:rPr lang="en-US" sz="1600" dirty="0" err="1" smtClean="0">
                <a:sym typeface="Wingdings"/>
              </a:rPr>
              <a:t>unicast</a:t>
            </a:r>
            <a:r>
              <a:rPr lang="en-US" sz="1600" dirty="0" smtClean="0">
                <a:sym typeface="Wingdings"/>
              </a:rPr>
              <a:t>)</a:t>
            </a:r>
          </a:p>
          <a:p>
            <a:pPr lvl="1"/>
            <a:r>
              <a:rPr lang="en-US" sz="1600" dirty="0" smtClean="0"/>
              <a:t>Retrieve information on services “behind the AP”</a:t>
            </a:r>
          </a:p>
          <a:p>
            <a:r>
              <a:rPr lang="en-US" sz="1800" dirty="0" smtClean="0"/>
              <a:t>Combination of phases:</a:t>
            </a:r>
          </a:p>
          <a:p>
            <a:pPr lvl="1"/>
            <a:r>
              <a:rPr lang="en-US" sz="1600" dirty="0" smtClean="0"/>
              <a:t>Today: AP Discovery + (optional) AP Discovery</a:t>
            </a:r>
          </a:p>
          <a:p>
            <a:pPr lvl="1"/>
            <a:r>
              <a:rPr lang="en-US" sz="1600" dirty="0" err="1" smtClean="0"/>
              <a:t>TGai</a:t>
            </a:r>
            <a:r>
              <a:rPr lang="en-US" sz="1600" dirty="0" smtClean="0"/>
              <a:t> solution space </a:t>
            </a:r>
            <a:r>
              <a:rPr lang="en-US" sz="1600" dirty="0" smtClean="0">
                <a:sym typeface="Wingdings"/>
              </a:rPr>
              <a:t>different approaches to suite different scenarios</a:t>
            </a:r>
          </a:p>
          <a:p>
            <a:pPr lvl="2"/>
            <a:r>
              <a:rPr lang="en-US" sz="1400" dirty="0" smtClean="0">
                <a:sym typeface="Wingdings"/>
              </a:rPr>
              <a:t>Optimize AP Discovery </a:t>
            </a:r>
            <a:br>
              <a:rPr lang="en-US" sz="1400" dirty="0" smtClean="0">
                <a:sym typeface="Wingdings"/>
              </a:rPr>
            </a:br>
            <a:r>
              <a:rPr lang="en-US" sz="1400" dirty="0" err="1" smtClean="0">
                <a:sym typeface="Wingdings"/>
              </a:rPr>
              <a:t></a:t>
            </a:r>
            <a:r>
              <a:rPr lang="en-US" sz="1400" dirty="0" smtClean="0">
                <a:sym typeface="Wingdings"/>
              </a:rPr>
              <a:t> covers enterprise, industry, home scenarios; usually no extra Network Discovery</a:t>
            </a:r>
          </a:p>
          <a:p>
            <a:pPr lvl="2"/>
            <a:r>
              <a:rPr lang="en-US" sz="1400" dirty="0" smtClean="0">
                <a:sym typeface="Wingdings"/>
              </a:rPr>
              <a:t>Optimize Network Discovery</a:t>
            </a:r>
            <a:br>
              <a:rPr lang="en-US" sz="1400" dirty="0" smtClean="0">
                <a:sym typeface="Wingdings"/>
              </a:rPr>
            </a:br>
            <a:r>
              <a:rPr lang="en-US" sz="1400" dirty="0" err="1" smtClean="0">
                <a:sym typeface="Wingdings"/>
              </a:rPr>
              <a:t></a:t>
            </a:r>
            <a:r>
              <a:rPr lang="en-US" sz="1400" dirty="0" smtClean="0">
                <a:sym typeface="Wingdings"/>
              </a:rPr>
              <a:t> might yield to solutions where we do not need a separate AP discovery any more, i.e. intelligently combine both phases</a:t>
            </a:r>
          </a:p>
        </p:txBody>
      </p:sp>
      <p:sp>
        <p:nvSpPr>
          <p:cNvPr id="10" name="Pfeil nach rechts 9"/>
          <p:cNvSpPr/>
          <p:nvPr/>
        </p:nvSpPr>
        <p:spPr bwMode="auto">
          <a:xfrm>
            <a:off x="0" y="5257800"/>
            <a:ext cx="1600200" cy="609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a:lstStyle/>
          <a:p>
            <a:r>
              <a:rPr lang="en-US" dirty="0" smtClean="0"/>
              <a:t>Focus of this talk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Overview: Ideas for improving active scanning</a:t>
            </a:r>
            <a:endParaRPr lang="en-US" dirty="0"/>
          </a:p>
        </p:txBody>
      </p:sp>
      <p:sp>
        <p:nvSpPr>
          <p:cNvPr id="3" name="Inhaltsplatzhalter 2"/>
          <p:cNvSpPr>
            <a:spLocks noGrp="1"/>
          </p:cNvSpPr>
          <p:nvPr>
            <p:ph idx="1"/>
          </p:nvPr>
        </p:nvSpPr>
        <p:spPr/>
        <p:txBody>
          <a:bodyPr/>
          <a:lstStyle/>
          <a:p>
            <a:r>
              <a:rPr lang="en-US" dirty="0" smtClean="0"/>
              <a:t>Limiting time spent in active scanning </a:t>
            </a:r>
            <a:r>
              <a:rPr lang="en-US" dirty="0" err="1" smtClean="0">
                <a:sym typeface="Wingdings"/>
              </a:rPr>
              <a:t></a:t>
            </a:r>
            <a:r>
              <a:rPr lang="en-US" dirty="0" smtClean="0">
                <a:sym typeface="Wingdings"/>
              </a:rPr>
              <a:t> return after 1st AP has been found</a:t>
            </a:r>
          </a:p>
          <a:p>
            <a:endParaRPr lang="en-US" dirty="0" smtClean="0"/>
          </a:p>
          <a:p>
            <a:r>
              <a:rPr lang="en-US" dirty="0" smtClean="0"/>
              <a:t>Improvements for 5GHz operation </a:t>
            </a:r>
            <a:r>
              <a:rPr lang="en-US" dirty="0" err="1" smtClean="0">
                <a:sym typeface="Wingdings"/>
              </a:rPr>
              <a:t></a:t>
            </a:r>
            <a:r>
              <a:rPr lang="en-US" dirty="0" smtClean="0">
                <a:sym typeface="Wingdings"/>
              </a:rPr>
              <a:t> receiving enabling signal via other channel</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0"/>
            <a:ext cx="7772400" cy="1066800"/>
          </a:xfrm>
        </p:spPr>
        <p:txBody>
          <a:bodyPr/>
          <a:lstStyle/>
          <a:p>
            <a:r>
              <a:rPr lang="en-US" dirty="0" smtClean="0"/>
              <a:t>Limiting time spent in active scanning </a:t>
            </a:r>
            <a:r>
              <a:rPr lang="en-US" dirty="0" err="1" smtClean="0">
                <a:sym typeface="Wingdings"/>
              </a:rPr>
              <a:t></a:t>
            </a:r>
            <a:r>
              <a:rPr lang="en-US" dirty="0" smtClean="0">
                <a:sym typeface="Wingdings"/>
              </a:rPr>
              <a:t> return after 1st AP has been found</a:t>
            </a:r>
            <a:br>
              <a:rPr lang="en-US" dirty="0" smtClean="0">
                <a:sym typeface="Wingdings"/>
              </a:rPr>
            </a:b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Limiting time spent in active scanning</a:t>
            </a:r>
            <a:endParaRPr lang="en-US" dirty="0"/>
          </a:p>
        </p:txBody>
      </p:sp>
      <p:sp>
        <p:nvSpPr>
          <p:cNvPr id="3" name="Inhaltsplatzhalter 2"/>
          <p:cNvSpPr>
            <a:spLocks noGrp="1"/>
          </p:cNvSpPr>
          <p:nvPr>
            <p:ph idx="1"/>
          </p:nvPr>
        </p:nvSpPr>
        <p:spPr>
          <a:xfrm>
            <a:off x="685800" y="1447800"/>
            <a:ext cx="7772400" cy="4114800"/>
          </a:xfrm>
        </p:spPr>
        <p:txBody>
          <a:bodyPr/>
          <a:lstStyle/>
          <a:p>
            <a:r>
              <a:rPr lang="en-US" sz="1600" dirty="0" smtClean="0"/>
              <a:t>Main idea: return from active scanning immediately after the 1</a:t>
            </a:r>
            <a:r>
              <a:rPr lang="en-US" sz="1600" baseline="30000" dirty="0" smtClean="0"/>
              <a:t>st</a:t>
            </a:r>
            <a:r>
              <a:rPr lang="en-US" sz="1600" dirty="0" smtClean="0"/>
              <a:t> suitable AP </a:t>
            </a:r>
            <a:r>
              <a:rPr lang="en-US" sz="1600" dirty="0" smtClean="0"/>
              <a:t>has been found.</a:t>
            </a:r>
          </a:p>
          <a:p>
            <a:endParaRPr lang="en-US" sz="1600" dirty="0" smtClean="0"/>
          </a:p>
          <a:p>
            <a:r>
              <a:rPr lang="en-US" sz="1600" dirty="0" smtClean="0"/>
              <a:t>Not possible right now:</a:t>
            </a:r>
          </a:p>
          <a:p>
            <a:pPr lvl="1"/>
            <a:r>
              <a:rPr lang="en-US" sz="1400" dirty="0" smtClean="0"/>
              <a:t>scan until „</a:t>
            </a:r>
            <a:r>
              <a:rPr lang="en-US" sz="1400" dirty="0" err="1" smtClean="0"/>
              <a:t>ProbeTimer</a:t>
            </a:r>
            <a:r>
              <a:rPr lang="en-US" sz="1400" dirty="0" smtClean="0"/>
              <a:t> reaches </a:t>
            </a:r>
            <a:r>
              <a:rPr lang="en-US" sz="1400" dirty="0" err="1" smtClean="0"/>
              <a:t>MaxChannelTime</a:t>
            </a:r>
            <a:r>
              <a:rPr lang="en-US" sz="1400" dirty="0" smtClean="0"/>
              <a:t> [and] process all received probe responses“ unless the channel is continuously idle [11Revmb-D9, 10.1.4.3.3]</a:t>
            </a:r>
          </a:p>
          <a:p>
            <a:pPr lvl="1"/>
            <a:r>
              <a:rPr lang="en-US" sz="1400" dirty="0" smtClean="0"/>
              <a:t>Go through all </a:t>
            </a:r>
            <a:r>
              <a:rPr lang="en-US" sz="1400" dirty="0" smtClean="0"/>
              <a:t>channels</a:t>
            </a:r>
            <a:endParaRPr lang="en-US" sz="1600" dirty="0" smtClean="0"/>
          </a:p>
          <a:p>
            <a:r>
              <a:rPr lang="en-US" sz="1600" dirty="0" smtClean="0"/>
              <a:t>Idea: If a MIB variable is set (e.g.: dot11FILSscanFor1stApOnly is set to 1), the scanning returns after having detected the 1</a:t>
            </a:r>
            <a:r>
              <a:rPr lang="en-US" sz="1600" baseline="30000" dirty="0" smtClean="0"/>
              <a:t>st</a:t>
            </a:r>
            <a:r>
              <a:rPr lang="en-US" sz="1600" dirty="0" smtClean="0"/>
              <a:t> AP.</a:t>
            </a:r>
          </a:p>
          <a:p>
            <a:pPr lvl="1"/>
            <a:r>
              <a:rPr lang="en-US" sz="1400" dirty="0" smtClean="0"/>
              <a:t>Values of </a:t>
            </a:r>
            <a:r>
              <a:rPr lang="en-US" sz="1400" dirty="0" err="1" smtClean="0"/>
              <a:t>MaxChannelTime</a:t>
            </a:r>
            <a:r>
              <a:rPr lang="en-US" sz="1400" dirty="0" smtClean="0"/>
              <a:t> are ignored</a:t>
            </a:r>
          </a:p>
          <a:p>
            <a:pPr lvl="1"/>
            <a:r>
              <a:rPr lang="en-US" sz="1400" dirty="0" smtClean="0"/>
              <a:t>Remaining channels to be scanned are ignored</a:t>
            </a:r>
          </a:p>
          <a:p>
            <a:pPr lvl="1"/>
            <a:endParaRPr lang="en-US" sz="1100" dirty="0" smtClean="0"/>
          </a:p>
          <a:p>
            <a:r>
              <a:rPr lang="en-US" sz="1600" dirty="0" smtClean="0"/>
              <a:t>We currently have methods of selecting to look only for specific </a:t>
            </a:r>
            <a:r>
              <a:rPr lang="en-US" sz="1600" dirty="0" err="1" smtClean="0"/>
              <a:t>APs</a:t>
            </a:r>
            <a:r>
              <a:rPr lang="en-US" sz="1600" dirty="0" smtClean="0"/>
              <a:t> via [11Revmb-D9, 6.3.3.2.2]</a:t>
            </a:r>
          </a:p>
          <a:p>
            <a:pPr lvl="1"/>
            <a:r>
              <a:rPr lang="en-US" sz="1400" dirty="0" smtClean="0"/>
              <a:t>SSID List (11k)</a:t>
            </a:r>
          </a:p>
          <a:p>
            <a:pPr lvl="1"/>
            <a:r>
              <a:rPr lang="en-US" sz="1400" dirty="0" err="1" smtClean="0"/>
              <a:t>AccessNetworkType</a:t>
            </a:r>
            <a:r>
              <a:rPr lang="en-US" sz="1400" dirty="0" smtClean="0"/>
              <a:t> (11u)</a:t>
            </a:r>
          </a:p>
          <a:p>
            <a:pPr lvl="1"/>
            <a:r>
              <a:rPr lang="en-US" sz="1400" dirty="0" smtClean="0"/>
              <a:t>HESSID (11u)</a:t>
            </a:r>
            <a:endParaRPr lang="en-US" sz="1400" dirty="0" smtClean="0"/>
          </a:p>
          <a:p>
            <a:r>
              <a:rPr lang="en-US" sz="1600" dirty="0" smtClean="0"/>
              <a:t>Note</a:t>
            </a:r>
            <a:r>
              <a:rPr lang="en-US" sz="1600" dirty="0" smtClean="0"/>
              <a:t>: 11k is in large parts optional. Are the </a:t>
            </a:r>
            <a:r>
              <a:rPr lang="en-US" sz="1600" dirty="0" smtClean="0"/>
              <a:t>mandatory </a:t>
            </a:r>
            <a:r>
              <a:rPr lang="en-US" sz="1600" dirty="0" err="1" smtClean="0"/>
              <a:t>AccessNetoworkType</a:t>
            </a:r>
            <a:r>
              <a:rPr lang="en-US" sz="1600" dirty="0" smtClean="0"/>
              <a:t> and HESSID </a:t>
            </a:r>
            <a:r>
              <a:rPr lang="en-US" sz="1600" dirty="0" smtClean="0"/>
              <a:t>information </a:t>
            </a:r>
            <a:r>
              <a:rPr lang="en-US" sz="1600" dirty="0" smtClean="0"/>
              <a:t>enough for us?</a:t>
            </a:r>
            <a:endParaRPr lang="en-US" sz="1600"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0"/>
            <a:ext cx="7772400" cy="1066800"/>
          </a:xfrm>
        </p:spPr>
        <p:txBody>
          <a:bodyPr/>
          <a:lstStyle/>
          <a:p>
            <a:r>
              <a:rPr lang="en-US" dirty="0" smtClean="0"/>
              <a:t>Improvements for 5GHz operation </a:t>
            </a:r>
            <a:r>
              <a:rPr lang="en-US" dirty="0" err="1" smtClean="0">
                <a:sym typeface="Wingdings"/>
              </a:rPr>
              <a:t></a:t>
            </a:r>
            <a:r>
              <a:rPr lang="en-US" dirty="0" smtClean="0">
                <a:sym typeface="Wingdings"/>
              </a:rPr>
              <a:t> receiving enabling signal via other channel</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Idea</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Enable active scanning on 5GHz channels</a:t>
            </a:r>
          </a:p>
          <a:p>
            <a:endParaRPr lang="en-US" dirty="0" smtClean="0"/>
          </a:p>
          <a:p>
            <a:r>
              <a:rPr lang="en-US" dirty="0" smtClean="0"/>
              <a:t>Main idea: retrieve the “enabling signal” containing information on which regulated channels can be used, on a different channel</a:t>
            </a:r>
          </a:p>
          <a:p>
            <a:pPr lvl="1"/>
            <a:r>
              <a:rPr lang="en-US" dirty="0" smtClean="0"/>
              <a:t>Either non-radar channels in 5GHz</a:t>
            </a:r>
          </a:p>
          <a:p>
            <a:pPr lvl="1"/>
            <a:r>
              <a:rPr lang="en-US" dirty="0" smtClean="0"/>
              <a:t>On other frequencies (2.4GHz, 60GHz, etc.)</a:t>
            </a:r>
          </a:p>
          <a:p>
            <a:pPr lvl="1"/>
            <a:endParaRPr lang="en-US" dirty="0" smtClean="0"/>
          </a:p>
          <a:p>
            <a:r>
              <a:rPr lang="en-US" dirty="0" smtClean="0"/>
              <a:t>After being enabled for operation on a particular channel, directly start an active </a:t>
            </a:r>
            <a:r>
              <a:rPr lang="en-US" dirty="0" smtClean="0"/>
              <a:t>scan</a:t>
            </a:r>
          </a:p>
          <a:p>
            <a:endParaRPr lang="en-US" dirty="0" smtClean="0"/>
          </a:p>
          <a:p>
            <a:r>
              <a:rPr lang="en-US" dirty="0" smtClean="0"/>
              <a:t>Main issue: does regulation allow this</a:t>
            </a:r>
            <a:endParaRPr lang="en-US" dirty="0"/>
          </a:p>
        </p:txBody>
      </p:sp>
      <p:sp>
        <p:nvSpPr>
          <p:cNvPr id="4" name="Datumsplatzhalter 3"/>
          <p:cNvSpPr>
            <a:spLocks noGrp="1"/>
          </p:cNvSpPr>
          <p:nvPr>
            <p:ph type="dt" sz="half" idx="10"/>
          </p:nvPr>
        </p:nvSpPr>
        <p:spPr/>
        <p:txBody>
          <a:bodyPr/>
          <a:lstStyle/>
          <a:p>
            <a:r>
              <a:rPr lang="de-DE" smtClean="0"/>
              <a:t>Sep 2011</a:t>
            </a:r>
            <a:endParaRPr lang="en-US"/>
          </a:p>
        </p:txBody>
      </p:sp>
      <p:sp>
        <p:nvSpPr>
          <p:cNvPr id="6" name="Foliennummernplatzhalter 5"/>
          <p:cNvSpPr>
            <a:spLocks noGrp="1"/>
          </p:cNvSpPr>
          <p:nvPr>
            <p:ph type="sldNum" sz="quarter" idx="12"/>
          </p:nvPr>
        </p:nvSpPr>
        <p:spPr/>
        <p:txBody>
          <a:bodyPr/>
          <a:lstStyle/>
          <a:p>
            <a:r>
              <a:rPr lang="en-US" smtClean="0"/>
              <a:t>Slide </a:t>
            </a:r>
            <a:fld id="{A0C2DBA7-D54A-A847-8F0E-C2E5CEAC0436}" type="slidenum">
              <a:rPr lang="en-US" smtClean="0"/>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0</TotalTime>
  <Words>2063</Words>
  <Application>Microsoft Macintosh PowerPoint</Application>
  <PresentationFormat>Bildschirmpräsentation (4:3)</PresentationFormat>
  <Paragraphs>175</Paragraphs>
  <Slides>18</Slides>
  <Notes>3</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18</vt:i4>
      </vt:variant>
    </vt:vector>
  </HeadingPairs>
  <TitlesOfParts>
    <vt:vector size="20" baseType="lpstr">
      <vt:lpstr>802-11-Submission</vt:lpstr>
      <vt:lpstr>Dokument</vt:lpstr>
      <vt:lpstr>Active Scanning Improvement</vt:lpstr>
      <vt:lpstr>Abstract</vt:lpstr>
      <vt:lpstr>Conformance w/ Tgai PAR &amp; 5C </vt:lpstr>
      <vt:lpstr>AP vs. Network Discovery</vt:lpstr>
      <vt:lpstr>Overview: Ideas for improving active scanning</vt:lpstr>
      <vt:lpstr>Limiting time spent in active scanning  return after 1st AP has been found </vt:lpstr>
      <vt:lpstr>Limiting time spent in active scanning</vt:lpstr>
      <vt:lpstr>Improvements for 5GHz operation  receiving enabling signal via other channel</vt:lpstr>
      <vt:lpstr>Main Idea</vt:lpstr>
      <vt:lpstr>Regulation</vt:lpstr>
      <vt:lpstr>FCC 15.15(b) General technical requirements</vt:lpstr>
      <vt:lpstr>FCC 15.202 Certified operating frequency range</vt:lpstr>
      <vt:lpstr>ECC/DEC/(04)08 (2005/513/EC) (2007/90/EC)</vt:lpstr>
      <vt:lpstr>Certification &amp; Political Issues</vt:lpstr>
      <vt:lpstr>Thoughts</vt:lpstr>
      <vt:lpstr>Straw Polls</vt:lpstr>
      <vt:lpstr>Motion for joint session with REC SC in Atlanta</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Scanning Improvement</dc:title>
  <dc:subject/>
  <dc:creator>Marc Emmelmann</dc:creator>
  <cp:keywords/>
  <dc:description/>
  <cp:lastModifiedBy>Marc Emmelmann</cp:lastModifiedBy>
  <cp:revision>29</cp:revision>
  <cp:lastPrinted>1998-02-10T13:28:06Z</cp:lastPrinted>
  <dcterms:created xsi:type="dcterms:W3CDTF">2011-09-20T02:29:45Z</dcterms:created>
  <dcterms:modified xsi:type="dcterms:W3CDTF">2011-09-20T05:16:56Z</dcterms:modified>
  <cp:category/>
</cp:coreProperties>
</file>