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Default Extension="vml" ContentType="application/vnd.openxmlformats-officedocument.vmlDrawing"/>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57" r:id="rId3"/>
    <p:sldId id="275" r:id="rId4"/>
    <p:sldId id="277" r:id="rId5"/>
    <p:sldId id="276" r:id="rId6"/>
    <p:sldId id="279" r:id="rId7"/>
    <p:sldId id="278" r:id="rId8"/>
    <p:sldId id="280" r:id="rId9"/>
    <p:sldId id="265" r:id="rId10"/>
    <p:sldId id="266" r:id="rId11"/>
    <p:sldId id="271" r:id="rId12"/>
    <p:sldId id="272" r:id="rId13"/>
    <p:sldId id="283" r:id="rId14"/>
    <p:sldId id="273" r:id="rId15"/>
    <p:sldId id="274" r:id="rId16"/>
    <p:sldId id="281" r:id="rId17"/>
    <p:sldId id="282" r:id="rId18"/>
    <p:sldId id="27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45" d="100"/>
          <a:sy n="145" d="100"/>
        </p:scale>
        <p:origin x="-64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smtClean="0"/>
              <a:t>doc.: IEEE 802.11-1/1132r0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smtClean="0"/>
              <a:t>Sep 2011</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de-DE" smtClean="0"/>
              <a:t>Marc Emmelmann, FOKUS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5CBAFD89-A7A9-5943-80BC-F61536FD3C80}" type="slidenum">
              <a:rPr lang="en-US"/>
              <a:pPr/>
              <a:t>‹Nr.›</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smtClean="0"/>
              <a:t>doc.: IEEE 802.11-1/1132r0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smtClean="0"/>
              <a:t>Sep 2011</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de-DE" smtClean="0"/>
              <a:t>Marc Emmelmann, FOKUS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8A77D5E2-81E3-2C42-B0D8-F219EFB587C8}" type="slidenum">
              <a:rPr lang="en-US"/>
              <a:pPr/>
              <a:t>‹Nr.›</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de-DE" smtClean="0"/>
              <a:t>doc.: IEEE 802.11-1/1132r0</a:t>
            </a:r>
            <a:endParaRPr lang="en-US"/>
          </a:p>
        </p:txBody>
      </p:sp>
      <p:sp>
        <p:nvSpPr>
          <p:cNvPr id="5" name="Rectangle 3"/>
          <p:cNvSpPr>
            <a:spLocks noGrp="1" noChangeArrowheads="1"/>
          </p:cNvSpPr>
          <p:nvPr>
            <p:ph type="dt" idx="1"/>
          </p:nvPr>
        </p:nvSpPr>
        <p:spPr>
          <a:ln/>
        </p:spPr>
        <p:txBody>
          <a:bodyPr/>
          <a:lstStyle/>
          <a:p>
            <a:r>
              <a:rPr lang="de-DE" smtClean="0"/>
              <a:t>Sep 2011</a:t>
            </a:r>
            <a:endParaRPr lang="en-US"/>
          </a:p>
        </p:txBody>
      </p:sp>
      <p:sp>
        <p:nvSpPr>
          <p:cNvPr id="6" name="Rectangle 6"/>
          <p:cNvSpPr>
            <a:spLocks noGrp="1" noChangeArrowheads="1"/>
          </p:cNvSpPr>
          <p:nvPr>
            <p:ph type="ftr" sz="quarter" idx="4"/>
          </p:nvPr>
        </p:nvSpPr>
        <p:spPr>
          <a:ln/>
        </p:spPr>
        <p:txBody>
          <a:bodyPr/>
          <a:lstStyle/>
          <a:p>
            <a:pPr lvl="4"/>
            <a:r>
              <a:rPr lang="de-DE" smtClean="0"/>
              <a:t>Marc Emmelmann, FOKUS</a:t>
            </a:r>
            <a:endParaRPr lang="en-US"/>
          </a:p>
        </p:txBody>
      </p:sp>
      <p:sp>
        <p:nvSpPr>
          <p:cNvPr id="7" name="Rectangle 7"/>
          <p:cNvSpPr>
            <a:spLocks noGrp="1" noChangeArrowheads="1"/>
          </p:cNvSpPr>
          <p:nvPr>
            <p:ph type="sldNum" sz="quarter" idx="5"/>
          </p:nvPr>
        </p:nvSpPr>
        <p:spPr>
          <a:ln/>
        </p:spPr>
        <p:txBody>
          <a:bodyPr/>
          <a:lstStyle/>
          <a:p>
            <a:r>
              <a:rPr lang="en-US"/>
              <a:t>Page </a:t>
            </a:r>
            <a:fld id="{8E1ECB15-FF5A-EE41-8B06-7AD0483E04BB}"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de-DE" smtClean="0"/>
              <a:t>doc.: IEEE 802.11-1/1132r0</a:t>
            </a:r>
            <a:endParaRPr lang="en-US"/>
          </a:p>
        </p:txBody>
      </p:sp>
      <p:sp>
        <p:nvSpPr>
          <p:cNvPr id="5" name="Rectangle 3"/>
          <p:cNvSpPr>
            <a:spLocks noGrp="1" noChangeArrowheads="1"/>
          </p:cNvSpPr>
          <p:nvPr>
            <p:ph type="dt" idx="1"/>
          </p:nvPr>
        </p:nvSpPr>
        <p:spPr>
          <a:ln/>
        </p:spPr>
        <p:txBody>
          <a:bodyPr/>
          <a:lstStyle/>
          <a:p>
            <a:r>
              <a:rPr lang="de-DE" smtClean="0"/>
              <a:t>Sep 2011</a:t>
            </a:r>
            <a:endParaRPr lang="en-US"/>
          </a:p>
        </p:txBody>
      </p:sp>
      <p:sp>
        <p:nvSpPr>
          <p:cNvPr id="6" name="Rectangle 6"/>
          <p:cNvSpPr>
            <a:spLocks noGrp="1" noChangeArrowheads="1"/>
          </p:cNvSpPr>
          <p:nvPr>
            <p:ph type="ftr" sz="quarter" idx="4"/>
          </p:nvPr>
        </p:nvSpPr>
        <p:spPr>
          <a:ln/>
        </p:spPr>
        <p:txBody>
          <a:bodyPr/>
          <a:lstStyle/>
          <a:p>
            <a:pPr lvl="4"/>
            <a:r>
              <a:rPr lang="de-DE" smtClean="0"/>
              <a:t>Marc Emmelmann, FOKUS</a:t>
            </a:r>
            <a:endParaRPr lang="en-US"/>
          </a:p>
        </p:txBody>
      </p:sp>
      <p:sp>
        <p:nvSpPr>
          <p:cNvPr id="7" name="Rectangle 7"/>
          <p:cNvSpPr>
            <a:spLocks noGrp="1" noChangeArrowheads="1"/>
          </p:cNvSpPr>
          <p:nvPr>
            <p:ph type="sldNum" sz="quarter" idx="5"/>
          </p:nvPr>
        </p:nvSpPr>
        <p:spPr>
          <a:ln/>
        </p:spPr>
        <p:txBody>
          <a:bodyPr/>
          <a:lstStyle/>
          <a:p>
            <a:r>
              <a:rPr lang="en-US"/>
              <a:t>Page </a:t>
            </a:r>
            <a:fld id="{ECABF305-B475-FB4E-A59C-F073AF533E1A}"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Datumsplatzhalter 3"/>
          <p:cNvSpPr>
            <a:spLocks noGrp="1"/>
          </p:cNvSpPr>
          <p:nvPr>
            <p:ph type="dt" sz="half" idx="10"/>
          </p:nvPr>
        </p:nvSpPr>
        <p:spPr/>
        <p:txBody>
          <a:bodyPr/>
          <a:lstStyle>
            <a:lvl1pPr>
              <a:defRPr/>
            </a:lvl1pPr>
          </a:lstStyle>
          <a:p>
            <a:r>
              <a:rPr lang="de-DE" smtClean="0"/>
              <a:t>Sep 2011</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FOKUS</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727149A1-52C3-7B4D-BDE5-6F0EA82673E6}"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smtClean="0"/>
              <a:t>Sep 2011</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FOKUS</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5E868D98-82F6-1B42-9FFC-0AF3C4FFA5AF}"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smtClean="0"/>
              <a:t>Sep 2011</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FOKUS</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063B174A-C339-0E4B-A83A-76D665C775DC}"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smtClean="0"/>
              <a:t>Sep 2011</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FOKUS</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A0C2DBA7-D54A-A847-8F0E-C2E5CEAC0436}"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Datumsplatzhalter 3"/>
          <p:cNvSpPr>
            <a:spLocks noGrp="1"/>
          </p:cNvSpPr>
          <p:nvPr>
            <p:ph type="dt" sz="half" idx="10"/>
          </p:nvPr>
        </p:nvSpPr>
        <p:spPr/>
        <p:txBody>
          <a:bodyPr/>
          <a:lstStyle>
            <a:lvl1pPr>
              <a:defRPr/>
            </a:lvl1pPr>
          </a:lstStyle>
          <a:p>
            <a:r>
              <a:rPr lang="de-DE" smtClean="0"/>
              <a:t>Sep 2011</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FOKUS</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6A04AA00-1059-2541-86DA-537A9FA51CF1}"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smtClean="0"/>
              <a:t>Sep 2011</a:t>
            </a:r>
            <a:endParaRPr lang="en-US"/>
          </a:p>
        </p:txBody>
      </p:sp>
      <p:sp>
        <p:nvSpPr>
          <p:cNvPr id="6" name="Fußzeilenplatzhalter 5"/>
          <p:cNvSpPr>
            <a:spLocks noGrp="1"/>
          </p:cNvSpPr>
          <p:nvPr>
            <p:ph type="ftr" sz="quarter" idx="11"/>
          </p:nvPr>
        </p:nvSpPr>
        <p:spPr/>
        <p:txBody>
          <a:bodyPr/>
          <a:lstStyle>
            <a:lvl1pPr>
              <a:defRPr/>
            </a:lvl1pPr>
          </a:lstStyle>
          <a:p>
            <a:r>
              <a:rPr lang="de-DE" smtClean="0"/>
              <a:t>Marc Emmelmann, FOKUS</a:t>
            </a:r>
            <a:endParaRPr lang="en-US"/>
          </a:p>
        </p:txBody>
      </p:sp>
      <p:sp>
        <p:nvSpPr>
          <p:cNvPr id="7" name="Foliennummernplatzhalter 6"/>
          <p:cNvSpPr>
            <a:spLocks noGrp="1"/>
          </p:cNvSpPr>
          <p:nvPr>
            <p:ph type="sldNum" sz="quarter" idx="12"/>
          </p:nvPr>
        </p:nvSpPr>
        <p:spPr/>
        <p:txBody>
          <a:bodyPr/>
          <a:lstStyle>
            <a:lvl1pPr>
              <a:defRPr smtClean="0"/>
            </a:lvl1pPr>
          </a:lstStyle>
          <a:p>
            <a:r>
              <a:rPr lang="en-US"/>
              <a:t>Slide </a:t>
            </a:r>
            <a:fld id="{BA7DD095-EC07-D74C-B20A-BAB26064F344}"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smtClean="0"/>
              <a:t>Sep 2011</a:t>
            </a:r>
            <a:endParaRPr lang="en-US"/>
          </a:p>
        </p:txBody>
      </p:sp>
      <p:sp>
        <p:nvSpPr>
          <p:cNvPr id="8" name="Fußzeilenplatzhalter 7"/>
          <p:cNvSpPr>
            <a:spLocks noGrp="1"/>
          </p:cNvSpPr>
          <p:nvPr>
            <p:ph type="ftr" sz="quarter" idx="11"/>
          </p:nvPr>
        </p:nvSpPr>
        <p:spPr/>
        <p:txBody>
          <a:bodyPr/>
          <a:lstStyle>
            <a:lvl1pPr>
              <a:defRPr/>
            </a:lvl1pPr>
          </a:lstStyle>
          <a:p>
            <a:r>
              <a:rPr lang="de-DE" smtClean="0"/>
              <a:t>Marc Emmelmann, FOKUS</a:t>
            </a:r>
            <a:endParaRPr lang="en-US"/>
          </a:p>
        </p:txBody>
      </p:sp>
      <p:sp>
        <p:nvSpPr>
          <p:cNvPr id="9" name="Foliennummernplatzhalter 8"/>
          <p:cNvSpPr>
            <a:spLocks noGrp="1"/>
          </p:cNvSpPr>
          <p:nvPr>
            <p:ph type="sldNum" sz="quarter" idx="12"/>
          </p:nvPr>
        </p:nvSpPr>
        <p:spPr/>
        <p:txBody>
          <a:bodyPr/>
          <a:lstStyle>
            <a:lvl1pPr>
              <a:defRPr smtClean="0"/>
            </a:lvl1pPr>
          </a:lstStyle>
          <a:p>
            <a:r>
              <a:rPr lang="en-US"/>
              <a:t>Slide </a:t>
            </a:r>
            <a:fld id="{C346FA93-F2BE-EB40-A188-0B163F1C08DF}"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Datumsplatzhalter 2"/>
          <p:cNvSpPr>
            <a:spLocks noGrp="1"/>
          </p:cNvSpPr>
          <p:nvPr>
            <p:ph type="dt" sz="half" idx="10"/>
          </p:nvPr>
        </p:nvSpPr>
        <p:spPr/>
        <p:txBody>
          <a:bodyPr/>
          <a:lstStyle>
            <a:lvl1pPr>
              <a:defRPr/>
            </a:lvl1pPr>
          </a:lstStyle>
          <a:p>
            <a:r>
              <a:rPr lang="de-DE" smtClean="0"/>
              <a:t>Sep 2011</a:t>
            </a:r>
            <a:endParaRPr lang="en-US"/>
          </a:p>
        </p:txBody>
      </p:sp>
      <p:sp>
        <p:nvSpPr>
          <p:cNvPr id="4" name="Fußzeilenplatzhalter 3"/>
          <p:cNvSpPr>
            <a:spLocks noGrp="1"/>
          </p:cNvSpPr>
          <p:nvPr>
            <p:ph type="ftr" sz="quarter" idx="11"/>
          </p:nvPr>
        </p:nvSpPr>
        <p:spPr/>
        <p:txBody>
          <a:bodyPr/>
          <a:lstStyle>
            <a:lvl1pPr>
              <a:defRPr/>
            </a:lvl1pPr>
          </a:lstStyle>
          <a:p>
            <a:r>
              <a:rPr lang="de-DE" smtClean="0"/>
              <a:t>Marc Emmelmann, FOKUS</a:t>
            </a:r>
            <a:endParaRPr lang="en-US"/>
          </a:p>
        </p:txBody>
      </p:sp>
      <p:sp>
        <p:nvSpPr>
          <p:cNvPr id="5" name="Foliennummernplatzhalter 4"/>
          <p:cNvSpPr>
            <a:spLocks noGrp="1"/>
          </p:cNvSpPr>
          <p:nvPr>
            <p:ph type="sldNum" sz="quarter" idx="12"/>
          </p:nvPr>
        </p:nvSpPr>
        <p:spPr/>
        <p:txBody>
          <a:bodyPr/>
          <a:lstStyle>
            <a:lvl1pPr>
              <a:defRPr smtClean="0"/>
            </a:lvl1pPr>
          </a:lstStyle>
          <a:p>
            <a:r>
              <a:rPr lang="en-US"/>
              <a:t>Slide </a:t>
            </a:r>
            <a:fld id="{AEE093C2-506D-6F4B-81F7-1E50FDFAA745}"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smtClean="0"/>
              <a:t>Sep 2011</a:t>
            </a:r>
            <a:endParaRPr lang="en-US"/>
          </a:p>
        </p:txBody>
      </p:sp>
      <p:sp>
        <p:nvSpPr>
          <p:cNvPr id="3" name="Fußzeilenplatzhalter 2"/>
          <p:cNvSpPr>
            <a:spLocks noGrp="1"/>
          </p:cNvSpPr>
          <p:nvPr>
            <p:ph type="ftr" sz="quarter" idx="11"/>
          </p:nvPr>
        </p:nvSpPr>
        <p:spPr/>
        <p:txBody>
          <a:bodyPr/>
          <a:lstStyle>
            <a:lvl1pPr>
              <a:defRPr/>
            </a:lvl1pPr>
          </a:lstStyle>
          <a:p>
            <a:r>
              <a:rPr lang="de-DE" smtClean="0"/>
              <a:t>Marc Emmelmann, FOKUS</a:t>
            </a:r>
            <a:endParaRPr lang="en-US"/>
          </a:p>
        </p:txBody>
      </p:sp>
      <p:sp>
        <p:nvSpPr>
          <p:cNvPr id="4" name="Foliennummernplatzhalter 3"/>
          <p:cNvSpPr>
            <a:spLocks noGrp="1"/>
          </p:cNvSpPr>
          <p:nvPr>
            <p:ph type="sldNum" sz="quarter" idx="12"/>
          </p:nvPr>
        </p:nvSpPr>
        <p:spPr/>
        <p:txBody>
          <a:bodyPr/>
          <a:lstStyle>
            <a:lvl1pPr>
              <a:defRPr smtClean="0"/>
            </a:lvl1pPr>
          </a:lstStyle>
          <a:p>
            <a:r>
              <a:rPr lang="en-US"/>
              <a:t>Slide </a:t>
            </a:r>
            <a:fld id="{772DFDBE-D9FA-9641-AD1E-6B5BFB26B34B}"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lvl1pPr>
              <a:defRPr/>
            </a:lvl1pPr>
          </a:lstStyle>
          <a:p>
            <a:r>
              <a:rPr lang="de-DE" smtClean="0"/>
              <a:t>Sep 2011</a:t>
            </a:r>
            <a:endParaRPr lang="en-US"/>
          </a:p>
        </p:txBody>
      </p:sp>
      <p:sp>
        <p:nvSpPr>
          <p:cNvPr id="6" name="Fußzeilenplatzhalter 5"/>
          <p:cNvSpPr>
            <a:spLocks noGrp="1"/>
          </p:cNvSpPr>
          <p:nvPr>
            <p:ph type="ftr" sz="quarter" idx="11"/>
          </p:nvPr>
        </p:nvSpPr>
        <p:spPr/>
        <p:txBody>
          <a:bodyPr/>
          <a:lstStyle>
            <a:lvl1pPr>
              <a:defRPr/>
            </a:lvl1pPr>
          </a:lstStyle>
          <a:p>
            <a:r>
              <a:rPr lang="de-DE" smtClean="0"/>
              <a:t>Marc Emmelmann, FOKUS</a:t>
            </a:r>
            <a:endParaRPr lang="en-US"/>
          </a:p>
        </p:txBody>
      </p:sp>
      <p:sp>
        <p:nvSpPr>
          <p:cNvPr id="7" name="Foliennummernplatzhalter 6"/>
          <p:cNvSpPr>
            <a:spLocks noGrp="1"/>
          </p:cNvSpPr>
          <p:nvPr>
            <p:ph type="sldNum" sz="quarter" idx="12"/>
          </p:nvPr>
        </p:nvSpPr>
        <p:spPr/>
        <p:txBody>
          <a:bodyPr/>
          <a:lstStyle>
            <a:lvl1pPr>
              <a:defRPr smtClean="0"/>
            </a:lvl1pPr>
          </a:lstStyle>
          <a:p>
            <a:r>
              <a:rPr lang="en-US"/>
              <a:t>Slide </a:t>
            </a:r>
            <a:fld id="{F695C0BB-9459-CA4B-AD4C-BBE357A08C92}"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lvl1pPr>
              <a:defRPr/>
            </a:lvl1pPr>
          </a:lstStyle>
          <a:p>
            <a:r>
              <a:rPr lang="de-DE" smtClean="0"/>
              <a:t>Sep 2011</a:t>
            </a:r>
            <a:endParaRPr lang="en-US"/>
          </a:p>
        </p:txBody>
      </p:sp>
      <p:sp>
        <p:nvSpPr>
          <p:cNvPr id="6" name="Fußzeilenplatzhalter 5"/>
          <p:cNvSpPr>
            <a:spLocks noGrp="1"/>
          </p:cNvSpPr>
          <p:nvPr>
            <p:ph type="ftr" sz="quarter" idx="11"/>
          </p:nvPr>
        </p:nvSpPr>
        <p:spPr/>
        <p:txBody>
          <a:bodyPr/>
          <a:lstStyle>
            <a:lvl1pPr>
              <a:defRPr/>
            </a:lvl1pPr>
          </a:lstStyle>
          <a:p>
            <a:r>
              <a:rPr lang="de-DE" smtClean="0"/>
              <a:t>Marc Emmelmann, FOKUS</a:t>
            </a:r>
            <a:endParaRPr lang="en-US"/>
          </a:p>
        </p:txBody>
      </p:sp>
      <p:sp>
        <p:nvSpPr>
          <p:cNvPr id="7" name="Foliennummernplatzhalter 6"/>
          <p:cNvSpPr>
            <a:spLocks noGrp="1"/>
          </p:cNvSpPr>
          <p:nvPr>
            <p:ph type="sldNum" sz="quarter" idx="12"/>
          </p:nvPr>
        </p:nvSpPr>
        <p:spPr/>
        <p:txBody>
          <a:bodyPr/>
          <a:lstStyle>
            <a:lvl1pPr>
              <a:defRPr smtClean="0"/>
            </a:lvl1pPr>
          </a:lstStyle>
          <a:p>
            <a:r>
              <a:rPr lang="en-US"/>
              <a:t>Slide </a:t>
            </a:r>
            <a:fld id="{5DD52990-189B-A64E-9310-4FB499BF0575}"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de-DE" smtClean="0"/>
              <a:t>Sep 2011</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de-DE" smtClean="0"/>
              <a:t>Marc Emmelmann, FOKUS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C36647E6-C9CE-754B-8B23-2D0B46448B48}" type="slidenum">
              <a:rPr lang="en-US"/>
              <a:pPr/>
              <a:t>‹Nr.›</a:t>
            </a:fld>
            <a:endParaRPr lang="en-US"/>
          </a:p>
        </p:txBody>
      </p:sp>
      <p:sp>
        <p:nvSpPr>
          <p:cNvPr id="1031" name="Rectangle 7"/>
          <p:cNvSpPr>
            <a:spLocks noChangeArrowheads="1"/>
          </p:cNvSpPr>
          <p:nvPr/>
        </p:nvSpPr>
        <p:spPr bwMode="auto">
          <a:xfrm>
            <a:off x="5636851" y="332601"/>
            <a:ext cx="2808649"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sz="1800" b="1" dirty="0"/>
              <a:t>doc.: IEEE 802.11</a:t>
            </a:r>
            <a:r>
              <a:rPr lang="en-US" sz="1800" b="1" dirty="0" smtClean="0"/>
              <a:t>-11/1232r0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umsplatzhalter 3"/>
          <p:cNvSpPr>
            <a:spLocks noGrp="1"/>
          </p:cNvSpPr>
          <p:nvPr>
            <p:ph type="dt" sz="half" idx="10"/>
          </p:nvPr>
        </p:nvSpPr>
        <p:spPr/>
        <p:txBody>
          <a:bodyPr/>
          <a:lstStyle/>
          <a:p>
            <a:r>
              <a:rPr lang="de-DE" smtClean="0"/>
              <a:t>Sep 2011</a:t>
            </a:r>
            <a:endParaRPr lang="en-US"/>
          </a:p>
        </p:txBody>
      </p:sp>
      <p:sp>
        <p:nvSpPr>
          <p:cNvPr id="7" name="Fußzeilenplatzhalter 4"/>
          <p:cNvSpPr>
            <a:spLocks noGrp="1"/>
          </p:cNvSpPr>
          <p:nvPr>
            <p:ph type="ftr" sz="quarter" idx="11"/>
          </p:nvPr>
        </p:nvSpPr>
        <p:spPr/>
        <p:txBody>
          <a:bodyPr/>
          <a:lstStyle/>
          <a:p>
            <a:r>
              <a:rPr lang="de-DE" smtClean="0"/>
              <a:t>Marc Emmelmann, FOKUS</a:t>
            </a:r>
            <a:endParaRPr lang="en-US"/>
          </a:p>
        </p:txBody>
      </p:sp>
      <p:sp>
        <p:nvSpPr>
          <p:cNvPr id="8" name="Foliennummernplatzhalter 5"/>
          <p:cNvSpPr>
            <a:spLocks noGrp="1"/>
          </p:cNvSpPr>
          <p:nvPr>
            <p:ph type="sldNum" sz="quarter" idx="12"/>
          </p:nvPr>
        </p:nvSpPr>
        <p:spPr/>
        <p:txBody>
          <a:bodyPr/>
          <a:lstStyle/>
          <a:p>
            <a:r>
              <a:rPr lang="en-US"/>
              <a:t>Slide </a:t>
            </a:r>
            <a:fld id="{12405D37-1936-FB45-8A8F-9F67E4C64A56}"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Active Scanning Improvement</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2011-09-19</a:t>
            </a:r>
            <a:endParaRPr lang="en-US" sz="2000" b="0" dirty="0"/>
          </a:p>
        </p:txBody>
      </p:sp>
      <p:graphicFrame>
        <p:nvGraphicFramePr>
          <p:cNvPr id="30731" name="Object 11"/>
          <p:cNvGraphicFramePr>
            <a:graphicFrameLocks noChangeAspect="1"/>
          </p:cNvGraphicFramePr>
          <p:nvPr/>
        </p:nvGraphicFramePr>
        <p:xfrm>
          <a:off x="515938" y="2549525"/>
          <a:ext cx="8139112" cy="2936875"/>
        </p:xfrm>
        <a:graphic>
          <a:graphicData uri="http://schemas.openxmlformats.org/presentationml/2006/ole">
            <p:oleObj spid="_x0000_s30731" name="Dokument" r:id="rId4" imgW="8255000" imgH="2984500"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a:t>Slide </a:t>
            </a:r>
            <a:fld id="{6F71E512-B88B-D54E-BBCA-E9F747C0D9F4}" type="slidenum">
              <a:rPr lang="en-US"/>
              <a:pPr/>
              <a:t>10</a:t>
            </a:fld>
            <a:endParaRPr lang="en-US"/>
          </a:p>
        </p:txBody>
      </p:sp>
      <p:sp>
        <p:nvSpPr>
          <p:cNvPr id="21506" name="Rectangle 2"/>
          <p:cNvSpPr>
            <a:spLocks noGrp="1" noChangeArrowheads="1"/>
          </p:cNvSpPr>
          <p:nvPr>
            <p:ph type="title"/>
          </p:nvPr>
        </p:nvSpPr>
        <p:spPr/>
        <p:txBody>
          <a:bodyPr/>
          <a:lstStyle/>
          <a:p>
            <a:r>
              <a:rPr lang="en-GB" dirty="0" smtClean="0"/>
              <a:t>FCC 15.15(b) General technical requirements</a:t>
            </a:r>
            <a:endParaRPr lang="en-GB" dirty="0"/>
          </a:p>
        </p:txBody>
      </p:sp>
      <p:sp>
        <p:nvSpPr>
          <p:cNvPr id="21507" name="Rectangle 3"/>
          <p:cNvSpPr>
            <a:spLocks noGrp="1" noChangeArrowheads="1"/>
          </p:cNvSpPr>
          <p:nvPr>
            <p:ph type="body" idx="1"/>
          </p:nvPr>
        </p:nvSpPr>
        <p:spPr/>
        <p:txBody>
          <a:bodyPr/>
          <a:lstStyle/>
          <a:p>
            <a:r>
              <a:rPr lang="en-US" sz="1600" dirty="0" smtClean="0"/>
              <a:t>“Except as follows, an intentional or unintentional radiator must be constructed such that the adjustments of any control that is readily accessible by or intended to be accessible to the user will not cause operation of the device in violation of the regulations.“</a:t>
            </a:r>
          </a:p>
          <a:p>
            <a:endParaRPr lang="en-US" sz="1600" dirty="0" smtClean="0"/>
          </a:p>
          <a:p>
            <a:r>
              <a:rPr lang="de-DE" sz="1600" dirty="0" smtClean="0">
                <a:sym typeface="Wingdings"/>
              </a:rPr>
              <a:t> </a:t>
            </a:r>
            <a:r>
              <a:rPr lang="de-DE" sz="1600" dirty="0" err="1" smtClean="0">
                <a:sym typeface="Wingdings"/>
              </a:rPr>
              <a:t>The</a:t>
            </a:r>
            <a:r>
              <a:rPr lang="de-DE" sz="1600" dirty="0" smtClean="0">
                <a:sym typeface="Wingdings"/>
              </a:rPr>
              <a:t> AP has to </a:t>
            </a:r>
            <a:r>
              <a:rPr lang="de-DE" sz="1600" dirty="0" err="1" smtClean="0">
                <a:sym typeface="Wingdings"/>
              </a:rPr>
              <a:t>determine</a:t>
            </a:r>
            <a:r>
              <a:rPr lang="de-DE" sz="1600" dirty="0" smtClean="0">
                <a:sym typeface="Wingdings"/>
              </a:rPr>
              <a:t> </a:t>
            </a:r>
            <a:r>
              <a:rPr lang="de-DE" sz="1600" dirty="0" err="1" smtClean="0">
                <a:sym typeface="Wingdings"/>
              </a:rPr>
              <a:t>itself</a:t>
            </a:r>
            <a:r>
              <a:rPr lang="de-DE" sz="1600" dirty="0" smtClean="0">
                <a:sym typeface="Wingdings"/>
              </a:rPr>
              <a:t> (</a:t>
            </a:r>
            <a:r>
              <a:rPr lang="de-DE" sz="1600" dirty="0" err="1" smtClean="0">
                <a:sym typeface="Wingdings"/>
              </a:rPr>
              <a:t>without</a:t>
            </a:r>
            <a:r>
              <a:rPr lang="de-DE" sz="1600" dirty="0" smtClean="0">
                <a:sym typeface="Wingdings"/>
              </a:rPr>
              <a:t> </a:t>
            </a:r>
            <a:r>
              <a:rPr lang="de-DE" sz="1600" dirty="0" err="1" smtClean="0">
                <a:sym typeface="Wingdings"/>
              </a:rPr>
              <a:t>user</a:t>
            </a:r>
            <a:r>
              <a:rPr lang="de-DE" sz="1600" dirty="0" smtClean="0">
                <a:sym typeface="Wingdings"/>
              </a:rPr>
              <a:t> </a:t>
            </a:r>
            <a:r>
              <a:rPr lang="de-DE" sz="1600" dirty="0" err="1" smtClean="0">
                <a:sym typeface="Wingdings"/>
              </a:rPr>
              <a:t>configuration</a:t>
            </a:r>
            <a:r>
              <a:rPr lang="de-DE" sz="1600" dirty="0" smtClean="0">
                <a:sym typeface="Wingdings"/>
              </a:rPr>
              <a:t>) on </a:t>
            </a:r>
            <a:r>
              <a:rPr lang="de-DE" sz="1600" dirty="0" err="1" smtClean="0">
                <a:sym typeface="Wingdings"/>
              </a:rPr>
              <a:t>which</a:t>
            </a:r>
            <a:r>
              <a:rPr lang="de-DE" sz="1600" dirty="0" smtClean="0">
                <a:sym typeface="Wingdings"/>
              </a:rPr>
              <a:t> 5GHz </a:t>
            </a:r>
            <a:r>
              <a:rPr lang="de-DE" sz="1600" dirty="0" err="1" smtClean="0">
                <a:sym typeface="Wingdings"/>
              </a:rPr>
              <a:t>channel</a:t>
            </a:r>
            <a:r>
              <a:rPr lang="de-DE" sz="1600" dirty="0" smtClean="0">
                <a:sym typeface="Wingdings"/>
              </a:rPr>
              <a:t> </a:t>
            </a:r>
            <a:r>
              <a:rPr lang="de-DE" sz="1600" dirty="0" err="1" smtClean="0">
                <a:sym typeface="Wingdings"/>
              </a:rPr>
              <a:t>it</a:t>
            </a:r>
            <a:r>
              <a:rPr lang="de-DE" sz="1600" dirty="0" smtClean="0">
                <a:sym typeface="Wingdings"/>
              </a:rPr>
              <a:t> </a:t>
            </a:r>
            <a:r>
              <a:rPr lang="de-DE" sz="1600" dirty="0" err="1" smtClean="0">
                <a:sym typeface="Wingdings"/>
              </a:rPr>
              <a:t>may</a:t>
            </a:r>
            <a:r>
              <a:rPr lang="de-DE" sz="1600" dirty="0" smtClean="0">
                <a:sym typeface="Wingdings"/>
              </a:rPr>
              <a:t> </a:t>
            </a:r>
            <a:r>
              <a:rPr lang="de-DE" sz="1600" dirty="0" err="1" smtClean="0">
                <a:sym typeface="Wingdings"/>
              </a:rPr>
              <a:t>operate</a:t>
            </a:r>
            <a:r>
              <a:rPr lang="de-DE" sz="1600" dirty="0" smtClean="0">
                <a:sym typeface="Wingdings"/>
              </a:rPr>
              <a:t> on (= do </a:t>
            </a:r>
            <a:r>
              <a:rPr lang="de-DE" sz="1600" dirty="0" err="1" smtClean="0">
                <a:sym typeface="Wingdings"/>
              </a:rPr>
              <a:t>not</a:t>
            </a:r>
            <a:r>
              <a:rPr lang="de-DE" sz="1600" dirty="0" smtClean="0">
                <a:sym typeface="Wingdings"/>
              </a:rPr>
              <a:t> </a:t>
            </a:r>
            <a:r>
              <a:rPr lang="de-DE" sz="1600" dirty="0" err="1" smtClean="0">
                <a:sym typeface="Wingdings"/>
              </a:rPr>
              <a:t>trust</a:t>
            </a:r>
            <a:r>
              <a:rPr lang="de-DE" sz="1600" dirty="0" smtClean="0">
                <a:sym typeface="Wingdings"/>
              </a:rPr>
              <a:t> </a:t>
            </a:r>
            <a:r>
              <a:rPr lang="de-DE" sz="1600" dirty="0" err="1" smtClean="0">
                <a:sym typeface="Wingdings"/>
              </a:rPr>
              <a:t>user</a:t>
            </a:r>
            <a:r>
              <a:rPr lang="de-DE" sz="1600" dirty="0" smtClean="0">
                <a:sym typeface="Wingdings"/>
              </a:rPr>
              <a:t> </a:t>
            </a:r>
            <a:r>
              <a:rPr lang="de-DE" sz="1600" dirty="0" err="1" smtClean="0">
                <a:sym typeface="Wingdings"/>
              </a:rPr>
              <a:t>input</a:t>
            </a:r>
            <a:r>
              <a:rPr lang="de-DE" sz="1600" dirty="0" smtClean="0">
                <a:sym typeface="Wingdings"/>
              </a:rPr>
              <a:t>)</a:t>
            </a:r>
          </a:p>
          <a:p>
            <a:pPr lvl="1"/>
            <a:endParaRPr lang="en-US" sz="1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FCC 15.202 Certified operating frequency range</a:t>
            </a:r>
            <a:endParaRPr lang="en-US" dirty="0"/>
          </a:p>
        </p:txBody>
      </p:sp>
      <p:sp>
        <p:nvSpPr>
          <p:cNvPr id="3" name="Inhaltsplatzhalter 2"/>
          <p:cNvSpPr>
            <a:spLocks noGrp="1"/>
          </p:cNvSpPr>
          <p:nvPr>
            <p:ph idx="1"/>
          </p:nvPr>
        </p:nvSpPr>
        <p:spPr>
          <a:xfrm>
            <a:off x="685800" y="1828800"/>
            <a:ext cx="7772400" cy="4114800"/>
          </a:xfrm>
        </p:spPr>
        <p:txBody>
          <a:bodyPr/>
          <a:lstStyle/>
          <a:p>
            <a:r>
              <a:rPr lang="en-US" sz="1200" dirty="0" smtClean="0"/>
              <a:t>„Client devices that operate in a master/client network may be certified if they have the capability of operating outside permissible part 15 frequency bands, provided they operate on only permissible part 15 frequencies under the control of the master device with which they communicate. Master devices marketed within the United States must be limited to operation on permissible part 15 frequencies. Client devices that can also act as master de- vices must meet the requirements of a master device. For the purposes of this section, a master device is defined as a device operating in a mode in which it has the capability to transmit without receiving an enabling signal. In this mode it is able to select a channel and initiate a network by sending enabling signals to other devices. A network al- ways has at least one device operating in master mode. A client device is de- fined as a device operating in a mode in which the transmissions of the device are under control of the master. A de- vice in client mode is not able to initiate a network.“</a:t>
            </a:r>
          </a:p>
          <a:p>
            <a:endParaRPr lang="en-US" sz="1200" dirty="0" smtClean="0"/>
          </a:p>
          <a:p>
            <a:r>
              <a:rPr lang="en-US" sz="1200" dirty="0" err="1" smtClean="0">
                <a:sym typeface="Wingdings"/>
              </a:rPr>
              <a:t></a:t>
            </a:r>
            <a:r>
              <a:rPr lang="en-US" sz="1200" dirty="0" smtClean="0">
                <a:sym typeface="Wingdings"/>
              </a:rPr>
              <a:t> does not specify the „enabling signal“</a:t>
            </a:r>
          </a:p>
          <a:p>
            <a:r>
              <a:rPr lang="en-US" sz="1200" dirty="0" err="1" smtClean="0">
                <a:sym typeface="Wingdings"/>
              </a:rPr>
              <a:t></a:t>
            </a:r>
            <a:r>
              <a:rPr lang="en-US" sz="1200" dirty="0" smtClean="0">
                <a:sym typeface="Wingdings"/>
              </a:rPr>
              <a:t> does not say that the enabling signal must be received on the channel the Master/Client will operate on</a:t>
            </a:r>
          </a:p>
          <a:p>
            <a:endParaRPr lang="en-US" sz="1200" dirty="0" smtClean="0">
              <a:sym typeface="Wingdings"/>
            </a:endParaRPr>
          </a:p>
          <a:p>
            <a:r>
              <a:rPr lang="en-US" sz="1200" dirty="0" err="1" smtClean="0">
                <a:sym typeface="Wingdings"/>
              </a:rPr>
              <a:t></a:t>
            </a:r>
            <a:r>
              <a:rPr lang="en-US" sz="1200" dirty="0" smtClean="0">
                <a:sym typeface="Wingdings"/>
              </a:rPr>
              <a:t> We currently have two sanity checks: a) Maser announces enabling signal on channel it operates on (=beacon) </a:t>
            </a:r>
            <a:r>
              <a:rPr lang="en-US" sz="1200" dirty="0" err="1" smtClean="0">
                <a:sym typeface="Wingdings"/>
              </a:rPr>
              <a:t></a:t>
            </a:r>
            <a:r>
              <a:rPr lang="en-US" sz="1200" dirty="0" smtClean="0">
                <a:sym typeface="Wingdings"/>
              </a:rPr>
              <a:t> malicious devices can easily be detected; </a:t>
            </a:r>
            <a:r>
              <a:rPr lang="en-US" sz="1200" dirty="0" err="1" smtClean="0">
                <a:sym typeface="Wingdings"/>
              </a:rPr>
              <a:t>b</a:t>
            </a:r>
            <a:r>
              <a:rPr lang="en-US" sz="1200" dirty="0" smtClean="0">
                <a:sym typeface="Wingdings"/>
              </a:rPr>
              <a:t>) Slave has to hear an active master on the operating channel</a:t>
            </a:r>
          </a:p>
          <a:p>
            <a:endParaRPr lang="en-US" sz="1200" dirty="0" smtClean="0">
              <a:sym typeface="Wingdings"/>
            </a:endParaRPr>
          </a:p>
          <a:p>
            <a:r>
              <a:rPr lang="en-US" sz="1200" dirty="0" err="1" smtClean="0">
                <a:sym typeface="Wingdings"/>
              </a:rPr>
              <a:t></a:t>
            </a:r>
            <a:r>
              <a:rPr lang="en-US" sz="1200" dirty="0" smtClean="0">
                <a:sym typeface="Wingdings"/>
              </a:rPr>
              <a:t> currently, the enabling signal is NOT received via an encrypted / verified channel (it is the regular beacon). Why is there a need to do an encryption if the enabling signal is received via another channel?</a:t>
            </a:r>
          </a:p>
          <a:p>
            <a:endParaRPr lang="en-US" sz="1200" dirty="0" smtClean="0">
              <a:sym typeface="Wingdings"/>
            </a:endParaRPr>
          </a:p>
          <a:p>
            <a:r>
              <a:rPr lang="en-US" sz="1200" dirty="0" err="1" smtClean="0">
                <a:sym typeface="Wingdings"/>
              </a:rPr>
              <a:t></a:t>
            </a:r>
            <a:r>
              <a:rPr lang="en-US" sz="1200" dirty="0" smtClean="0">
                <a:sym typeface="Wingdings"/>
              </a:rPr>
              <a:t> Attn.: There might be another issue: an enabling signal on, e.g. 2.4GHz channel travels further than on on a 5GHz channel </a:t>
            </a:r>
            <a:r>
              <a:rPr lang="en-US" sz="1200" dirty="0" err="1" smtClean="0">
                <a:sym typeface="Wingdings"/>
              </a:rPr>
              <a:t></a:t>
            </a:r>
            <a:r>
              <a:rPr lang="en-US" sz="1200" dirty="0" smtClean="0">
                <a:sym typeface="Wingdings"/>
              </a:rPr>
              <a:t> enabling on a larger (not permissible?) area</a:t>
            </a:r>
            <a:endParaRPr lang="en-US" sz="1200"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ECC/DEC/(04)08 (2005/513/EC) (2007/90/EC)</a:t>
            </a:r>
            <a:endParaRPr lang="en-US" dirty="0"/>
          </a:p>
        </p:txBody>
      </p:sp>
      <p:sp>
        <p:nvSpPr>
          <p:cNvPr id="3" name="Inhaltsplatzhalter 2"/>
          <p:cNvSpPr>
            <a:spLocks noGrp="1"/>
          </p:cNvSpPr>
          <p:nvPr>
            <p:ph idx="1"/>
          </p:nvPr>
        </p:nvSpPr>
        <p:spPr/>
        <p:txBody>
          <a:bodyPr/>
          <a:lstStyle/>
          <a:p>
            <a:r>
              <a:rPr lang="de-DE" sz="1400" dirty="0" smtClean="0"/>
              <a:t>ECC </a:t>
            </a:r>
            <a:r>
              <a:rPr lang="de-DE" sz="1400" dirty="0" err="1" smtClean="0"/>
              <a:t>Decision</a:t>
            </a:r>
            <a:r>
              <a:rPr lang="de-DE" sz="1400" dirty="0" smtClean="0"/>
              <a:t> of 09 </a:t>
            </a:r>
            <a:r>
              <a:rPr lang="de-DE" sz="1400" dirty="0" err="1" smtClean="0"/>
              <a:t>July</a:t>
            </a:r>
            <a:r>
              <a:rPr lang="de-DE" sz="1400" dirty="0" smtClean="0"/>
              <a:t> 2004 on </a:t>
            </a:r>
            <a:r>
              <a:rPr lang="de-DE" sz="1400" dirty="0" err="1" smtClean="0"/>
              <a:t>the</a:t>
            </a:r>
            <a:r>
              <a:rPr lang="de-DE" sz="1400" dirty="0" smtClean="0"/>
              <a:t> </a:t>
            </a:r>
            <a:r>
              <a:rPr lang="de-DE" sz="1400" dirty="0" err="1" smtClean="0"/>
              <a:t>harmonised</a:t>
            </a:r>
            <a:r>
              <a:rPr lang="de-DE" sz="1400" dirty="0" smtClean="0"/>
              <a:t> </a:t>
            </a:r>
            <a:r>
              <a:rPr lang="de-DE" sz="1400" dirty="0" err="1" smtClean="0"/>
              <a:t>use</a:t>
            </a:r>
            <a:r>
              <a:rPr lang="de-DE" sz="1400" dirty="0" smtClean="0"/>
              <a:t> of </a:t>
            </a:r>
            <a:r>
              <a:rPr lang="de-DE" sz="1400" dirty="0" err="1" smtClean="0"/>
              <a:t>the</a:t>
            </a:r>
            <a:r>
              <a:rPr lang="de-DE" sz="1400" dirty="0" smtClean="0"/>
              <a:t> 5 GHz </a:t>
            </a:r>
            <a:r>
              <a:rPr lang="de-DE" sz="1400" dirty="0" err="1" smtClean="0"/>
              <a:t>frequency</a:t>
            </a:r>
            <a:r>
              <a:rPr lang="de-DE" sz="1400" dirty="0" smtClean="0"/>
              <a:t> </a:t>
            </a:r>
            <a:r>
              <a:rPr lang="de-DE" sz="1400" dirty="0" err="1" smtClean="0"/>
              <a:t>bands</a:t>
            </a:r>
            <a:r>
              <a:rPr lang="de-DE" sz="1400" dirty="0" smtClean="0"/>
              <a:t> </a:t>
            </a:r>
            <a:r>
              <a:rPr lang="de-DE" sz="1400" dirty="0" err="1" smtClean="0"/>
              <a:t>for</a:t>
            </a:r>
            <a:r>
              <a:rPr lang="de-DE" sz="1400" dirty="0" smtClean="0"/>
              <a:t> </a:t>
            </a:r>
            <a:r>
              <a:rPr lang="de-DE" sz="1400" dirty="0" err="1" smtClean="0"/>
              <a:t>the</a:t>
            </a:r>
            <a:r>
              <a:rPr lang="de-DE" sz="1400" dirty="0" smtClean="0"/>
              <a:t> </a:t>
            </a:r>
            <a:r>
              <a:rPr lang="de-DE" sz="1400" dirty="0" err="1" smtClean="0"/>
              <a:t>implementation</a:t>
            </a:r>
            <a:r>
              <a:rPr lang="de-DE" sz="1400" dirty="0" smtClean="0"/>
              <a:t> of Wireless Access Systems </a:t>
            </a:r>
            <a:r>
              <a:rPr lang="de-DE" sz="1400" dirty="0" err="1" smtClean="0"/>
              <a:t>including</a:t>
            </a:r>
            <a:r>
              <a:rPr lang="de-DE" sz="1400" dirty="0" smtClean="0"/>
              <a:t> Radio </a:t>
            </a:r>
            <a:r>
              <a:rPr lang="de-DE" sz="1400" dirty="0" err="1" smtClean="0"/>
              <a:t>Local</a:t>
            </a:r>
            <a:r>
              <a:rPr lang="de-DE" sz="1400" dirty="0" smtClean="0"/>
              <a:t> </a:t>
            </a:r>
            <a:r>
              <a:rPr lang="de-DE" sz="1400" dirty="0" err="1" smtClean="0"/>
              <a:t>Area</a:t>
            </a:r>
            <a:r>
              <a:rPr lang="de-DE" sz="1400" dirty="0" smtClean="0"/>
              <a:t> Networks (W </a:t>
            </a:r>
            <a:r>
              <a:rPr lang="de-DE" sz="1400" dirty="0" err="1" smtClean="0"/>
              <a:t>AS/RLANs</a:t>
            </a:r>
            <a:r>
              <a:rPr lang="de-DE" sz="1400" dirty="0" smtClean="0"/>
              <a:t>)</a:t>
            </a:r>
          </a:p>
          <a:p>
            <a:endParaRPr lang="de-DE" sz="1400" dirty="0" smtClean="0"/>
          </a:p>
          <a:p>
            <a:r>
              <a:rPr lang="de-DE" sz="1400" dirty="0" smtClean="0"/>
              <a:t>§1: „</a:t>
            </a:r>
            <a:r>
              <a:rPr lang="de-DE" sz="1400" dirty="0" err="1" smtClean="0"/>
              <a:t>With</a:t>
            </a:r>
            <a:r>
              <a:rPr lang="de-DE" sz="1400" dirty="0" smtClean="0"/>
              <a:t> </a:t>
            </a:r>
            <a:r>
              <a:rPr lang="de-DE" sz="1400" dirty="0" err="1" smtClean="0"/>
              <a:t>regard</a:t>
            </a:r>
            <a:r>
              <a:rPr lang="de-DE" sz="1400" dirty="0" smtClean="0"/>
              <a:t> to DFS, a WAS/RLAN </a:t>
            </a:r>
            <a:r>
              <a:rPr lang="de-DE" sz="1400" dirty="0" err="1" smtClean="0"/>
              <a:t>device</a:t>
            </a:r>
            <a:r>
              <a:rPr lang="de-DE" sz="1400" dirty="0" smtClean="0"/>
              <a:t> </a:t>
            </a:r>
            <a:r>
              <a:rPr lang="de-DE" sz="1400" dirty="0" err="1" smtClean="0"/>
              <a:t>shall</a:t>
            </a:r>
            <a:r>
              <a:rPr lang="de-DE" sz="1400" dirty="0" smtClean="0"/>
              <a:t> </a:t>
            </a:r>
            <a:r>
              <a:rPr lang="de-DE" sz="1400" dirty="0" err="1" smtClean="0"/>
              <a:t>operate</a:t>
            </a:r>
            <a:r>
              <a:rPr lang="de-DE" sz="1400" dirty="0" smtClean="0"/>
              <a:t> in </a:t>
            </a:r>
            <a:r>
              <a:rPr lang="de-DE" sz="1400" dirty="0" err="1" smtClean="0"/>
              <a:t>either</a:t>
            </a:r>
            <a:r>
              <a:rPr lang="de-DE" sz="1400" dirty="0" smtClean="0"/>
              <a:t> Master Mode </a:t>
            </a:r>
            <a:r>
              <a:rPr lang="de-DE" sz="1400" dirty="0" err="1" smtClean="0"/>
              <a:t>or</a:t>
            </a:r>
            <a:r>
              <a:rPr lang="de-DE" sz="1400" dirty="0" smtClean="0"/>
              <a:t> Slave Mode. WAS/RLAN </a:t>
            </a:r>
            <a:r>
              <a:rPr lang="de-DE" sz="1400" dirty="0" err="1" smtClean="0"/>
              <a:t>devices</a:t>
            </a:r>
            <a:r>
              <a:rPr lang="de-DE" sz="1400" dirty="0" smtClean="0"/>
              <a:t> </a:t>
            </a:r>
            <a:r>
              <a:rPr lang="de-DE" sz="1400" dirty="0" err="1" smtClean="0"/>
              <a:t>operating</a:t>
            </a:r>
            <a:r>
              <a:rPr lang="de-DE" sz="1400" dirty="0" smtClean="0"/>
              <a:t> in Slave Mode (Slave </a:t>
            </a:r>
            <a:r>
              <a:rPr lang="de-DE" sz="1400" dirty="0" err="1" smtClean="0"/>
              <a:t>Device</a:t>
            </a:r>
            <a:r>
              <a:rPr lang="de-DE" sz="1400" dirty="0" smtClean="0"/>
              <a:t>) </a:t>
            </a:r>
            <a:r>
              <a:rPr lang="de-DE" sz="1400" dirty="0" err="1" smtClean="0"/>
              <a:t>can</a:t>
            </a:r>
            <a:r>
              <a:rPr lang="de-DE" sz="1400" dirty="0" smtClean="0"/>
              <a:t> </a:t>
            </a:r>
            <a:r>
              <a:rPr lang="de-DE" sz="1400" dirty="0" err="1" smtClean="0"/>
              <a:t>only</a:t>
            </a:r>
            <a:r>
              <a:rPr lang="de-DE" sz="1400" dirty="0" smtClean="0"/>
              <a:t> </a:t>
            </a:r>
            <a:r>
              <a:rPr lang="de-DE" sz="1400" dirty="0" err="1" smtClean="0"/>
              <a:t>operate</a:t>
            </a:r>
            <a:r>
              <a:rPr lang="de-DE" sz="1400" dirty="0" smtClean="0"/>
              <a:t> in a </a:t>
            </a:r>
            <a:r>
              <a:rPr lang="de-DE" sz="1400" dirty="0" err="1" smtClean="0"/>
              <a:t>network</a:t>
            </a:r>
            <a:r>
              <a:rPr lang="de-DE" sz="1400" dirty="0" smtClean="0"/>
              <a:t> </a:t>
            </a:r>
            <a:r>
              <a:rPr lang="de-DE" sz="1400" dirty="0" err="1" smtClean="0"/>
              <a:t>controlled</a:t>
            </a:r>
            <a:r>
              <a:rPr lang="de-DE" sz="1400" dirty="0" smtClean="0"/>
              <a:t> </a:t>
            </a:r>
            <a:r>
              <a:rPr lang="de-DE" sz="1400" dirty="0" err="1" smtClean="0"/>
              <a:t>by</a:t>
            </a:r>
            <a:r>
              <a:rPr lang="de-DE" sz="1400" dirty="0" smtClean="0"/>
              <a:t> a WAS/RLAN </a:t>
            </a:r>
            <a:r>
              <a:rPr lang="de-DE" sz="1400" dirty="0" err="1" smtClean="0"/>
              <a:t>device</a:t>
            </a:r>
            <a:r>
              <a:rPr lang="de-DE" sz="1400" dirty="0" smtClean="0"/>
              <a:t> </a:t>
            </a:r>
            <a:r>
              <a:rPr lang="de-DE" sz="1400" dirty="0" err="1" smtClean="0"/>
              <a:t>operating</a:t>
            </a:r>
            <a:r>
              <a:rPr lang="de-DE" sz="1400" dirty="0" smtClean="0"/>
              <a:t> in Master Mode (Master </a:t>
            </a:r>
            <a:r>
              <a:rPr lang="de-DE" sz="1400" dirty="0" err="1" smtClean="0"/>
              <a:t>Device</a:t>
            </a:r>
            <a:r>
              <a:rPr lang="de-DE" sz="1400" dirty="0" smtClean="0"/>
              <a:t>).“</a:t>
            </a:r>
          </a:p>
          <a:p>
            <a:r>
              <a:rPr lang="de-DE" sz="1400" dirty="0" smtClean="0"/>
              <a:t>§1: „</a:t>
            </a:r>
            <a:r>
              <a:rPr lang="de-DE" sz="1400" dirty="0" err="1" smtClean="0"/>
              <a:t>Every</a:t>
            </a:r>
            <a:r>
              <a:rPr lang="de-DE" sz="1400" dirty="0" smtClean="0"/>
              <a:t> Master </a:t>
            </a:r>
            <a:r>
              <a:rPr lang="de-DE" sz="1400" dirty="0" err="1" smtClean="0"/>
              <a:t>Device</a:t>
            </a:r>
            <a:r>
              <a:rPr lang="de-DE" sz="1400" dirty="0" smtClean="0"/>
              <a:t> will </a:t>
            </a:r>
            <a:r>
              <a:rPr lang="de-DE" sz="1400" dirty="0" err="1" smtClean="0"/>
              <a:t>use</a:t>
            </a:r>
            <a:r>
              <a:rPr lang="de-DE" sz="1400" dirty="0" smtClean="0"/>
              <a:t> </a:t>
            </a:r>
            <a:r>
              <a:rPr lang="de-DE" sz="1400" dirty="0" err="1" smtClean="0"/>
              <a:t>the</a:t>
            </a:r>
            <a:r>
              <a:rPr lang="de-DE" sz="1400" dirty="0" smtClean="0"/>
              <a:t> Radar </a:t>
            </a:r>
            <a:r>
              <a:rPr lang="de-DE" sz="1400" dirty="0" err="1" smtClean="0"/>
              <a:t>Interference</a:t>
            </a:r>
            <a:r>
              <a:rPr lang="de-DE" sz="1400" dirty="0" smtClean="0"/>
              <a:t> </a:t>
            </a:r>
            <a:r>
              <a:rPr lang="de-DE" sz="1400" dirty="0" err="1" smtClean="0"/>
              <a:t>Detection</a:t>
            </a:r>
            <a:r>
              <a:rPr lang="de-DE" sz="1400" dirty="0" smtClean="0"/>
              <a:t> </a:t>
            </a:r>
            <a:r>
              <a:rPr lang="de-DE" sz="1400" dirty="0" err="1" smtClean="0"/>
              <a:t>function</a:t>
            </a:r>
            <a:r>
              <a:rPr lang="de-DE" sz="1400" dirty="0" smtClean="0"/>
              <a:t> in order to check </a:t>
            </a:r>
            <a:r>
              <a:rPr lang="de-DE" sz="1400" dirty="0" err="1" smtClean="0"/>
              <a:t>for</a:t>
            </a:r>
            <a:r>
              <a:rPr lang="de-DE" sz="1400" dirty="0" smtClean="0"/>
              <a:t> </a:t>
            </a:r>
            <a:r>
              <a:rPr lang="de-DE" sz="1400" dirty="0" err="1" smtClean="0"/>
              <a:t>any</a:t>
            </a:r>
            <a:r>
              <a:rPr lang="de-DE" sz="1400" dirty="0" smtClean="0"/>
              <a:t> </a:t>
            </a:r>
            <a:r>
              <a:rPr lang="de-DE" sz="1400" dirty="0" err="1" smtClean="0"/>
              <a:t>co-channel</a:t>
            </a:r>
            <a:r>
              <a:rPr lang="de-DE" sz="1400" dirty="0" smtClean="0"/>
              <a:t> </a:t>
            </a:r>
            <a:r>
              <a:rPr lang="de-DE" sz="1400" dirty="0" err="1" smtClean="0"/>
              <a:t>radar</a:t>
            </a:r>
            <a:r>
              <a:rPr lang="de-DE" sz="1400" dirty="0" smtClean="0"/>
              <a:t> </a:t>
            </a:r>
            <a:r>
              <a:rPr lang="de-DE" sz="1400" dirty="0" err="1" smtClean="0"/>
              <a:t>signal</a:t>
            </a:r>
            <a:r>
              <a:rPr lang="de-DE" sz="1400" dirty="0" smtClean="0"/>
              <a:t> </a:t>
            </a:r>
            <a:r>
              <a:rPr lang="de-DE" sz="1400" dirty="0" err="1" smtClean="0"/>
              <a:t>prior</a:t>
            </a:r>
            <a:r>
              <a:rPr lang="de-DE" sz="1400" dirty="0" smtClean="0"/>
              <a:t> to </a:t>
            </a:r>
            <a:r>
              <a:rPr lang="de-DE" sz="1400" dirty="0" err="1" smtClean="0"/>
              <a:t>use</a:t>
            </a:r>
            <a:r>
              <a:rPr lang="de-DE" sz="1400" dirty="0" smtClean="0"/>
              <a:t> a </a:t>
            </a:r>
            <a:r>
              <a:rPr lang="de-DE" sz="1400" dirty="0" err="1" smtClean="0"/>
              <a:t>channel</a:t>
            </a:r>
            <a:r>
              <a:rPr lang="de-DE" sz="1400" dirty="0" smtClean="0"/>
              <a:t> </a:t>
            </a:r>
            <a:r>
              <a:rPr lang="de-DE" sz="1400" dirty="0" err="1" smtClean="0"/>
              <a:t>but</a:t>
            </a:r>
            <a:r>
              <a:rPr lang="de-DE" sz="1400" dirty="0" smtClean="0"/>
              <a:t> also </a:t>
            </a:r>
            <a:r>
              <a:rPr lang="de-DE" sz="1400" dirty="0" err="1" smtClean="0"/>
              <a:t>during</a:t>
            </a:r>
            <a:r>
              <a:rPr lang="de-DE" sz="1400" dirty="0" smtClean="0"/>
              <a:t> normal </a:t>
            </a:r>
            <a:r>
              <a:rPr lang="de-DE" sz="1400" dirty="0" err="1" smtClean="0"/>
              <a:t>operation</a:t>
            </a:r>
            <a:r>
              <a:rPr lang="de-DE" sz="1400" dirty="0" smtClean="0"/>
              <a:t>. In </a:t>
            </a:r>
            <a:r>
              <a:rPr lang="de-DE" sz="1400" dirty="0" err="1" smtClean="0"/>
              <a:t>addition</a:t>
            </a:r>
            <a:r>
              <a:rPr lang="de-DE" sz="1400" dirty="0" smtClean="0"/>
              <a:t> to </a:t>
            </a:r>
            <a:r>
              <a:rPr lang="de-DE" sz="1400" dirty="0" err="1" smtClean="0"/>
              <a:t>this</a:t>
            </a:r>
            <a:r>
              <a:rPr lang="de-DE" sz="1400" dirty="0" smtClean="0"/>
              <a:t> Radar </a:t>
            </a:r>
            <a:r>
              <a:rPr lang="de-DE" sz="1400" dirty="0" err="1" smtClean="0"/>
              <a:t>Interference</a:t>
            </a:r>
            <a:r>
              <a:rPr lang="de-DE" sz="1400" dirty="0" smtClean="0"/>
              <a:t> </a:t>
            </a:r>
            <a:r>
              <a:rPr lang="de-DE" sz="1400" dirty="0" err="1" smtClean="0"/>
              <a:t>Detection</a:t>
            </a:r>
            <a:r>
              <a:rPr lang="de-DE" sz="1400" dirty="0" smtClean="0"/>
              <a:t> </a:t>
            </a:r>
            <a:r>
              <a:rPr lang="de-DE" sz="1400" dirty="0" err="1" smtClean="0"/>
              <a:t>function</a:t>
            </a:r>
            <a:r>
              <a:rPr lang="de-DE" sz="1400" dirty="0" smtClean="0"/>
              <a:t>, </a:t>
            </a:r>
            <a:r>
              <a:rPr lang="de-DE" sz="1400" dirty="0" err="1" smtClean="0"/>
              <a:t>every</a:t>
            </a:r>
            <a:r>
              <a:rPr lang="de-DE" sz="1400" dirty="0" smtClean="0"/>
              <a:t> Master </a:t>
            </a:r>
            <a:r>
              <a:rPr lang="de-DE" sz="1400" dirty="0" err="1" smtClean="0"/>
              <a:t>Device</a:t>
            </a:r>
            <a:r>
              <a:rPr lang="de-DE" sz="1400" dirty="0" smtClean="0"/>
              <a:t> </a:t>
            </a:r>
            <a:r>
              <a:rPr lang="de-DE" sz="1400" dirty="0" err="1" smtClean="0"/>
              <a:t>shall</a:t>
            </a:r>
            <a:r>
              <a:rPr lang="de-DE" sz="1400" dirty="0" smtClean="0"/>
              <a:t> also </a:t>
            </a:r>
            <a:r>
              <a:rPr lang="de-DE" sz="1400" dirty="0" err="1" smtClean="0"/>
              <a:t>implement</a:t>
            </a:r>
            <a:r>
              <a:rPr lang="de-DE" sz="1400" dirty="0" smtClean="0"/>
              <a:t> a </a:t>
            </a:r>
            <a:r>
              <a:rPr lang="de-DE" sz="1400" dirty="0" err="1" smtClean="0"/>
              <a:t>channel</a:t>
            </a:r>
            <a:r>
              <a:rPr lang="de-DE" sz="1400" dirty="0" smtClean="0"/>
              <a:t> </a:t>
            </a:r>
            <a:r>
              <a:rPr lang="de-DE" sz="1400" dirty="0" err="1" smtClean="0"/>
              <a:t>selection</a:t>
            </a:r>
            <a:r>
              <a:rPr lang="de-DE" sz="1400" dirty="0" smtClean="0"/>
              <a:t> </a:t>
            </a:r>
            <a:r>
              <a:rPr lang="de-DE" sz="1400" dirty="0" err="1" smtClean="0"/>
              <a:t>mechanism</a:t>
            </a:r>
            <a:r>
              <a:rPr lang="de-DE" sz="1400" dirty="0" smtClean="0"/>
              <a:t> to </a:t>
            </a:r>
            <a:r>
              <a:rPr lang="de-DE" sz="1400" dirty="0" err="1" smtClean="0"/>
              <a:t>ensure</a:t>
            </a:r>
            <a:r>
              <a:rPr lang="de-DE" sz="1400" dirty="0" smtClean="0"/>
              <a:t> a </a:t>
            </a:r>
            <a:r>
              <a:rPr lang="de-DE" sz="1400" dirty="0" err="1" smtClean="0"/>
              <a:t>near</a:t>
            </a:r>
            <a:r>
              <a:rPr lang="de-DE" sz="1400" dirty="0" smtClean="0"/>
              <a:t> uniform </a:t>
            </a:r>
            <a:r>
              <a:rPr lang="de-DE" sz="1400" dirty="0" err="1" smtClean="0"/>
              <a:t>spread</a:t>
            </a:r>
            <a:r>
              <a:rPr lang="de-DE" sz="1400" dirty="0" smtClean="0"/>
              <a:t> of </a:t>
            </a:r>
            <a:r>
              <a:rPr lang="de-DE" sz="1400" dirty="0" err="1" smtClean="0"/>
              <a:t>the</a:t>
            </a:r>
            <a:r>
              <a:rPr lang="de-DE" sz="1400" dirty="0" smtClean="0"/>
              <a:t> </a:t>
            </a:r>
            <a:r>
              <a:rPr lang="de-DE" sz="1400" dirty="0" err="1" smtClean="0"/>
              <a:t>loading</a:t>
            </a:r>
            <a:r>
              <a:rPr lang="de-DE" sz="1400" dirty="0" smtClean="0"/>
              <a:t> of </a:t>
            </a:r>
            <a:r>
              <a:rPr lang="de-DE" sz="1400" dirty="0" err="1" smtClean="0"/>
              <a:t>available</a:t>
            </a:r>
            <a:r>
              <a:rPr lang="de-DE" sz="1400" dirty="0" smtClean="0"/>
              <a:t> </a:t>
            </a:r>
            <a:r>
              <a:rPr lang="de-DE" sz="1400" dirty="0" err="1" smtClean="0"/>
              <a:t>spectrum</a:t>
            </a:r>
            <a:r>
              <a:rPr lang="de-DE" sz="1400" dirty="0" smtClean="0"/>
              <a:t>. </a:t>
            </a:r>
            <a:r>
              <a:rPr lang="de-DE" sz="1400" dirty="0" err="1" smtClean="0"/>
              <a:t>The</a:t>
            </a:r>
            <a:r>
              <a:rPr lang="de-DE" sz="1400" dirty="0" smtClean="0"/>
              <a:t> Slave </a:t>
            </a:r>
            <a:r>
              <a:rPr lang="de-DE" sz="1400" dirty="0" err="1" smtClean="0"/>
              <a:t>Devices</a:t>
            </a:r>
            <a:r>
              <a:rPr lang="de-DE" sz="1400" dirty="0" smtClean="0"/>
              <a:t> </a:t>
            </a:r>
            <a:r>
              <a:rPr lang="de-DE" sz="1400" dirty="0" err="1" smtClean="0"/>
              <a:t>shall</a:t>
            </a:r>
            <a:r>
              <a:rPr lang="de-DE" sz="1400" dirty="0" smtClean="0"/>
              <a:t> </a:t>
            </a:r>
            <a:r>
              <a:rPr lang="de-DE" sz="1400" dirty="0" err="1" smtClean="0"/>
              <a:t>not</a:t>
            </a:r>
            <a:r>
              <a:rPr lang="de-DE" sz="1400" dirty="0" smtClean="0"/>
              <a:t> </a:t>
            </a:r>
            <a:r>
              <a:rPr lang="de-DE" sz="1400" dirty="0" err="1" smtClean="0"/>
              <a:t>transmit</a:t>
            </a:r>
            <a:r>
              <a:rPr lang="de-DE" sz="1400" dirty="0" smtClean="0"/>
              <a:t> </a:t>
            </a:r>
            <a:r>
              <a:rPr lang="de-DE" sz="1400" dirty="0" err="1" smtClean="0"/>
              <a:t>before</a:t>
            </a:r>
            <a:r>
              <a:rPr lang="de-DE" sz="1400" dirty="0" smtClean="0"/>
              <a:t> </a:t>
            </a:r>
            <a:r>
              <a:rPr lang="de-DE" sz="1400" dirty="0" err="1" smtClean="0"/>
              <a:t>having</a:t>
            </a:r>
            <a:r>
              <a:rPr lang="de-DE" sz="1400" dirty="0" smtClean="0"/>
              <a:t> </a:t>
            </a:r>
            <a:r>
              <a:rPr lang="de-DE" sz="1400" dirty="0" err="1" smtClean="0"/>
              <a:t>received</a:t>
            </a:r>
            <a:r>
              <a:rPr lang="de-DE" sz="1400" dirty="0" smtClean="0"/>
              <a:t> an </a:t>
            </a:r>
            <a:r>
              <a:rPr lang="de-DE" sz="1400" dirty="0" err="1" smtClean="0"/>
              <a:t>appropriate</a:t>
            </a:r>
            <a:r>
              <a:rPr lang="de-DE" sz="1400" dirty="0" smtClean="0"/>
              <a:t> </a:t>
            </a:r>
            <a:r>
              <a:rPr lang="de-DE" sz="1400" dirty="0" err="1" smtClean="0"/>
              <a:t>enabling</a:t>
            </a:r>
            <a:r>
              <a:rPr lang="de-DE" sz="1400" dirty="0" smtClean="0"/>
              <a:t> </a:t>
            </a:r>
            <a:r>
              <a:rPr lang="de-DE" sz="1400" dirty="0" err="1" smtClean="0"/>
              <a:t>signal</a:t>
            </a:r>
            <a:r>
              <a:rPr lang="de-DE" sz="1400" dirty="0" smtClean="0"/>
              <a:t> </a:t>
            </a:r>
            <a:r>
              <a:rPr lang="de-DE" sz="1400" dirty="0" err="1" smtClean="0"/>
              <a:t>from</a:t>
            </a:r>
            <a:r>
              <a:rPr lang="de-DE" sz="1400" dirty="0" smtClean="0"/>
              <a:t> a Master </a:t>
            </a:r>
            <a:r>
              <a:rPr lang="de-DE" sz="1400" dirty="0" err="1" smtClean="0"/>
              <a:t>Device</a:t>
            </a:r>
            <a:r>
              <a:rPr lang="de-DE" sz="1400" dirty="0" smtClean="0"/>
              <a:t>. Slave </a:t>
            </a:r>
            <a:r>
              <a:rPr lang="de-DE" sz="1400" dirty="0" err="1" smtClean="0"/>
              <a:t>Devices</a:t>
            </a:r>
            <a:r>
              <a:rPr lang="de-DE" sz="1400" dirty="0" smtClean="0"/>
              <a:t> </a:t>
            </a:r>
            <a:r>
              <a:rPr lang="de-DE" sz="1400" dirty="0" err="1" smtClean="0"/>
              <a:t>with</a:t>
            </a:r>
            <a:r>
              <a:rPr lang="de-DE" sz="1400" dirty="0" smtClean="0"/>
              <a:t> a power </a:t>
            </a:r>
            <a:r>
              <a:rPr lang="de-DE" sz="1400" dirty="0" err="1" smtClean="0"/>
              <a:t>level</a:t>
            </a:r>
            <a:r>
              <a:rPr lang="de-DE" sz="1400" dirty="0" smtClean="0"/>
              <a:t> of 200 mW </a:t>
            </a:r>
            <a:r>
              <a:rPr lang="de-DE" sz="1400" dirty="0" err="1" smtClean="0"/>
              <a:t>e.i.r.p</a:t>
            </a:r>
            <a:r>
              <a:rPr lang="de-DE" sz="1400" dirty="0" smtClean="0"/>
              <a:t>. </a:t>
            </a:r>
            <a:r>
              <a:rPr lang="de-DE" sz="1400" dirty="0" err="1" smtClean="0"/>
              <a:t>or</a:t>
            </a:r>
            <a:r>
              <a:rPr lang="de-DE" sz="1400" dirty="0" smtClean="0"/>
              <a:t> </a:t>
            </a:r>
            <a:r>
              <a:rPr lang="de-DE" sz="1400" dirty="0" err="1" smtClean="0"/>
              <a:t>above</a:t>
            </a:r>
            <a:r>
              <a:rPr lang="de-DE" sz="1400" dirty="0" smtClean="0"/>
              <a:t> </a:t>
            </a:r>
            <a:r>
              <a:rPr lang="de-DE" sz="1400" dirty="0" err="1" smtClean="0"/>
              <a:t>shall</a:t>
            </a:r>
            <a:r>
              <a:rPr lang="de-DE" sz="1400" dirty="0" smtClean="0"/>
              <a:t> </a:t>
            </a:r>
            <a:r>
              <a:rPr lang="de-DE" sz="1400" dirty="0" err="1" smtClean="0"/>
              <a:t>have</a:t>
            </a:r>
            <a:r>
              <a:rPr lang="de-DE" sz="1400" dirty="0" smtClean="0"/>
              <a:t> </a:t>
            </a:r>
            <a:r>
              <a:rPr lang="de-DE" sz="1400" dirty="0" err="1" smtClean="0"/>
              <a:t>their</a:t>
            </a:r>
            <a:r>
              <a:rPr lang="de-DE" sz="1400" dirty="0" smtClean="0"/>
              <a:t> </a:t>
            </a:r>
            <a:r>
              <a:rPr lang="de-DE" sz="1400" dirty="0" err="1" smtClean="0"/>
              <a:t>own</a:t>
            </a:r>
            <a:r>
              <a:rPr lang="de-DE" sz="1400" dirty="0" smtClean="0"/>
              <a:t> Radar </a:t>
            </a:r>
            <a:r>
              <a:rPr lang="de-DE" sz="1400" dirty="0" err="1" smtClean="0"/>
              <a:t>Interference</a:t>
            </a:r>
            <a:r>
              <a:rPr lang="de-DE" sz="1400" dirty="0" smtClean="0"/>
              <a:t> </a:t>
            </a:r>
            <a:r>
              <a:rPr lang="de-DE" sz="1400" dirty="0" err="1" smtClean="0"/>
              <a:t>Detection</a:t>
            </a:r>
            <a:r>
              <a:rPr lang="de-DE" sz="1400" dirty="0" smtClean="0"/>
              <a:t> </a:t>
            </a:r>
            <a:r>
              <a:rPr lang="de-DE" sz="1400" dirty="0" err="1" smtClean="0"/>
              <a:t>function</a:t>
            </a:r>
            <a:r>
              <a:rPr lang="de-DE" sz="1400" dirty="0" smtClean="0"/>
              <a:t>.“</a:t>
            </a:r>
          </a:p>
          <a:p>
            <a:endParaRPr lang="de-DE" sz="1400" dirty="0" smtClean="0"/>
          </a:p>
          <a:p>
            <a:r>
              <a:rPr lang="de-DE" sz="1400" dirty="0" smtClean="0">
                <a:sym typeface="Wingdings"/>
              </a:rPr>
              <a:t> </a:t>
            </a:r>
            <a:r>
              <a:rPr lang="de-DE" sz="1400" dirty="0" err="1" smtClean="0">
                <a:sym typeface="Wingdings"/>
              </a:rPr>
              <a:t>does</a:t>
            </a:r>
            <a:r>
              <a:rPr lang="de-DE" sz="1400" dirty="0" smtClean="0">
                <a:sym typeface="Wingdings"/>
              </a:rPr>
              <a:t> </a:t>
            </a:r>
            <a:r>
              <a:rPr lang="de-DE" sz="1400" dirty="0" err="1" smtClean="0">
                <a:sym typeface="Wingdings"/>
              </a:rPr>
              <a:t>not</a:t>
            </a:r>
            <a:r>
              <a:rPr lang="de-DE" sz="1400" dirty="0" smtClean="0">
                <a:sym typeface="Wingdings"/>
              </a:rPr>
              <a:t> </a:t>
            </a:r>
            <a:r>
              <a:rPr lang="de-DE" sz="1400" dirty="0" err="1" smtClean="0">
                <a:sym typeface="Wingdings"/>
              </a:rPr>
              <a:t>say</a:t>
            </a:r>
            <a:r>
              <a:rPr lang="de-DE" sz="1400" dirty="0" smtClean="0">
                <a:sym typeface="Wingdings"/>
              </a:rPr>
              <a:t> </a:t>
            </a:r>
            <a:r>
              <a:rPr lang="de-DE" sz="1400" dirty="0" err="1" smtClean="0">
                <a:sym typeface="Wingdings"/>
              </a:rPr>
              <a:t>anything</a:t>
            </a:r>
            <a:r>
              <a:rPr lang="de-DE" sz="1400" dirty="0" smtClean="0">
                <a:sym typeface="Wingdings"/>
              </a:rPr>
              <a:t> </a:t>
            </a:r>
            <a:r>
              <a:rPr lang="de-DE" sz="1400" dirty="0" err="1" smtClean="0">
                <a:sym typeface="Wingdings"/>
              </a:rPr>
              <a:t>about</a:t>
            </a:r>
            <a:r>
              <a:rPr lang="de-DE" sz="1400" dirty="0" smtClean="0">
                <a:sym typeface="Wingdings"/>
              </a:rPr>
              <a:t> </a:t>
            </a:r>
            <a:r>
              <a:rPr lang="de-DE" sz="1400" dirty="0" err="1" smtClean="0">
                <a:sym typeface="Wingdings"/>
              </a:rPr>
              <a:t>the</a:t>
            </a:r>
            <a:r>
              <a:rPr lang="de-DE" sz="1400" dirty="0" smtClean="0">
                <a:sym typeface="Wingdings"/>
              </a:rPr>
              <a:t> </a:t>
            </a:r>
            <a:r>
              <a:rPr lang="de-DE" sz="1400" dirty="0" err="1" smtClean="0">
                <a:sym typeface="Wingdings"/>
              </a:rPr>
              <a:t>enabling</a:t>
            </a:r>
            <a:r>
              <a:rPr lang="de-DE" sz="1400" dirty="0" smtClean="0">
                <a:sym typeface="Wingdings"/>
              </a:rPr>
              <a:t> </a:t>
            </a:r>
            <a:r>
              <a:rPr lang="de-DE" sz="1400" dirty="0" err="1" smtClean="0">
                <a:sym typeface="Wingdings"/>
              </a:rPr>
              <a:t>signal</a:t>
            </a:r>
            <a:r>
              <a:rPr lang="de-DE" sz="1400" dirty="0" smtClean="0">
                <a:sym typeface="Wingdings"/>
              </a:rPr>
              <a:t> (</a:t>
            </a:r>
            <a:r>
              <a:rPr lang="de-DE" sz="1400" dirty="0" err="1" smtClean="0">
                <a:sym typeface="Wingdings"/>
              </a:rPr>
              <a:t>e.g</a:t>
            </a:r>
            <a:r>
              <a:rPr lang="de-DE" sz="1400" dirty="0" smtClean="0">
                <a:sym typeface="Wingdings"/>
              </a:rPr>
              <a:t>. </a:t>
            </a:r>
            <a:r>
              <a:rPr lang="de-DE" sz="1400" dirty="0" err="1" smtClean="0">
                <a:sym typeface="Wingdings"/>
              </a:rPr>
              <a:t>the</a:t>
            </a:r>
            <a:r>
              <a:rPr lang="de-DE" sz="1400" dirty="0" smtClean="0">
                <a:sym typeface="Wingdings"/>
              </a:rPr>
              <a:t> </a:t>
            </a:r>
            <a:r>
              <a:rPr lang="de-DE" sz="1400" dirty="0" err="1" smtClean="0">
                <a:sym typeface="Wingdings"/>
              </a:rPr>
              <a:t>channel</a:t>
            </a:r>
            <a:r>
              <a:rPr lang="de-DE" sz="1400" dirty="0" smtClean="0">
                <a:sym typeface="Wingdings"/>
              </a:rPr>
              <a:t> </a:t>
            </a:r>
            <a:r>
              <a:rPr lang="de-DE" sz="1400" dirty="0" err="1" smtClean="0">
                <a:sym typeface="Wingdings"/>
              </a:rPr>
              <a:t>it</a:t>
            </a:r>
            <a:r>
              <a:rPr lang="de-DE" sz="1400" dirty="0" smtClean="0">
                <a:sym typeface="Wingdings"/>
              </a:rPr>
              <a:t> </a:t>
            </a:r>
            <a:r>
              <a:rPr lang="de-DE" sz="1400" dirty="0" err="1" smtClean="0">
                <a:sym typeface="Wingdings"/>
              </a:rPr>
              <a:t>is</a:t>
            </a:r>
            <a:r>
              <a:rPr lang="de-DE" sz="1400" dirty="0" smtClean="0">
                <a:sym typeface="Wingdings"/>
              </a:rPr>
              <a:t> </a:t>
            </a:r>
            <a:r>
              <a:rPr lang="de-DE" sz="1400" dirty="0" err="1" smtClean="0">
                <a:sym typeface="Wingdings"/>
              </a:rPr>
              <a:t>transmitted</a:t>
            </a:r>
            <a:r>
              <a:rPr lang="de-DE" sz="1400" dirty="0" smtClean="0">
                <a:sym typeface="Wingdings"/>
              </a:rPr>
              <a:t> on)</a:t>
            </a:r>
            <a:endParaRPr lang="de-DE" sz="1400" dirty="0" smtClean="0"/>
          </a:p>
          <a:p>
            <a:endParaRPr lang="de-DE" sz="1400" dirty="0" smtClean="0"/>
          </a:p>
          <a:p>
            <a:endParaRPr lang="en-US" sz="1400"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Certification &amp; Political Issues</a:t>
            </a:r>
            <a:endParaRPr lang="en-US" dirty="0"/>
          </a:p>
        </p:txBody>
      </p:sp>
      <p:sp>
        <p:nvSpPr>
          <p:cNvPr id="3" name="Inhaltsplatzhalter 2"/>
          <p:cNvSpPr>
            <a:spLocks noGrp="1"/>
          </p:cNvSpPr>
          <p:nvPr>
            <p:ph idx="1"/>
          </p:nvPr>
        </p:nvSpPr>
        <p:spPr/>
        <p:txBody>
          <a:bodyPr/>
          <a:lstStyle/>
          <a:p>
            <a:r>
              <a:rPr lang="en-US" dirty="0" smtClean="0"/>
              <a:t>Currently, 5GHz and 2.4 GHz devices are separately tested for certification</a:t>
            </a:r>
          </a:p>
          <a:p>
            <a:r>
              <a:rPr lang="en-US" dirty="0" smtClean="0"/>
              <a:t>Currently, devices are tested for DFS (radar) compliance by generating an artificial radar signal and check the behavior of the master (AP) and in particular the behavior of slaves (non-AP </a:t>
            </a:r>
            <a:r>
              <a:rPr lang="en-US" dirty="0" err="1" smtClean="0"/>
              <a:t>STAs</a:t>
            </a:r>
            <a:r>
              <a:rPr lang="en-US" dirty="0" smtClean="0"/>
              <a:t>) under the control of the master.</a:t>
            </a:r>
          </a:p>
          <a:p>
            <a:r>
              <a:rPr lang="en-US" dirty="0" smtClean="0"/>
              <a:t>Do we mandate a new (combined) certification process?</a:t>
            </a:r>
          </a:p>
          <a:p>
            <a:r>
              <a:rPr lang="en-US" dirty="0" smtClean="0"/>
              <a:t>Some interest groups might be unwilling to adopt something new (e.g. radar companies defending their business area)</a:t>
            </a:r>
          </a:p>
          <a:p>
            <a:endParaRPr lang="en-US" dirty="0" smtClean="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Related 802.11 Work</a:t>
            </a:r>
            <a:endParaRPr lang="en-US" dirty="0"/>
          </a:p>
        </p:txBody>
      </p:sp>
      <p:sp>
        <p:nvSpPr>
          <p:cNvPr id="3" name="Inhaltsplatzhalter 2"/>
          <p:cNvSpPr>
            <a:spLocks noGrp="1"/>
          </p:cNvSpPr>
          <p:nvPr>
            <p:ph idx="1"/>
          </p:nvPr>
        </p:nvSpPr>
        <p:spPr/>
        <p:txBody>
          <a:bodyPr/>
          <a:lstStyle/>
          <a:p>
            <a:r>
              <a:rPr lang="en-US" dirty="0" smtClean="0"/>
              <a:t>Concept of 802.11af </a:t>
            </a:r>
            <a:r>
              <a:rPr lang="en-US" dirty="0" smtClean="0"/>
              <a:t>White space map might be used to realize this</a:t>
            </a:r>
            <a:endParaRPr lang="en-US"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Thoughts</a:t>
            </a:r>
            <a:endParaRPr lang="en-US" dirty="0"/>
          </a:p>
        </p:txBody>
      </p:sp>
      <p:sp>
        <p:nvSpPr>
          <p:cNvPr id="3" name="Inhaltsplatzhalter 2"/>
          <p:cNvSpPr>
            <a:spLocks noGrp="1"/>
          </p:cNvSpPr>
          <p:nvPr>
            <p:ph idx="1"/>
          </p:nvPr>
        </p:nvSpPr>
        <p:spPr>
          <a:xfrm>
            <a:off x="685800" y="1524000"/>
            <a:ext cx="7772400" cy="4114800"/>
          </a:xfrm>
        </p:spPr>
        <p:txBody>
          <a:bodyPr/>
          <a:lstStyle/>
          <a:p>
            <a:r>
              <a:rPr lang="en-US" sz="1600" dirty="0" smtClean="0"/>
              <a:t>If we directly start a transmission on the 5GHz channel after having received an enabling signal on a different signal, may I disturb a Quite Period that the Master scheduled on the 5GHz channel for DFS?</a:t>
            </a:r>
          </a:p>
          <a:p>
            <a:endParaRPr lang="en-US" sz="1600" dirty="0" smtClean="0"/>
          </a:p>
          <a:p>
            <a:r>
              <a:rPr lang="en-US" sz="1600" dirty="0" err="1" smtClean="0">
                <a:sym typeface="Wingdings"/>
              </a:rPr>
              <a:t></a:t>
            </a:r>
            <a:r>
              <a:rPr lang="en-US" sz="1600" dirty="0" smtClean="0">
                <a:sym typeface="Wingdings"/>
              </a:rPr>
              <a:t> Our approach may involve a very tight coupling of the enabling signal on another channel, and the behavior of on the 5GHz </a:t>
            </a:r>
            <a:r>
              <a:rPr lang="en-US" sz="1600" dirty="0" err="1" smtClean="0">
                <a:sym typeface="Wingdings"/>
              </a:rPr>
              <a:t></a:t>
            </a:r>
            <a:r>
              <a:rPr lang="en-US" sz="1600" dirty="0" smtClean="0">
                <a:sym typeface="Wingdings"/>
              </a:rPr>
              <a:t> only send the enabling signal if we are not in sensing mode with Master</a:t>
            </a:r>
          </a:p>
          <a:p>
            <a:endParaRPr lang="en-US" sz="1600" dirty="0" smtClean="0">
              <a:sym typeface="Wingdings"/>
            </a:endParaRPr>
          </a:p>
          <a:p>
            <a:r>
              <a:rPr lang="en-US" sz="1600" dirty="0" smtClean="0">
                <a:sym typeface="Wingdings"/>
              </a:rPr>
              <a:t>Alternative approach:</a:t>
            </a:r>
          </a:p>
          <a:p>
            <a:pPr lvl="1"/>
            <a:r>
              <a:rPr lang="en-US" sz="1200" dirty="0" smtClean="0">
                <a:sym typeface="Wingdings"/>
              </a:rPr>
              <a:t>in the enablement signal, include timing information when to expect the next beacon on the channel to later operate on.</a:t>
            </a:r>
          </a:p>
          <a:p>
            <a:pPr lvl="1"/>
            <a:r>
              <a:rPr lang="en-US" sz="1200" dirty="0" smtClean="0">
                <a:sym typeface="Wingdings"/>
              </a:rPr>
              <a:t>Then the STA could go to that channel just when the beacon arrives and conduct a passive scan.</a:t>
            </a:r>
          </a:p>
          <a:p>
            <a:pPr lvl="1"/>
            <a:r>
              <a:rPr lang="en-US" sz="1200" dirty="0" smtClean="0">
                <a:sym typeface="Wingdings"/>
              </a:rPr>
              <a:t>BUT this makes the process still lengthy since we have to wait for the beacon to arrive. We just might optimize the performance if we have a number of channels (and beacon arrival times) to choose from</a:t>
            </a:r>
          </a:p>
          <a:p>
            <a:pPr lvl="1"/>
            <a:r>
              <a:rPr lang="en-US" sz="1200" dirty="0" smtClean="0">
                <a:sym typeface="Wingdings"/>
              </a:rPr>
              <a:t>Note: this can only help to improve performance in an implementation specific manner as we have to start a new MLME-scan after having received this information. Such scan would have to be executed in a time constrained manner </a:t>
            </a:r>
            <a:r>
              <a:rPr lang="en-US" sz="1200" dirty="0" err="1" smtClean="0">
                <a:sym typeface="Wingdings"/>
              </a:rPr>
              <a:t></a:t>
            </a:r>
            <a:r>
              <a:rPr lang="en-US" sz="1200" dirty="0" smtClean="0">
                <a:sym typeface="Wingdings"/>
              </a:rPr>
              <a:t> implementation specific</a:t>
            </a:r>
          </a:p>
          <a:p>
            <a:pPr lvl="1"/>
            <a:r>
              <a:rPr lang="en-US" sz="1200" dirty="0" smtClean="0">
                <a:sym typeface="Wingdings"/>
              </a:rPr>
              <a:t>Could create an entirely new scan which tries to a) receive enablement signal, and </a:t>
            </a:r>
            <a:r>
              <a:rPr lang="en-US" sz="1200" dirty="0" err="1" smtClean="0">
                <a:sym typeface="Wingdings"/>
              </a:rPr>
              <a:t>b</a:t>
            </a:r>
            <a:r>
              <a:rPr lang="en-US" sz="1200" dirty="0" smtClean="0">
                <a:sym typeface="Wingdings"/>
              </a:rPr>
              <a:t>) </a:t>
            </a:r>
            <a:r>
              <a:rPr lang="en-US" sz="1200" dirty="0" err="1" smtClean="0">
                <a:sym typeface="Wingdings"/>
              </a:rPr>
              <a:t>passivly</a:t>
            </a:r>
            <a:r>
              <a:rPr lang="en-US" sz="1200" dirty="0" smtClean="0">
                <a:sym typeface="Wingdings"/>
              </a:rPr>
              <a:t> verify this information WHILE a) and </a:t>
            </a:r>
            <a:r>
              <a:rPr lang="en-US" sz="1200" dirty="0" err="1" smtClean="0">
                <a:sym typeface="Wingdings"/>
              </a:rPr>
              <a:t>b</a:t>
            </a:r>
            <a:r>
              <a:rPr lang="en-US" sz="1200" dirty="0" smtClean="0">
                <a:sym typeface="Wingdings"/>
              </a:rPr>
              <a:t>) are atomic within a single MLME service primitive </a:t>
            </a:r>
            <a:r>
              <a:rPr lang="de-DE" sz="1200" dirty="0" smtClean="0">
                <a:sym typeface="Wingdings"/>
              </a:rPr>
              <a:t> </a:t>
            </a:r>
            <a:r>
              <a:rPr lang="de-DE" sz="1200" dirty="0" err="1" smtClean="0">
                <a:sym typeface="Wingdings"/>
              </a:rPr>
              <a:t>thereby</a:t>
            </a:r>
            <a:r>
              <a:rPr lang="de-DE" sz="1200" dirty="0" smtClean="0">
                <a:sym typeface="Wingdings"/>
              </a:rPr>
              <a:t> </a:t>
            </a:r>
            <a:r>
              <a:rPr lang="de-DE" sz="1200" dirty="0" err="1" smtClean="0">
                <a:sym typeface="Wingdings"/>
              </a:rPr>
              <a:t>we</a:t>
            </a:r>
            <a:r>
              <a:rPr lang="de-DE" sz="1200" dirty="0" smtClean="0">
                <a:sym typeface="Wingdings"/>
              </a:rPr>
              <a:t> </a:t>
            </a:r>
            <a:r>
              <a:rPr lang="de-DE" sz="1200" dirty="0" err="1" smtClean="0">
                <a:sym typeface="Wingdings"/>
              </a:rPr>
              <a:t>could</a:t>
            </a:r>
            <a:r>
              <a:rPr lang="de-DE" sz="1200" dirty="0" smtClean="0">
                <a:sym typeface="Wingdings"/>
              </a:rPr>
              <a:t> </a:t>
            </a:r>
            <a:r>
              <a:rPr lang="de-DE" sz="1200" dirty="0" err="1" smtClean="0">
                <a:sym typeface="Wingdings"/>
              </a:rPr>
              <a:t>impose</a:t>
            </a:r>
            <a:r>
              <a:rPr lang="de-DE" sz="1200" dirty="0" smtClean="0">
                <a:sym typeface="Wingdings"/>
              </a:rPr>
              <a:t> </a:t>
            </a:r>
            <a:r>
              <a:rPr lang="de-DE" sz="1200" dirty="0" err="1" smtClean="0">
                <a:sym typeface="Wingdings"/>
              </a:rPr>
              <a:t>timing</a:t>
            </a:r>
            <a:r>
              <a:rPr lang="de-DE" sz="1200" dirty="0" smtClean="0">
                <a:sym typeface="Wingdings"/>
              </a:rPr>
              <a:t> </a:t>
            </a:r>
            <a:r>
              <a:rPr lang="de-DE" sz="1200" dirty="0" err="1" smtClean="0">
                <a:sym typeface="Wingdings"/>
              </a:rPr>
              <a:t>constraints</a:t>
            </a:r>
            <a:r>
              <a:rPr lang="de-DE" sz="1200" dirty="0" smtClean="0">
                <a:sym typeface="Wingdings"/>
              </a:rPr>
              <a:t> </a:t>
            </a:r>
            <a:r>
              <a:rPr lang="de-DE" sz="1200" dirty="0" smtClean="0">
                <a:sym typeface="Wingdings"/>
              </a:rPr>
              <a:t> </a:t>
            </a:r>
            <a:r>
              <a:rPr lang="de-DE" sz="1200" dirty="0" err="1" smtClean="0">
                <a:sym typeface="Wingdings"/>
              </a:rPr>
              <a:t>enablement</a:t>
            </a:r>
            <a:r>
              <a:rPr lang="de-DE" sz="1200" dirty="0" smtClean="0">
                <a:sym typeface="Wingdings"/>
              </a:rPr>
              <a:t> </a:t>
            </a:r>
            <a:r>
              <a:rPr lang="de-DE" sz="1200" dirty="0" err="1" smtClean="0">
                <a:sym typeface="Wingdings"/>
              </a:rPr>
              <a:t>signal</a:t>
            </a:r>
            <a:r>
              <a:rPr lang="de-DE" sz="1200" dirty="0" smtClean="0">
                <a:sym typeface="Wingdings"/>
              </a:rPr>
              <a:t> on non-5GHz </a:t>
            </a:r>
            <a:r>
              <a:rPr lang="de-DE" sz="1200" dirty="0" err="1" smtClean="0">
                <a:sym typeface="Wingdings"/>
              </a:rPr>
              <a:t>channel</a:t>
            </a:r>
            <a:r>
              <a:rPr lang="de-DE" sz="1200" dirty="0" smtClean="0">
                <a:sym typeface="Wingdings"/>
              </a:rPr>
              <a:t> </a:t>
            </a:r>
            <a:r>
              <a:rPr lang="de-DE" sz="1200" dirty="0" err="1" smtClean="0">
                <a:sym typeface="Wingdings"/>
              </a:rPr>
              <a:t>only</a:t>
            </a:r>
            <a:r>
              <a:rPr lang="de-DE" sz="1200" dirty="0" smtClean="0">
                <a:sym typeface="Wingdings"/>
              </a:rPr>
              <a:t> a „</a:t>
            </a:r>
            <a:r>
              <a:rPr lang="de-DE" sz="1200" dirty="0" err="1" smtClean="0">
                <a:sym typeface="Wingdings"/>
              </a:rPr>
              <a:t>hint</a:t>
            </a:r>
            <a:r>
              <a:rPr lang="de-DE" sz="1200" dirty="0" smtClean="0">
                <a:sym typeface="Wingdings"/>
              </a:rPr>
              <a:t>“  </a:t>
            </a:r>
            <a:r>
              <a:rPr lang="de-DE" sz="1200" dirty="0" err="1" smtClean="0">
                <a:sym typeface="Wingdings"/>
              </a:rPr>
              <a:t>can</a:t>
            </a:r>
            <a:r>
              <a:rPr lang="de-DE" sz="1200" dirty="0" smtClean="0">
                <a:sym typeface="Wingdings"/>
              </a:rPr>
              <a:t> </a:t>
            </a:r>
            <a:r>
              <a:rPr lang="de-DE" sz="1200" dirty="0" err="1" smtClean="0">
                <a:sym typeface="Wingdings"/>
              </a:rPr>
              <a:t>continue</a:t>
            </a:r>
            <a:r>
              <a:rPr lang="de-DE" sz="1200" dirty="0" smtClean="0">
                <a:sym typeface="Wingdings"/>
              </a:rPr>
              <a:t> to </a:t>
            </a:r>
            <a:r>
              <a:rPr lang="de-DE" sz="1200" dirty="0" err="1" smtClean="0">
                <a:sym typeface="Wingdings"/>
              </a:rPr>
              <a:t>use</a:t>
            </a:r>
            <a:r>
              <a:rPr lang="de-DE" sz="1200" dirty="0" smtClean="0">
                <a:sym typeface="Wingdings"/>
              </a:rPr>
              <a:t> </a:t>
            </a:r>
            <a:r>
              <a:rPr lang="de-DE" sz="1200" dirty="0" err="1" smtClean="0">
                <a:sym typeface="Wingdings"/>
              </a:rPr>
              <a:t>existing</a:t>
            </a:r>
            <a:r>
              <a:rPr lang="de-DE" sz="1200" dirty="0" smtClean="0">
                <a:sym typeface="Wingdings"/>
              </a:rPr>
              <a:t> </a:t>
            </a:r>
            <a:r>
              <a:rPr lang="de-DE" sz="1200" dirty="0" err="1" smtClean="0">
                <a:sym typeface="Wingdings"/>
              </a:rPr>
              <a:t>certivication</a:t>
            </a:r>
            <a:r>
              <a:rPr lang="de-DE" sz="1200" dirty="0" smtClean="0">
                <a:sym typeface="Wingdings"/>
              </a:rPr>
              <a:t> </a:t>
            </a:r>
            <a:r>
              <a:rPr lang="de-DE" sz="1200" dirty="0" err="1" smtClean="0">
                <a:sym typeface="Wingdings"/>
              </a:rPr>
              <a:t>procedures</a:t>
            </a:r>
            <a:endParaRPr lang="en-US" sz="1200"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Actions (2)</a:t>
            </a:r>
            <a:endParaRPr lang="en-US" dirty="0"/>
          </a:p>
        </p:txBody>
      </p:sp>
      <p:sp>
        <p:nvSpPr>
          <p:cNvPr id="3" name="Inhaltsplatzhalter 2"/>
          <p:cNvSpPr>
            <a:spLocks noGrp="1"/>
          </p:cNvSpPr>
          <p:nvPr>
            <p:ph idx="1"/>
          </p:nvPr>
        </p:nvSpPr>
        <p:spPr>
          <a:xfrm>
            <a:off x="685800" y="1676400"/>
            <a:ext cx="7772400" cy="4114800"/>
          </a:xfrm>
        </p:spPr>
        <p:txBody>
          <a:bodyPr/>
          <a:lstStyle/>
          <a:p>
            <a:r>
              <a:rPr lang="en-US" sz="2000" dirty="0" smtClean="0"/>
              <a:t>Motion:</a:t>
            </a:r>
          </a:p>
          <a:p>
            <a:pPr lvl="1"/>
            <a:r>
              <a:rPr lang="en-US" sz="1800" dirty="0" smtClean="0"/>
              <a:t>Move the </a:t>
            </a:r>
            <a:r>
              <a:rPr lang="en-US" sz="1800" dirty="0" err="1" smtClean="0"/>
              <a:t>author(s</a:t>
            </a:r>
            <a:r>
              <a:rPr lang="en-US" sz="1800" dirty="0" smtClean="0"/>
              <a:t>) of 11/1232 to present further details on how to enable active scanning in 5GHz operation channels</a:t>
            </a:r>
          </a:p>
          <a:p>
            <a:r>
              <a:rPr lang="en-US" sz="2000" dirty="0" smtClean="0"/>
              <a:t>Moved:		Seconded:</a:t>
            </a:r>
          </a:p>
          <a:p>
            <a:r>
              <a:rPr lang="en-US" sz="2000" dirty="0" smtClean="0"/>
              <a:t>Yes:	No:	Abstain:</a:t>
            </a:r>
          </a:p>
          <a:p>
            <a:pPr lvl="1"/>
            <a:endParaRPr lang="en-US" sz="1800" dirty="0" smtClean="0"/>
          </a:p>
          <a:p>
            <a:r>
              <a:rPr lang="en-US" sz="2000" dirty="0" smtClean="0"/>
              <a:t>Motion</a:t>
            </a:r>
          </a:p>
          <a:p>
            <a:pPr lvl="1"/>
            <a:r>
              <a:rPr lang="en-US" sz="1800" dirty="0" smtClean="0"/>
              <a:t>Move the Chair to request a joint session with IEEE 802.11 REG SC in November to discuss regulatory issues involved in enabling active scanning in 5GHz by “providing enablement via another channel”</a:t>
            </a:r>
          </a:p>
          <a:p>
            <a:r>
              <a:rPr lang="en-US" sz="2000" dirty="0" smtClean="0"/>
              <a:t>Moved:		Seconded:</a:t>
            </a:r>
          </a:p>
          <a:p>
            <a:r>
              <a:rPr lang="en-US" sz="2000" dirty="0" smtClean="0"/>
              <a:t>Yes:	No:	Abstain:</a:t>
            </a:r>
          </a:p>
          <a:p>
            <a:pPr lvl="1"/>
            <a:endParaRPr lang="en-US" sz="1800" dirty="0" smtClean="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Action (3)</a:t>
            </a:r>
            <a:endParaRPr lang="en-US" dirty="0"/>
          </a:p>
        </p:txBody>
      </p:sp>
      <p:sp>
        <p:nvSpPr>
          <p:cNvPr id="3" name="Inhaltsplatzhalter 2"/>
          <p:cNvSpPr>
            <a:spLocks noGrp="1"/>
          </p:cNvSpPr>
          <p:nvPr>
            <p:ph idx="1"/>
          </p:nvPr>
        </p:nvSpPr>
        <p:spPr/>
        <p:txBody>
          <a:bodyPr/>
          <a:lstStyle/>
          <a:p>
            <a:r>
              <a:rPr lang="en-US" sz="2000" dirty="0" smtClean="0"/>
              <a:t>Motion:</a:t>
            </a:r>
          </a:p>
          <a:p>
            <a:pPr lvl="1"/>
            <a:r>
              <a:rPr lang="en-US" sz="1800" dirty="0" smtClean="0"/>
              <a:t>Move the </a:t>
            </a:r>
            <a:r>
              <a:rPr lang="en-US" sz="1800" dirty="0" err="1" smtClean="0"/>
              <a:t>author(s</a:t>
            </a:r>
            <a:r>
              <a:rPr lang="en-US" sz="1800" dirty="0" smtClean="0"/>
              <a:t>) of 11/1232 to present further details on a new scanning MLME service primitive which</a:t>
            </a:r>
          </a:p>
          <a:p>
            <a:pPr lvl="2"/>
            <a:r>
              <a:rPr lang="en-US" sz="1600" dirty="0" smtClean="0"/>
              <a:t>Waits or queries for the reception of an enablement signal containing information on </a:t>
            </a:r>
            <a:r>
              <a:rPr lang="en-US" sz="1600" dirty="0" err="1" smtClean="0"/>
              <a:t>APs</a:t>
            </a:r>
            <a:r>
              <a:rPr lang="en-US" sz="1600" dirty="0" smtClean="0"/>
              <a:t> operating on this or other channels including </a:t>
            </a:r>
            <a:r>
              <a:rPr lang="en-US" sz="1600" dirty="0" smtClean="0"/>
              <a:t>information </a:t>
            </a:r>
            <a:r>
              <a:rPr lang="en-US" sz="1600" dirty="0" smtClean="0"/>
              <a:t>when to expect the beacon to be broadcasted</a:t>
            </a:r>
          </a:p>
          <a:p>
            <a:pPr lvl="2"/>
            <a:r>
              <a:rPr lang="en-US" sz="1600" dirty="0" smtClean="0"/>
              <a:t>Verifies the existence of the </a:t>
            </a:r>
            <a:r>
              <a:rPr lang="en-US" sz="1600" dirty="0" err="1" smtClean="0"/>
              <a:t>APs</a:t>
            </a:r>
            <a:r>
              <a:rPr lang="en-US" sz="1600" dirty="0" smtClean="0"/>
              <a:t> announced via the enablement signal via (passive) scanning</a:t>
            </a:r>
          </a:p>
          <a:p>
            <a:pPr lvl="2"/>
            <a:r>
              <a:rPr lang="en-US" sz="1600" dirty="0" smtClean="0"/>
              <a:t>Where both of the above steps are conducted by one MLME service primitive as one atomic action</a:t>
            </a:r>
          </a:p>
          <a:p>
            <a:pPr lvl="2"/>
            <a:r>
              <a:rPr lang="en-US" sz="1600" dirty="0" smtClean="0"/>
              <a:t>Imposing performance constrains on the novel service primitive</a:t>
            </a:r>
          </a:p>
          <a:p>
            <a:r>
              <a:rPr lang="en-US" sz="2000" dirty="0" smtClean="0"/>
              <a:t>Moved:		Seconded:</a:t>
            </a:r>
          </a:p>
          <a:p>
            <a:r>
              <a:rPr lang="en-US" sz="2000" dirty="0" smtClean="0"/>
              <a:t>Yes:	No:	Abstain:</a:t>
            </a:r>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a:t>Slide </a:t>
            </a:r>
            <a:fld id="{33CC5540-9A2C-7545-AE06-E1EDDBFA4BC9}" type="slidenum">
              <a:rPr lang="en-US"/>
              <a:pPr/>
              <a:t>18</a:t>
            </a:fld>
            <a:endParaRPr lang="en-US"/>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r>
              <a:rPr lang="en-US" sz="1600" dirty="0" smtClean="0"/>
              <a:t>11-10/922r2: Achievable gains in AP discovery (Marc Emmelmann, Fraunhofer FOKUS)</a:t>
            </a:r>
          </a:p>
          <a:p>
            <a:r>
              <a:rPr lang="en-US" sz="1600" dirty="0" smtClean="0"/>
              <a:t>11-10/965r1: Potential performance improvement with fast initial link set-up (Marc Emmelmann, Fraunhofer FOKUS &amp; Root Inc.)</a:t>
            </a:r>
          </a:p>
          <a:p>
            <a:r>
              <a:rPr lang="en-US" sz="1600" dirty="0" smtClean="0"/>
              <a:t>11-11/1237: </a:t>
            </a:r>
            <a:r>
              <a:rPr lang="en-US" sz="1600" dirty="0" err="1" smtClean="0"/>
              <a:t>TGai</a:t>
            </a:r>
            <a:r>
              <a:rPr lang="en-US" sz="1600" dirty="0" smtClean="0"/>
              <a:t> Key Technical Ideas (M. Emmelmann, Fraunhofer FOKUS)</a:t>
            </a: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a:t>Slide </a:t>
            </a:r>
            <a:fld id="{DE867226-07DC-0F42-AFB1-975FEC6204DE}"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The presentation addresses how to improve active scanning in the context of </a:t>
            </a:r>
            <a:r>
              <a:rPr lang="en-US" dirty="0" err="1" smtClean="0"/>
              <a:t>TGai</a:t>
            </a:r>
            <a:r>
              <a:rPr lang="en-US" dirty="0" smtClean="0"/>
              <a:t> providing </a:t>
            </a:r>
            <a:r>
              <a:rPr lang="en-US" smtClean="0"/>
              <a:t>Fast Initial Link Set-Up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Overview</a:t>
            </a:r>
            <a:endParaRPr lang="en-US" dirty="0"/>
          </a:p>
        </p:txBody>
      </p:sp>
      <p:sp>
        <p:nvSpPr>
          <p:cNvPr id="3" name="Inhaltsplatzhalter 2"/>
          <p:cNvSpPr>
            <a:spLocks noGrp="1"/>
          </p:cNvSpPr>
          <p:nvPr>
            <p:ph idx="1"/>
          </p:nvPr>
        </p:nvSpPr>
        <p:spPr/>
        <p:txBody>
          <a:bodyPr/>
          <a:lstStyle/>
          <a:p>
            <a:r>
              <a:rPr lang="en-US" dirty="0" smtClean="0"/>
              <a:t>Limiting time spent in active scanning </a:t>
            </a:r>
            <a:r>
              <a:rPr lang="en-US" dirty="0" err="1" smtClean="0">
                <a:sym typeface="Wingdings"/>
              </a:rPr>
              <a:t></a:t>
            </a:r>
            <a:r>
              <a:rPr lang="en-US" dirty="0" smtClean="0">
                <a:sym typeface="Wingdings"/>
              </a:rPr>
              <a:t> return after 1st AP has been found</a:t>
            </a:r>
          </a:p>
          <a:p>
            <a:endParaRPr lang="en-US" dirty="0" smtClean="0"/>
          </a:p>
          <a:p>
            <a:r>
              <a:rPr lang="en-US" dirty="0" smtClean="0"/>
              <a:t>Improvements for 5GHz operation </a:t>
            </a:r>
            <a:r>
              <a:rPr lang="en-US" dirty="0" err="1" smtClean="0">
                <a:sym typeface="Wingdings"/>
              </a:rPr>
              <a:t></a:t>
            </a:r>
            <a:r>
              <a:rPr lang="en-US" dirty="0" smtClean="0">
                <a:sym typeface="Wingdings"/>
              </a:rPr>
              <a:t> receiving enabling signal via other channel</a:t>
            </a:r>
            <a:endParaRPr lang="en-US"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286000"/>
            <a:ext cx="7772400" cy="1066800"/>
          </a:xfrm>
        </p:spPr>
        <p:txBody>
          <a:bodyPr/>
          <a:lstStyle/>
          <a:p>
            <a:r>
              <a:rPr lang="en-US" dirty="0" smtClean="0"/>
              <a:t>Limiting time spent in active scanning </a:t>
            </a:r>
            <a:r>
              <a:rPr lang="en-US" dirty="0" err="1" smtClean="0">
                <a:sym typeface="Wingdings"/>
              </a:rPr>
              <a:t></a:t>
            </a:r>
            <a:r>
              <a:rPr lang="en-US" dirty="0" smtClean="0">
                <a:sym typeface="Wingdings"/>
              </a:rPr>
              <a:t> return after 1st AP has been found</a:t>
            </a:r>
            <a:br>
              <a:rPr lang="en-US" dirty="0" smtClean="0">
                <a:sym typeface="Wingdings"/>
              </a:rPr>
            </a:br>
            <a:endParaRPr lang="en-US"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Limiting time spent in active scanning</a:t>
            </a:r>
            <a:endParaRPr lang="en-US" dirty="0"/>
          </a:p>
        </p:txBody>
      </p:sp>
      <p:sp>
        <p:nvSpPr>
          <p:cNvPr id="3" name="Inhaltsplatzhalter 2"/>
          <p:cNvSpPr>
            <a:spLocks noGrp="1"/>
          </p:cNvSpPr>
          <p:nvPr>
            <p:ph idx="1"/>
          </p:nvPr>
        </p:nvSpPr>
        <p:spPr>
          <a:xfrm>
            <a:off x="685800" y="1447800"/>
            <a:ext cx="7772400" cy="4114800"/>
          </a:xfrm>
        </p:spPr>
        <p:txBody>
          <a:bodyPr/>
          <a:lstStyle/>
          <a:p>
            <a:r>
              <a:rPr lang="en-US" sz="1400" dirty="0" smtClean="0"/>
              <a:t>Main idea: return from active scanning immediately after the 1</a:t>
            </a:r>
            <a:r>
              <a:rPr lang="en-US" sz="1400" baseline="30000" dirty="0" smtClean="0"/>
              <a:t>st</a:t>
            </a:r>
            <a:r>
              <a:rPr lang="en-US" sz="1400" dirty="0" smtClean="0"/>
              <a:t> AP has been found.</a:t>
            </a:r>
          </a:p>
          <a:p>
            <a:endParaRPr lang="en-US" sz="1400" dirty="0" smtClean="0"/>
          </a:p>
          <a:p>
            <a:r>
              <a:rPr lang="en-US" sz="1400" dirty="0" smtClean="0"/>
              <a:t>Not possible right now:</a:t>
            </a:r>
          </a:p>
          <a:p>
            <a:pPr lvl="1"/>
            <a:r>
              <a:rPr lang="en-US" sz="1200" dirty="0" smtClean="0"/>
              <a:t>scan until „</a:t>
            </a:r>
            <a:r>
              <a:rPr lang="en-US" sz="1200" dirty="0" err="1" smtClean="0"/>
              <a:t>ProbeTimer</a:t>
            </a:r>
            <a:r>
              <a:rPr lang="en-US" sz="1200" dirty="0" smtClean="0"/>
              <a:t> reaches </a:t>
            </a:r>
            <a:r>
              <a:rPr lang="en-US" sz="1200" dirty="0" err="1" smtClean="0"/>
              <a:t>MaxChannelTime</a:t>
            </a:r>
            <a:r>
              <a:rPr lang="en-US" sz="1200" dirty="0" smtClean="0"/>
              <a:t> [and] process all received probe responses“ unless the channel is continuously idle [11Revmb-D9, 10.1.4.3.3]</a:t>
            </a:r>
          </a:p>
          <a:p>
            <a:pPr lvl="1"/>
            <a:r>
              <a:rPr lang="en-US" sz="1200" dirty="0" smtClean="0"/>
              <a:t>Go through all channels</a:t>
            </a:r>
          </a:p>
          <a:p>
            <a:endParaRPr lang="en-US" sz="1400" dirty="0" smtClean="0"/>
          </a:p>
          <a:p>
            <a:r>
              <a:rPr lang="en-US" sz="1400" dirty="0" smtClean="0"/>
              <a:t>Idea: If a MIB variable is set (e.g.: dot11FILSscanFor1stApOnly is set to 1), the scanning returns after having detected the 1</a:t>
            </a:r>
            <a:r>
              <a:rPr lang="en-US" sz="1400" baseline="30000" dirty="0" smtClean="0"/>
              <a:t>st</a:t>
            </a:r>
            <a:r>
              <a:rPr lang="en-US" sz="1400" dirty="0" smtClean="0"/>
              <a:t> AP.</a:t>
            </a:r>
          </a:p>
          <a:p>
            <a:pPr lvl="1"/>
            <a:r>
              <a:rPr lang="en-US" sz="1200" dirty="0" smtClean="0"/>
              <a:t>Values of </a:t>
            </a:r>
            <a:r>
              <a:rPr lang="en-US" sz="1200" dirty="0" err="1" smtClean="0"/>
              <a:t>MaxChannelTime</a:t>
            </a:r>
            <a:r>
              <a:rPr lang="en-US" sz="1200" dirty="0" smtClean="0"/>
              <a:t> are ignored</a:t>
            </a:r>
          </a:p>
          <a:p>
            <a:pPr lvl="1"/>
            <a:r>
              <a:rPr lang="en-US" sz="1200" dirty="0" smtClean="0"/>
              <a:t>Remaining channels to be scanned are ignored</a:t>
            </a:r>
          </a:p>
          <a:p>
            <a:pPr lvl="1"/>
            <a:endParaRPr lang="en-US" sz="1050" dirty="0" smtClean="0"/>
          </a:p>
          <a:p>
            <a:r>
              <a:rPr lang="en-US" sz="1400" dirty="0" smtClean="0"/>
              <a:t>We currently have methods of selecting to look only for specific </a:t>
            </a:r>
            <a:r>
              <a:rPr lang="en-US" sz="1400" dirty="0" err="1" smtClean="0"/>
              <a:t>APs</a:t>
            </a:r>
            <a:r>
              <a:rPr lang="en-US" sz="1400" dirty="0" smtClean="0"/>
              <a:t> via [11Revmb-D9, 6.3.3.2.2]</a:t>
            </a:r>
          </a:p>
          <a:p>
            <a:pPr lvl="1"/>
            <a:r>
              <a:rPr lang="en-US" sz="1200" dirty="0" smtClean="0"/>
              <a:t>SSID List (11k)</a:t>
            </a:r>
          </a:p>
          <a:p>
            <a:pPr lvl="1"/>
            <a:r>
              <a:rPr lang="en-US" sz="1200" dirty="0" err="1" smtClean="0"/>
              <a:t>AccessNetworkType</a:t>
            </a:r>
            <a:r>
              <a:rPr lang="en-US" sz="1200" dirty="0" smtClean="0"/>
              <a:t> (11u)</a:t>
            </a:r>
          </a:p>
          <a:p>
            <a:pPr lvl="1"/>
            <a:r>
              <a:rPr lang="en-US" sz="1200" dirty="0" smtClean="0"/>
              <a:t>HESSID (11u)</a:t>
            </a:r>
          </a:p>
          <a:p>
            <a:r>
              <a:rPr lang="en-US" sz="1400" dirty="0" smtClean="0"/>
              <a:t>Shall we add an “ignore” field which contains </a:t>
            </a:r>
            <a:r>
              <a:rPr lang="en-US" sz="1400" dirty="0" err="1" smtClean="0"/>
              <a:t>SSIDs</a:t>
            </a:r>
            <a:r>
              <a:rPr lang="en-US" sz="1400" dirty="0" smtClean="0"/>
              <a:t> or </a:t>
            </a:r>
            <a:r>
              <a:rPr lang="en-US" sz="1400" dirty="0" err="1" smtClean="0"/>
              <a:t>ESSIDs</a:t>
            </a:r>
            <a:r>
              <a:rPr lang="en-US" sz="1400" dirty="0" smtClean="0"/>
              <a:t> which should not be considered for aborting the scan (e.g.: start a 2</a:t>
            </a:r>
            <a:r>
              <a:rPr lang="en-US" sz="1400" baseline="30000" dirty="0" smtClean="0"/>
              <a:t>nd</a:t>
            </a:r>
            <a:r>
              <a:rPr lang="en-US" sz="1400" dirty="0" smtClean="0"/>
              <a:t> scan because we did not like what we got in the first place)</a:t>
            </a:r>
          </a:p>
          <a:p>
            <a:r>
              <a:rPr lang="en-US" sz="1400" dirty="0" smtClean="0"/>
              <a:t>Note: 11k is in large parts optional. Are the </a:t>
            </a:r>
            <a:r>
              <a:rPr lang="en-US" sz="1400" dirty="0" err="1" smtClean="0"/>
              <a:t>manditory</a:t>
            </a:r>
            <a:r>
              <a:rPr lang="en-US" sz="1400" dirty="0" smtClean="0"/>
              <a:t> </a:t>
            </a:r>
            <a:r>
              <a:rPr lang="en-US" sz="1400" dirty="0" err="1" smtClean="0"/>
              <a:t>AccessNetoworkType</a:t>
            </a:r>
            <a:r>
              <a:rPr lang="en-US" sz="1400" dirty="0" smtClean="0"/>
              <a:t> and HESSID </a:t>
            </a:r>
            <a:r>
              <a:rPr lang="en-US" sz="1400" dirty="0" err="1" smtClean="0"/>
              <a:t>infos</a:t>
            </a:r>
            <a:r>
              <a:rPr lang="en-US" sz="1400" dirty="0" smtClean="0"/>
              <a:t> enough for us?</a:t>
            </a:r>
            <a:endParaRPr lang="en-US" sz="1400"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Actions (1)</a:t>
            </a:r>
            <a:endParaRPr lang="en-US" dirty="0"/>
          </a:p>
        </p:txBody>
      </p:sp>
      <p:sp>
        <p:nvSpPr>
          <p:cNvPr id="3" name="Inhaltsplatzhalter 2"/>
          <p:cNvSpPr>
            <a:spLocks noGrp="1"/>
          </p:cNvSpPr>
          <p:nvPr>
            <p:ph idx="1"/>
          </p:nvPr>
        </p:nvSpPr>
        <p:spPr>
          <a:xfrm>
            <a:off x="685800" y="1447800"/>
            <a:ext cx="7772400" cy="4114800"/>
          </a:xfrm>
        </p:spPr>
        <p:txBody>
          <a:bodyPr/>
          <a:lstStyle/>
          <a:p>
            <a:r>
              <a:rPr lang="en-US" sz="2000" dirty="0" smtClean="0"/>
              <a:t>Request to Editor:</a:t>
            </a:r>
          </a:p>
          <a:p>
            <a:pPr lvl="1"/>
            <a:r>
              <a:rPr lang="en-US" sz="1800" dirty="0" smtClean="0"/>
              <a:t>Elaborate if it is required to comply to a special framework for MIB variables used / newly defined by </a:t>
            </a:r>
            <a:r>
              <a:rPr lang="en-US" sz="1800" dirty="0" err="1" smtClean="0"/>
              <a:t>TGai</a:t>
            </a:r>
            <a:r>
              <a:rPr lang="en-US" sz="1800" dirty="0" smtClean="0"/>
              <a:t> (naming, format, potential hierarchy)</a:t>
            </a:r>
          </a:p>
          <a:p>
            <a:pPr lvl="1">
              <a:buNone/>
            </a:pPr>
            <a:endParaRPr lang="en-US" sz="1800" dirty="0" smtClean="0"/>
          </a:p>
          <a:p>
            <a:r>
              <a:rPr lang="en-US" sz="2000" dirty="0" smtClean="0"/>
              <a:t>Motion:</a:t>
            </a:r>
          </a:p>
          <a:p>
            <a:pPr lvl="1"/>
            <a:r>
              <a:rPr lang="en-US" sz="1800" dirty="0" smtClean="0"/>
              <a:t>Move the </a:t>
            </a:r>
            <a:r>
              <a:rPr lang="en-US" sz="1800" dirty="0" err="1" smtClean="0"/>
              <a:t>author(s</a:t>
            </a:r>
            <a:r>
              <a:rPr lang="en-US" sz="1800" dirty="0" smtClean="0"/>
              <a:t>) of 11/1232 to present draft amending text to </a:t>
            </a:r>
            <a:r>
              <a:rPr lang="en-US" sz="1800" dirty="0" err="1" smtClean="0"/>
              <a:t>TGai</a:t>
            </a:r>
            <a:r>
              <a:rPr lang="en-US" sz="1800" dirty="0" smtClean="0"/>
              <a:t>,</a:t>
            </a:r>
          </a:p>
          <a:p>
            <a:pPr lvl="2"/>
            <a:r>
              <a:rPr lang="en-US" sz="1600" dirty="0" smtClean="0"/>
              <a:t>that text to be further considered to an additional vote to adopt the text as part of the </a:t>
            </a:r>
            <a:r>
              <a:rPr lang="en-US" sz="1600" dirty="0" err="1" smtClean="0"/>
              <a:t>TGai</a:t>
            </a:r>
            <a:r>
              <a:rPr lang="en-US" sz="1600" dirty="0" smtClean="0"/>
              <a:t> draft</a:t>
            </a:r>
          </a:p>
          <a:p>
            <a:pPr lvl="2"/>
            <a:r>
              <a:rPr lang="en-US" sz="1600" dirty="0" smtClean="0"/>
              <a:t>that text focusing in that text on the following features within the scope of </a:t>
            </a:r>
            <a:r>
              <a:rPr lang="en-US" sz="1600" dirty="0" err="1" smtClean="0"/>
              <a:t>TGai</a:t>
            </a:r>
            <a:r>
              <a:rPr lang="en-US" sz="1600" dirty="0" smtClean="0"/>
              <a:t>:</a:t>
            </a:r>
          </a:p>
          <a:p>
            <a:pPr lvl="3"/>
            <a:r>
              <a:rPr lang="en-US" sz="1400" dirty="0" smtClean="0"/>
              <a:t>Returning from active scanning after having found the 1</a:t>
            </a:r>
            <a:r>
              <a:rPr lang="en-US" sz="1400" baseline="30000" dirty="0" smtClean="0"/>
              <a:t>st</a:t>
            </a:r>
            <a:r>
              <a:rPr lang="en-US" sz="1400" dirty="0" smtClean="0"/>
              <a:t> AP </a:t>
            </a:r>
          </a:p>
          <a:p>
            <a:pPr lvl="3"/>
            <a:r>
              <a:rPr lang="en-US" sz="1400" dirty="0" smtClean="0"/>
              <a:t>Having that feature selectively enabled via a MIB variable</a:t>
            </a:r>
          </a:p>
          <a:p>
            <a:pPr lvl="1"/>
            <a:r>
              <a:rPr lang="en-US" sz="1800" dirty="0" smtClean="0"/>
              <a:t>Moved:	Seconded:</a:t>
            </a:r>
          </a:p>
          <a:p>
            <a:pPr lvl="1"/>
            <a:r>
              <a:rPr lang="en-US" sz="1800" dirty="0" smtClean="0"/>
              <a:t>Yes:	No: 	Abstain:</a:t>
            </a:r>
            <a:endParaRPr lang="en-US" sz="1800"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286000"/>
            <a:ext cx="7772400" cy="1066800"/>
          </a:xfrm>
        </p:spPr>
        <p:txBody>
          <a:bodyPr/>
          <a:lstStyle/>
          <a:p>
            <a:r>
              <a:rPr lang="en-US" dirty="0" smtClean="0"/>
              <a:t>Improvements for 5GHz operation </a:t>
            </a:r>
            <a:r>
              <a:rPr lang="en-US" dirty="0" err="1" smtClean="0">
                <a:sym typeface="Wingdings"/>
              </a:rPr>
              <a:t></a:t>
            </a:r>
            <a:r>
              <a:rPr lang="en-US" dirty="0" smtClean="0">
                <a:sym typeface="Wingdings"/>
              </a:rPr>
              <a:t> receiving enabling signal via other channel</a:t>
            </a:r>
            <a:endParaRPr lang="en-US"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Idea</a:t>
            </a:r>
            <a:endParaRPr lang="en-US" dirty="0"/>
          </a:p>
        </p:txBody>
      </p:sp>
      <p:sp>
        <p:nvSpPr>
          <p:cNvPr id="3" name="Inhaltsplatzhalter 2"/>
          <p:cNvSpPr>
            <a:spLocks noGrp="1"/>
          </p:cNvSpPr>
          <p:nvPr>
            <p:ph idx="1"/>
          </p:nvPr>
        </p:nvSpPr>
        <p:spPr/>
        <p:txBody>
          <a:bodyPr/>
          <a:lstStyle/>
          <a:p>
            <a:r>
              <a:rPr lang="en-US" dirty="0" smtClean="0"/>
              <a:t>Enable active scanning on 5GHz channels</a:t>
            </a:r>
          </a:p>
          <a:p>
            <a:endParaRPr lang="en-US" dirty="0" smtClean="0"/>
          </a:p>
          <a:p>
            <a:r>
              <a:rPr lang="en-US" dirty="0" smtClean="0"/>
              <a:t>Main idea: retrieve the “enabling signal” containing information on which regulated channels can be used, on a different channel</a:t>
            </a:r>
          </a:p>
          <a:p>
            <a:pPr lvl="1"/>
            <a:r>
              <a:rPr lang="en-US" dirty="0" smtClean="0"/>
              <a:t>Either non-radar channels in 5GHz</a:t>
            </a:r>
          </a:p>
          <a:p>
            <a:pPr lvl="1"/>
            <a:r>
              <a:rPr lang="en-US" dirty="0" smtClean="0"/>
              <a:t>On other frequencies (2.4GHz, 60GHz, etc.)</a:t>
            </a:r>
          </a:p>
          <a:p>
            <a:pPr lvl="1"/>
            <a:endParaRPr lang="en-US" dirty="0" smtClean="0"/>
          </a:p>
          <a:p>
            <a:r>
              <a:rPr lang="en-US" dirty="0" smtClean="0"/>
              <a:t>After being enabled for operation on a particular channel, directly start an active scan</a:t>
            </a:r>
            <a:endParaRPr lang="en-US"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Sep 2011</a:t>
            </a:r>
            <a:endParaRPr lang="en-US"/>
          </a:p>
        </p:txBody>
      </p:sp>
      <p:sp>
        <p:nvSpPr>
          <p:cNvPr id="5" name="Fußzeilenplatzhalter 4"/>
          <p:cNvSpPr>
            <a:spLocks noGrp="1"/>
          </p:cNvSpPr>
          <p:nvPr>
            <p:ph type="ftr" sz="quarter" idx="11"/>
          </p:nvPr>
        </p:nvSpPr>
        <p:spPr/>
        <p:txBody>
          <a:bodyPr/>
          <a:lstStyle/>
          <a:p>
            <a:r>
              <a:rPr lang="de-DE" smtClean="0"/>
              <a:t>Marc Emmelmann, FOKUS</a:t>
            </a:r>
            <a:endParaRPr lang="en-US"/>
          </a:p>
        </p:txBody>
      </p:sp>
      <p:sp>
        <p:nvSpPr>
          <p:cNvPr id="6" name="Foliennummernplatzhalter 5"/>
          <p:cNvSpPr>
            <a:spLocks noGrp="1"/>
          </p:cNvSpPr>
          <p:nvPr>
            <p:ph type="sldNum" sz="quarter" idx="12"/>
          </p:nvPr>
        </p:nvSpPr>
        <p:spPr/>
        <p:txBody>
          <a:bodyPr/>
          <a:lstStyle/>
          <a:p>
            <a:r>
              <a:rPr lang="en-US"/>
              <a:t>Slide </a:t>
            </a:r>
            <a:fld id="{91AD3D8A-9B34-7749-9496-761CFDFA0B80}" type="slidenum">
              <a:rPr lang="en-US"/>
              <a:pPr/>
              <a:t>9</a:t>
            </a:fld>
            <a:endParaRPr lang="en-US"/>
          </a:p>
        </p:txBody>
      </p:sp>
      <p:sp>
        <p:nvSpPr>
          <p:cNvPr id="20482" name="Rectangle 2"/>
          <p:cNvSpPr>
            <a:spLocks noGrp="1" noChangeArrowheads="1"/>
          </p:cNvSpPr>
          <p:nvPr>
            <p:ph type="title"/>
          </p:nvPr>
        </p:nvSpPr>
        <p:spPr/>
        <p:txBody>
          <a:bodyPr/>
          <a:lstStyle/>
          <a:p>
            <a:r>
              <a:rPr lang="en-US" dirty="0" smtClean="0"/>
              <a:t>Regulation</a:t>
            </a:r>
            <a:endParaRPr lang="en-US" dirty="0"/>
          </a:p>
        </p:txBody>
      </p:sp>
      <p:sp>
        <p:nvSpPr>
          <p:cNvPr id="20483" name="Rectangle 3"/>
          <p:cNvSpPr>
            <a:spLocks noGrp="1" noChangeArrowheads="1"/>
          </p:cNvSpPr>
          <p:nvPr>
            <p:ph type="body" idx="1"/>
          </p:nvPr>
        </p:nvSpPr>
        <p:spPr/>
        <p:txBody>
          <a:bodyPr/>
          <a:lstStyle/>
          <a:p>
            <a:r>
              <a:rPr lang="en-GB" dirty="0" smtClean="0"/>
              <a:t>FCC: </a:t>
            </a:r>
            <a:r>
              <a:rPr lang="de-DE" dirty="0" smtClean="0"/>
              <a:t>CHAPTER I--FEDERAL COMMUNICATIONS COMMISSIONPART 15--RADIO FREQUENCY DEVICES				</a:t>
            </a:r>
          </a:p>
          <a:p>
            <a:endParaRPr lang="en-GB" dirty="0" smtClean="0"/>
          </a:p>
          <a:p>
            <a:r>
              <a:rPr lang="de-DE" dirty="0" smtClean="0"/>
              <a:t>ECC/DEC/(04)08 (2005/513/EC) (2007/90/EC)</a:t>
            </a:r>
            <a:r>
              <a:rPr lang="en-GB" dirty="0" smtClean="0"/>
              <a:t>: </a:t>
            </a:r>
            <a:r>
              <a:rPr lang="de-DE" dirty="0" smtClean="0"/>
              <a:t>ECC </a:t>
            </a:r>
            <a:r>
              <a:rPr lang="de-DE" dirty="0" err="1" smtClean="0"/>
              <a:t>Decision</a:t>
            </a:r>
            <a:r>
              <a:rPr lang="de-DE" dirty="0" smtClean="0"/>
              <a:t> of 09 </a:t>
            </a:r>
            <a:r>
              <a:rPr lang="de-DE" dirty="0" err="1" smtClean="0"/>
              <a:t>July</a:t>
            </a:r>
            <a:r>
              <a:rPr lang="de-DE" dirty="0" smtClean="0"/>
              <a:t> 2004 on </a:t>
            </a:r>
            <a:r>
              <a:rPr lang="de-DE" dirty="0" err="1" smtClean="0"/>
              <a:t>the</a:t>
            </a:r>
            <a:r>
              <a:rPr lang="de-DE" dirty="0" smtClean="0"/>
              <a:t> </a:t>
            </a:r>
            <a:r>
              <a:rPr lang="de-DE" dirty="0" err="1" smtClean="0"/>
              <a:t>harmonised</a:t>
            </a:r>
            <a:r>
              <a:rPr lang="de-DE" dirty="0" smtClean="0"/>
              <a:t> </a:t>
            </a:r>
            <a:r>
              <a:rPr lang="de-DE" dirty="0" err="1" smtClean="0"/>
              <a:t>use</a:t>
            </a:r>
            <a:r>
              <a:rPr lang="de-DE" dirty="0" smtClean="0"/>
              <a:t> of </a:t>
            </a:r>
            <a:r>
              <a:rPr lang="de-DE" dirty="0" err="1" smtClean="0"/>
              <a:t>the</a:t>
            </a:r>
            <a:r>
              <a:rPr lang="de-DE" dirty="0" smtClean="0"/>
              <a:t> 5 GHz </a:t>
            </a:r>
            <a:r>
              <a:rPr lang="de-DE" dirty="0" err="1" smtClean="0"/>
              <a:t>frequency</a:t>
            </a:r>
            <a:r>
              <a:rPr lang="de-DE" dirty="0" smtClean="0"/>
              <a:t> </a:t>
            </a:r>
            <a:r>
              <a:rPr lang="de-DE" dirty="0" err="1" smtClean="0"/>
              <a:t>bands</a:t>
            </a:r>
            <a:r>
              <a:rPr lang="de-DE" dirty="0" smtClean="0"/>
              <a:t> </a:t>
            </a:r>
            <a:r>
              <a:rPr lang="de-DE" dirty="0" err="1" smtClean="0"/>
              <a:t>for</a:t>
            </a:r>
            <a:r>
              <a:rPr lang="de-DE" dirty="0" smtClean="0"/>
              <a:t> </a:t>
            </a:r>
            <a:r>
              <a:rPr lang="de-DE" dirty="0" err="1" smtClean="0"/>
              <a:t>the</a:t>
            </a:r>
            <a:r>
              <a:rPr lang="de-DE" dirty="0" smtClean="0"/>
              <a:t> </a:t>
            </a:r>
            <a:r>
              <a:rPr lang="de-DE" dirty="0" err="1" smtClean="0"/>
              <a:t>implementation</a:t>
            </a:r>
            <a:r>
              <a:rPr lang="de-DE" dirty="0" smtClean="0"/>
              <a:t> of Wireless Access Systems </a:t>
            </a:r>
            <a:r>
              <a:rPr lang="de-DE" dirty="0" err="1" smtClean="0"/>
              <a:t>including</a:t>
            </a:r>
            <a:r>
              <a:rPr lang="de-DE" dirty="0" smtClean="0"/>
              <a:t> Radio </a:t>
            </a:r>
            <a:r>
              <a:rPr lang="de-DE" dirty="0" err="1" smtClean="0"/>
              <a:t>Local</a:t>
            </a:r>
            <a:r>
              <a:rPr lang="de-DE" dirty="0" smtClean="0"/>
              <a:t> </a:t>
            </a:r>
            <a:r>
              <a:rPr lang="de-DE" dirty="0" err="1" smtClean="0"/>
              <a:t>Area</a:t>
            </a:r>
            <a:r>
              <a:rPr lang="de-DE" dirty="0" smtClean="0"/>
              <a:t> Networks (W </a:t>
            </a:r>
            <a:r>
              <a:rPr lang="de-DE" dirty="0" err="1" smtClean="0"/>
              <a:t>AS/RLANs</a:t>
            </a:r>
            <a:r>
              <a:rPr lang="de-DE" dirty="0" smtClean="0"/>
              <a:t>)</a:t>
            </a:r>
            <a:endParaRPr lang="en-GB"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0</TotalTime>
  <Words>2061</Words>
  <Application>Microsoft Macintosh PowerPoint</Application>
  <PresentationFormat>Bildschirmpräsentation (4:3)</PresentationFormat>
  <Paragraphs>177</Paragraphs>
  <Slides>18</Slides>
  <Notes>2</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18</vt:i4>
      </vt:variant>
    </vt:vector>
  </HeadingPairs>
  <TitlesOfParts>
    <vt:vector size="20" baseType="lpstr">
      <vt:lpstr>802-11-Submission</vt:lpstr>
      <vt:lpstr>Dokument</vt:lpstr>
      <vt:lpstr>Active Scanning Improvement</vt:lpstr>
      <vt:lpstr>Abstract</vt:lpstr>
      <vt:lpstr>Overview</vt:lpstr>
      <vt:lpstr>Limiting time spent in active scanning  return after 1st AP has been found </vt:lpstr>
      <vt:lpstr>Limiting time spent in active scanning</vt:lpstr>
      <vt:lpstr>Actions (1)</vt:lpstr>
      <vt:lpstr>Improvements for 5GHz operation  receiving enabling signal via other channel</vt:lpstr>
      <vt:lpstr>Main Idea</vt:lpstr>
      <vt:lpstr>Regulation</vt:lpstr>
      <vt:lpstr>FCC 15.15(b) General technical requirements</vt:lpstr>
      <vt:lpstr>FCC 15.202 Certified operating frequency range</vt:lpstr>
      <vt:lpstr>ECC/DEC/(04)08 (2005/513/EC) (2007/90/EC)</vt:lpstr>
      <vt:lpstr>Certification &amp; Political Issues</vt:lpstr>
      <vt:lpstr>Related 802.11 Work</vt:lpstr>
      <vt:lpstr>Thoughts</vt:lpstr>
      <vt:lpstr>Actions (2)</vt:lpstr>
      <vt:lpstr>Action (3)</vt:lpstr>
      <vt:lpstr>References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Scanning Improvement</dc:title>
  <dc:subject/>
  <dc:creator>Marc Emmelmann</dc:creator>
  <cp:keywords/>
  <dc:description/>
  <cp:lastModifiedBy>Marc Emmelmann</cp:lastModifiedBy>
  <cp:revision>23</cp:revision>
  <cp:lastPrinted>1998-02-10T13:28:06Z</cp:lastPrinted>
  <dcterms:created xsi:type="dcterms:W3CDTF">2011-09-19T06:59:29Z</dcterms:created>
  <dcterms:modified xsi:type="dcterms:W3CDTF">2011-09-19T07:15:52Z</dcterms:modified>
  <cp:category/>
</cp:coreProperties>
</file>