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3" r:id="rId3"/>
    <p:sldId id="280" r:id="rId4"/>
    <p:sldId id="281" r:id="rId5"/>
    <p:sldId id="283" r:id="rId6"/>
    <p:sldId id="282" r:id="rId7"/>
    <p:sldId id="279" r:id="rId8"/>
    <p:sldId id="284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71DC46C-B813-4D29-92E6-FB9C66485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43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7663F67-6D43-47CE-9995-555D855A8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1642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9D04116-2F55-45F7-BB4B-67B335FAD71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D921D2-670E-491B-8EAE-663BF8F2C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ED2793-2C14-44E2-ADD8-14CA754E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B6C44C-4316-4610-BD8E-E995CA4E7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EEAB7D-42AD-4D12-92FB-5F42240E4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808FA1-DF17-4532-8BCB-3EC0FA074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CA727B-A238-4E7D-BEFC-91C5B937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260FAD-94B1-4A57-93D8-A8C7BA0D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BCE795-E4A7-4A04-B50B-1BCB602A0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453878-D851-41B2-B09B-873671156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5DA052-E9AF-407F-ABAE-AA67EEDF3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CDF3A0-3343-44A3-B42E-0A933AF48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A12C993-F702-4868-9184-4F4E8DBA9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802.11-11/1229r0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802.11ah M2M Channel Access Performance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2011-09-19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2A74A11-DBCA-4836-A5A8-F68F0031409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33874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850981"/>
              </p:ext>
            </p:extLst>
          </p:nvPr>
        </p:nvGraphicFramePr>
        <p:xfrm>
          <a:off x="765175" y="2743200"/>
          <a:ext cx="7324725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Document" r:id="rId5" imgW="8474821" imgH="3277354" progId="Word.Document.8">
                  <p:embed/>
                </p:oleObj>
              </mc:Choice>
              <mc:Fallback>
                <p:oleObj name="Document" r:id="rId5" imgW="8474821" imgH="3277354" progId="Word.Document.8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2743200"/>
                        <a:ext cx="7324725" cy="283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provides simulation results to show existing 802.11 CSMA/CA is sufficient to support machine-to-machine channel access (e.g. sensor use case) in 802.11ah.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802.11ah Sensor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419600"/>
          </a:xfrm>
        </p:spPr>
        <p:txBody>
          <a:bodyPr/>
          <a:lstStyle/>
          <a:p>
            <a:r>
              <a:rPr lang="en-US" dirty="0" smtClean="0"/>
              <a:t>Sensor applications traffic [1]</a:t>
            </a:r>
          </a:p>
          <a:p>
            <a:pPr lvl="1"/>
            <a:r>
              <a:rPr lang="en-US" dirty="0" smtClean="0"/>
              <a:t>Data packet size: few hundred bytes </a:t>
            </a:r>
          </a:p>
          <a:p>
            <a:pPr lvl="1"/>
            <a:r>
              <a:rPr lang="en-US" dirty="0" smtClean="0"/>
              <a:t>Low duty-cycle: transmits data every few minutes</a:t>
            </a:r>
          </a:p>
          <a:p>
            <a:pPr lvl="1"/>
            <a:r>
              <a:rPr lang="en-US" dirty="0" smtClean="0"/>
              <a:t>Number of stations could be as large as 6000 stations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Deployment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3657600" cy="4114800"/>
          </a:xfrm>
        </p:spPr>
        <p:txBody>
          <a:bodyPr/>
          <a:lstStyle/>
          <a:p>
            <a:r>
              <a:rPr lang="en-US" altLang="zh-TW" sz="2000" dirty="0" smtClean="0"/>
              <a:t>6000 machines uniformly distributed within a 1km radius circle around the AP.</a:t>
            </a:r>
          </a:p>
          <a:p>
            <a:r>
              <a:rPr lang="en-US" altLang="zh-TW" sz="2000" dirty="0" smtClean="0"/>
              <a:t>Each machine selects its MCS based on the received signal strength. </a:t>
            </a:r>
          </a:p>
          <a:p>
            <a:pPr lvl="1"/>
            <a:r>
              <a:rPr lang="en-US" altLang="zh-TW" sz="1600" dirty="0" smtClean="0"/>
              <a:t>E.g., machines within the inner ring operate at the highest MCS.</a:t>
            </a:r>
          </a:p>
          <a:p>
            <a:r>
              <a:rPr lang="en-US" sz="2000" dirty="0" smtClean="0"/>
              <a:t>Outdoor channel model [2]: </a:t>
            </a:r>
          </a:p>
          <a:p>
            <a:pPr lvl="1"/>
            <a:r>
              <a:rPr lang="en-US" sz="1600" dirty="0" smtClean="0"/>
              <a:t>Macro deployment path-loss model: PL(d) =8+37.6log10(d)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4267200" y="1735138"/>
            <a:ext cx="4452938" cy="4360862"/>
            <a:chOff x="1219200" y="228600"/>
            <a:chExt cx="6400800" cy="6400800"/>
          </a:xfrm>
        </p:grpSpPr>
        <p:sp>
          <p:nvSpPr>
            <p:cNvPr id="8" name="modem"/>
            <p:cNvSpPr>
              <a:spLocks noEditPoints="1" noChangeArrowheads="1"/>
            </p:cNvSpPr>
            <p:nvPr/>
          </p:nvSpPr>
          <p:spPr bwMode="auto">
            <a:xfrm>
              <a:off x="4876800" y="3048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91185" y="2855618"/>
              <a:ext cx="808856" cy="872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modem"/>
            <p:cNvSpPr>
              <a:spLocks noEditPoints="1" noChangeArrowheads="1"/>
            </p:cNvSpPr>
            <p:nvPr/>
          </p:nvSpPr>
          <p:spPr bwMode="auto">
            <a:xfrm>
              <a:off x="5029200" y="4572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modem"/>
            <p:cNvSpPr>
              <a:spLocks noEditPoints="1" noChangeArrowheads="1"/>
            </p:cNvSpPr>
            <p:nvPr/>
          </p:nvSpPr>
          <p:spPr bwMode="auto">
            <a:xfrm>
              <a:off x="5181600" y="6096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modem"/>
            <p:cNvSpPr>
              <a:spLocks noEditPoints="1" noChangeArrowheads="1"/>
            </p:cNvSpPr>
            <p:nvPr/>
          </p:nvSpPr>
          <p:spPr bwMode="auto">
            <a:xfrm>
              <a:off x="5334000" y="7620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modem"/>
            <p:cNvSpPr>
              <a:spLocks noEditPoints="1" noChangeArrowheads="1"/>
            </p:cNvSpPr>
            <p:nvPr/>
          </p:nvSpPr>
          <p:spPr bwMode="auto">
            <a:xfrm>
              <a:off x="5486400" y="9144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modem"/>
            <p:cNvSpPr>
              <a:spLocks noEditPoints="1" noChangeArrowheads="1"/>
            </p:cNvSpPr>
            <p:nvPr/>
          </p:nvSpPr>
          <p:spPr bwMode="auto">
            <a:xfrm>
              <a:off x="5638800" y="10668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modem"/>
            <p:cNvSpPr>
              <a:spLocks noEditPoints="1" noChangeArrowheads="1"/>
            </p:cNvSpPr>
            <p:nvPr/>
          </p:nvSpPr>
          <p:spPr bwMode="auto">
            <a:xfrm>
              <a:off x="5162366" y="3664752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modem"/>
            <p:cNvSpPr>
              <a:spLocks noEditPoints="1" noChangeArrowheads="1"/>
            </p:cNvSpPr>
            <p:nvPr/>
          </p:nvSpPr>
          <p:spPr bwMode="auto">
            <a:xfrm>
              <a:off x="5257800" y="3274048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modem"/>
            <p:cNvSpPr>
              <a:spLocks noEditPoints="1" noChangeArrowheads="1"/>
            </p:cNvSpPr>
            <p:nvPr/>
          </p:nvSpPr>
          <p:spPr bwMode="auto">
            <a:xfrm>
              <a:off x="1219200" y="40386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modem"/>
            <p:cNvSpPr>
              <a:spLocks noEditPoints="1" noChangeArrowheads="1"/>
            </p:cNvSpPr>
            <p:nvPr/>
          </p:nvSpPr>
          <p:spPr bwMode="auto">
            <a:xfrm>
              <a:off x="1371600" y="41910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modem"/>
            <p:cNvSpPr>
              <a:spLocks noEditPoints="1" noChangeArrowheads="1"/>
            </p:cNvSpPr>
            <p:nvPr/>
          </p:nvSpPr>
          <p:spPr bwMode="auto">
            <a:xfrm>
              <a:off x="1524000" y="43434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modem"/>
            <p:cNvSpPr>
              <a:spLocks noEditPoints="1" noChangeArrowheads="1"/>
            </p:cNvSpPr>
            <p:nvPr/>
          </p:nvSpPr>
          <p:spPr bwMode="auto">
            <a:xfrm>
              <a:off x="1676400" y="44958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modem"/>
            <p:cNvSpPr>
              <a:spLocks noEditPoints="1" noChangeArrowheads="1"/>
            </p:cNvSpPr>
            <p:nvPr/>
          </p:nvSpPr>
          <p:spPr bwMode="auto">
            <a:xfrm>
              <a:off x="1828800" y="46482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modem"/>
            <p:cNvSpPr>
              <a:spLocks noEditPoints="1" noChangeArrowheads="1"/>
            </p:cNvSpPr>
            <p:nvPr/>
          </p:nvSpPr>
          <p:spPr bwMode="auto">
            <a:xfrm>
              <a:off x="4038600" y="58674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modem"/>
            <p:cNvSpPr>
              <a:spLocks noEditPoints="1" noChangeArrowheads="1"/>
            </p:cNvSpPr>
            <p:nvPr/>
          </p:nvSpPr>
          <p:spPr bwMode="auto">
            <a:xfrm>
              <a:off x="4191000" y="60198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modem"/>
            <p:cNvSpPr>
              <a:spLocks noEditPoints="1" noChangeArrowheads="1"/>
            </p:cNvSpPr>
            <p:nvPr/>
          </p:nvSpPr>
          <p:spPr bwMode="auto">
            <a:xfrm>
              <a:off x="3352800" y="39624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modem"/>
            <p:cNvSpPr>
              <a:spLocks noEditPoints="1" noChangeArrowheads="1"/>
            </p:cNvSpPr>
            <p:nvPr/>
          </p:nvSpPr>
          <p:spPr bwMode="auto">
            <a:xfrm>
              <a:off x="3505200" y="41148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modem"/>
            <p:cNvSpPr>
              <a:spLocks noEditPoints="1" noChangeArrowheads="1"/>
            </p:cNvSpPr>
            <p:nvPr/>
          </p:nvSpPr>
          <p:spPr bwMode="auto">
            <a:xfrm>
              <a:off x="6096000" y="41910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modem"/>
            <p:cNvSpPr>
              <a:spLocks noEditPoints="1" noChangeArrowheads="1"/>
            </p:cNvSpPr>
            <p:nvPr/>
          </p:nvSpPr>
          <p:spPr bwMode="auto">
            <a:xfrm>
              <a:off x="3657600" y="42672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modem"/>
            <p:cNvSpPr>
              <a:spLocks noEditPoints="1" noChangeArrowheads="1"/>
            </p:cNvSpPr>
            <p:nvPr/>
          </p:nvSpPr>
          <p:spPr bwMode="auto">
            <a:xfrm>
              <a:off x="6248400" y="38100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modem"/>
            <p:cNvSpPr>
              <a:spLocks noEditPoints="1" noChangeArrowheads="1"/>
            </p:cNvSpPr>
            <p:nvPr/>
          </p:nvSpPr>
          <p:spPr bwMode="auto">
            <a:xfrm>
              <a:off x="6172200" y="39624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modem"/>
            <p:cNvSpPr>
              <a:spLocks noEditPoints="1" noChangeArrowheads="1"/>
            </p:cNvSpPr>
            <p:nvPr/>
          </p:nvSpPr>
          <p:spPr bwMode="auto">
            <a:xfrm>
              <a:off x="3810000" y="44196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modem"/>
            <p:cNvSpPr>
              <a:spLocks noEditPoints="1" noChangeArrowheads="1"/>
            </p:cNvSpPr>
            <p:nvPr/>
          </p:nvSpPr>
          <p:spPr bwMode="auto">
            <a:xfrm>
              <a:off x="6553200" y="3429000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modem"/>
            <p:cNvSpPr>
              <a:spLocks noEditPoints="1" noChangeArrowheads="1"/>
            </p:cNvSpPr>
            <p:nvPr/>
          </p:nvSpPr>
          <p:spPr bwMode="auto">
            <a:xfrm>
              <a:off x="2400672" y="1977752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modem"/>
            <p:cNvSpPr>
              <a:spLocks noEditPoints="1" noChangeArrowheads="1"/>
            </p:cNvSpPr>
            <p:nvPr/>
          </p:nvSpPr>
          <p:spPr bwMode="auto">
            <a:xfrm>
              <a:off x="2688704" y="1833736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modem"/>
            <p:cNvSpPr>
              <a:spLocks noEditPoints="1" noChangeArrowheads="1"/>
            </p:cNvSpPr>
            <p:nvPr/>
          </p:nvSpPr>
          <p:spPr bwMode="auto">
            <a:xfrm>
              <a:off x="2904728" y="1977752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modem"/>
            <p:cNvSpPr>
              <a:spLocks noEditPoints="1" noChangeArrowheads="1"/>
            </p:cNvSpPr>
            <p:nvPr/>
          </p:nvSpPr>
          <p:spPr bwMode="auto">
            <a:xfrm>
              <a:off x="3120752" y="1761728"/>
              <a:ext cx="504056" cy="504056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0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0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00 w 21600"/>
                <a:gd name="T31" fmla="*/ 22400 h 21600"/>
                <a:gd name="T32" fmla="*/ 21200 w 21600"/>
                <a:gd name="T33" fmla="*/ 30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5152"/>
                  </a:moveTo>
                  <a:lnTo>
                    <a:pt x="2941" y="0"/>
                  </a:lnTo>
                  <a:lnTo>
                    <a:pt x="18625" y="0"/>
                  </a:lnTo>
                  <a:lnTo>
                    <a:pt x="21600" y="5152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5152"/>
                  </a:lnTo>
                  <a:close/>
                </a:path>
                <a:path w="21600" h="21600" extrusionOk="0">
                  <a:moveTo>
                    <a:pt x="0" y="5251"/>
                  </a:moveTo>
                  <a:lnTo>
                    <a:pt x="21600" y="5251"/>
                  </a:lnTo>
                  <a:moveTo>
                    <a:pt x="1961" y="11791"/>
                  </a:moveTo>
                  <a:lnTo>
                    <a:pt x="1961" y="14268"/>
                  </a:lnTo>
                  <a:lnTo>
                    <a:pt x="2806" y="14268"/>
                  </a:lnTo>
                  <a:lnTo>
                    <a:pt x="2806" y="11791"/>
                  </a:lnTo>
                  <a:lnTo>
                    <a:pt x="1961" y="11791"/>
                  </a:lnTo>
                  <a:close/>
                </a:path>
                <a:path w="21600" h="21600" extrusionOk="0">
                  <a:moveTo>
                    <a:pt x="3685" y="11791"/>
                  </a:moveTo>
                  <a:lnTo>
                    <a:pt x="3685" y="14268"/>
                  </a:lnTo>
                  <a:lnTo>
                    <a:pt x="4530" y="14268"/>
                  </a:lnTo>
                  <a:lnTo>
                    <a:pt x="4530" y="11791"/>
                  </a:lnTo>
                  <a:lnTo>
                    <a:pt x="3685" y="11791"/>
                  </a:lnTo>
                  <a:close/>
                </a:path>
                <a:path w="21600" h="21600" extrusionOk="0">
                  <a:moveTo>
                    <a:pt x="5408" y="11791"/>
                  </a:moveTo>
                  <a:lnTo>
                    <a:pt x="5408" y="14268"/>
                  </a:lnTo>
                  <a:lnTo>
                    <a:pt x="6254" y="14268"/>
                  </a:lnTo>
                  <a:lnTo>
                    <a:pt x="6254" y="11791"/>
                  </a:lnTo>
                  <a:lnTo>
                    <a:pt x="5408" y="11791"/>
                  </a:lnTo>
                  <a:close/>
                </a:path>
                <a:path w="21600" h="21600" extrusionOk="0">
                  <a:moveTo>
                    <a:pt x="7132" y="11791"/>
                  </a:moveTo>
                  <a:lnTo>
                    <a:pt x="7132" y="14268"/>
                  </a:lnTo>
                  <a:lnTo>
                    <a:pt x="7977" y="14268"/>
                  </a:lnTo>
                  <a:lnTo>
                    <a:pt x="7977" y="11791"/>
                  </a:lnTo>
                  <a:lnTo>
                    <a:pt x="7132" y="1179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976282" y="2481823"/>
              <a:ext cx="719697" cy="28827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3549883" y="4832117"/>
              <a:ext cx="1815913" cy="22944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227169" y="3732960"/>
              <a:ext cx="1506071" cy="73734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3866590" y="3905530"/>
              <a:ext cx="496141" cy="30396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795743" y="3452427"/>
              <a:ext cx="2061114" cy="65901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4649040" y="3809440"/>
              <a:ext cx="1370760" cy="60988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8" idx="5"/>
            </p:cNvCxnSpPr>
            <p:nvPr/>
          </p:nvCxnSpPr>
          <p:spPr>
            <a:xfrm flipH="1">
              <a:off x="4496080" y="809065"/>
              <a:ext cx="380440" cy="1553135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4724237" y="1484526"/>
              <a:ext cx="686358" cy="102078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 flipV="1">
              <a:off x="4649040" y="3505481"/>
              <a:ext cx="682438" cy="7255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1219200" y="228600"/>
              <a:ext cx="6400800" cy="640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905560" y="1065960"/>
              <a:ext cx="5028079" cy="4877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895880" y="2058241"/>
              <a:ext cx="2970960" cy="297095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23599" y="1905000"/>
            <a:ext cx="185820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(MCS0=6.5Mbps/8</a:t>
            </a:r>
            <a:r>
              <a:rPr lang="en-US" altLang="zh-TW" sz="1600" dirty="0">
                <a:solidFill>
                  <a:srgbClr val="FF0000"/>
                </a:solidFill>
              </a:rPr>
              <a:t>)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837643" y="3200400"/>
            <a:ext cx="1087157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(MCS7=</a:t>
            </a:r>
          </a:p>
          <a:p>
            <a:r>
              <a:rPr lang="en-US" altLang="zh-TW" sz="1600" dirty="0" smtClean="0">
                <a:solidFill>
                  <a:srgbClr val="FF0000"/>
                </a:solidFill>
              </a:rPr>
              <a:t>65Mbps/8</a:t>
            </a:r>
            <a:r>
              <a:rPr lang="en-US" altLang="zh-TW" sz="1600" dirty="0">
                <a:solidFill>
                  <a:srgbClr val="FF0000"/>
                </a:solidFill>
              </a:rPr>
              <a:t>)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450895"/>
              </p:ext>
            </p:extLst>
          </p:nvPr>
        </p:nvGraphicFramePr>
        <p:xfrm>
          <a:off x="914400" y="1996440"/>
          <a:ext cx="3505200" cy="3261360"/>
        </p:xfrm>
        <a:graphic>
          <a:graphicData uri="http://schemas.openxmlformats.org/drawingml/2006/table">
            <a:tbl>
              <a:tblPr/>
              <a:tblGrid>
                <a:gridCol w="2133600"/>
                <a:gridCol w="1371600"/>
              </a:tblGrid>
              <a:tr h="329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Parameter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Value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9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Operating frequency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900 MHz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9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Bandwidth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2.5 MHz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9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Sensor packet size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256 bytes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Sensor transmission period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2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9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Sensor </a:t>
                      </a:r>
                      <a:r>
                        <a:rPr kumimoji="0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Tx</a:t>
                      </a: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 power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30 </a:t>
                      </a:r>
                      <a:r>
                        <a:rPr kumimoji="0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dBm</a:t>
                      </a: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9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Antenna gain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3 </a:t>
                      </a:r>
                      <a:r>
                        <a:rPr kumimoji="0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dBi</a:t>
                      </a: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9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Slot time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37 µs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9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SIFS</a:t>
                      </a: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128 µs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17791"/>
              </p:ext>
            </p:extLst>
          </p:nvPr>
        </p:nvGraphicFramePr>
        <p:xfrm>
          <a:off x="4724400" y="2235409"/>
          <a:ext cx="3657599" cy="2641391"/>
        </p:xfrm>
        <a:graphic>
          <a:graphicData uri="http://schemas.openxmlformats.org/drawingml/2006/table">
            <a:tbl>
              <a:tblPr/>
              <a:tblGrid>
                <a:gridCol w="609599"/>
                <a:gridCol w="990600"/>
                <a:gridCol w="457200"/>
                <a:gridCol w="1600200"/>
              </a:tblGrid>
              <a:tr h="64495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MCS Index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Modulation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2.5MHz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(1/8 down-clocking)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Data rate (Mb/s)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6.4 us GI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BPSK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1/2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0.8125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QPSK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1/2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1.625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QPSK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3/4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2.4375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16-QAM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1/2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16-QAM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3/4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4.875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64-QAM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2/3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64-QAM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3/4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7.3125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64-QAM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Arial" charset="0"/>
                        </a:rPr>
                        <a:t>5/6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8.125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8200" y="1905000"/>
            <a:ext cx="3223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Data rates used in the simulation: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4953000"/>
            <a:ext cx="3405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Data rate for control frames: MCS0</a:t>
            </a:r>
            <a:endParaRPr lang="en-US" sz="16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5336977"/>
            <a:ext cx="8001000" cy="83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Access delay performance measurement</a:t>
            </a:r>
            <a:endParaRPr lang="en-US" sz="1800" dirty="0"/>
          </a:p>
          <a:p>
            <a:pPr lvl="1"/>
            <a:r>
              <a:rPr lang="en-US" sz="1600" dirty="0" smtClean="0"/>
              <a:t>Total </a:t>
            </a:r>
            <a:r>
              <a:rPr lang="en-US" sz="1600" dirty="0"/>
              <a:t>amount of time required from packet generation till successful ACK reception</a:t>
            </a:r>
            <a:r>
              <a:rPr lang="en-US" sz="1600" dirty="0" smtClean="0"/>
              <a:t>.</a:t>
            </a:r>
          </a:p>
          <a:p>
            <a:pPr marL="457200" lvl="1" indent="0">
              <a:buNone/>
            </a:pPr>
            <a:r>
              <a:rPr lang="en-US" sz="1600" dirty="0" smtClean="0"/>
              <a:t>= (defer </a:t>
            </a:r>
            <a:r>
              <a:rPr lang="en-US" sz="1600" dirty="0"/>
              <a:t>+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</a:t>
            </a:r>
            <a:r>
              <a:rPr lang="en-US" sz="1600" dirty="0"/>
              <a:t>+ retransmissions </a:t>
            </a:r>
            <a:r>
              <a:rPr lang="en-US" sz="1600" dirty="0" smtClean="0"/>
              <a:t>including the final </a:t>
            </a:r>
            <a:r>
              <a:rPr lang="en-US" sz="1600" dirty="0"/>
              <a:t>successful </a:t>
            </a:r>
            <a:r>
              <a:rPr lang="en-US" sz="1600" dirty="0" smtClean="0"/>
              <a:t>packet transmission </a:t>
            </a:r>
            <a:r>
              <a:rPr lang="en-US" sz="1600" dirty="0"/>
              <a:t>+ SIFS + ACK</a:t>
            </a:r>
            <a:r>
              <a:rPr lang="en-US" sz="1600" dirty="0" smtClean="0"/>
              <a:t>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3" descr="C:\Users\fhsu16\Desktop\for 801.11ah\CDF_delay_T2mi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6872288" cy="394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62000" y="5553670"/>
            <a:ext cx="815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800" dirty="0"/>
              <a:t>Avg. </a:t>
            </a:r>
            <a:r>
              <a:rPr lang="en-US" altLang="zh-TW" sz="1800" dirty="0" smtClean="0"/>
              <a:t>access delay </a:t>
            </a:r>
            <a:r>
              <a:rPr lang="en-US" altLang="zh-TW" sz="1800" dirty="0"/>
              <a:t>of all machines: </a:t>
            </a:r>
            <a:r>
              <a:rPr lang="en-US" altLang="zh-TW" sz="1800" dirty="0" smtClean="0"/>
              <a:t>2092.4 </a:t>
            </a:r>
            <a:r>
              <a:rPr lang="en-US" altLang="zh-TW" sz="1800" dirty="0" err="1"/>
              <a:t>usec</a:t>
            </a:r>
            <a:endParaRPr lang="en-US" altLang="zh-TW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800" dirty="0"/>
              <a:t>Avg. </a:t>
            </a:r>
            <a:r>
              <a:rPr lang="en-US" altLang="zh-TW" sz="1800" dirty="0" smtClean="0"/>
              <a:t>access delay </a:t>
            </a:r>
            <a:r>
              <a:rPr lang="en-US" altLang="zh-TW" sz="1800" dirty="0"/>
              <a:t>of machines with </a:t>
            </a:r>
            <a:r>
              <a:rPr lang="en-US" altLang="zh-TW" sz="1800" dirty="0" smtClean="0"/>
              <a:t>the highest data rate (8.125Mbps): 1204.7 </a:t>
            </a:r>
            <a:r>
              <a:rPr lang="en-US" altLang="zh-TW" sz="1800" dirty="0" err="1" smtClean="0"/>
              <a:t>usec</a:t>
            </a:r>
            <a:endParaRPr lang="en-US" altLang="zh-TW" sz="1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800" dirty="0" smtClean="0"/>
              <a:t>Avg</a:t>
            </a:r>
            <a:r>
              <a:rPr lang="en-US" altLang="zh-TW" sz="1800" dirty="0"/>
              <a:t>. </a:t>
            </a:r>
            <a:r>
              <a:rPr lang="en-US" altLang="zh-TW" sz="1800" dirty="0" smtClean="0"/>
              <a:t>access delay </a:t>
            </a:r>
            <a:r>
              <a:rPr lang="en-US" altLang="zh-TW" sz="1800" dirty="0"/>
              <a:t>of machines with </a:t>
            </a:r>
            <a:r>
              <a:rPr lang="en-US" altLang="zh-TW" sz="1800" dirty="0" smtClean="0"/>
              <a:t>the lowest </a:t>
            </a:r>
            <a:r>
              <a:rPr lang="en-US" altLang="zh-TW" sz="1800" dirty="0"/>
              <a:t>data </a:t>
            </a:r>
            <a:r>
              <a:rPr lang="en-US" altLang="zh-TW" sz="1800" dirty="0" smtClean="0"/>
              <a:t>rate (812.5Kbps): </a:t>
            </a:r>
            <a:r>
              <a:rPr lang="en-US" altLang="zh-TW" sz="1800" dirty="0"/>
              <a:t>4799.0 </a:t>
            </a:r>
            <a:r>
              <a:rPr lang="en-US" altLang="zh-TW" sz="1800" dirty="0" err="1" smtClean="0"/>
              <a:t>usec</a:t>
            </a:r>
            <a:r>
              <a:rPr lang="en-US" altLang="zh-TW" sz="1800" dirty="0" smtClean="0">
                <a:solidFill>
                  <a:srgbClr val="FF0000"/>
                </a:solidFill>
              </a:rPr>
              <a:t>  </a:t>
            </a:r>
            <a:endParaRPr lang="zh-TW" altLang="en-US" sz="1800" dirty="0"/>
          </a:p>
        </p:txBody>
      </p:sp>
      <p:sp>
        <p:nvSpPr>
          <p:cNvPr id="9" name="Line Callout 1 8"/>
          <p:cNvSpPr/>
          <p:nvPr/>
        </p:nvSpPr>
        <p:spPr bwMode="auto">
          <a:xfrm>
            <a:off x="3237724" y="2527120"/>
            <a:ext cx="2438400" cy="1066800"/>
          </a:xfrm>
          <a:prstGeom prst="borderCallout1">
            <a:avLst>
              <a:gd name="adj1" fmla="val 15828"/>
              <a:gd name="adj2" fmla="val -3982"/>
              <a:gd name="adj3" fmla="val -30457"/>
              <a:gd name="adj4" fmla="val -3367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FF0000"/>
                </a:solidFill>
              </a:rPr>
              <a:t>Over 95% of users are with less than 5ms delay.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sym typeface="Wingdings" pitchFamily="2" charset="2"/>
              </a:rPr>
              <a:t> Access delay is not an issue for sensors.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Under reasonable traffic intensity, e.g., transmission of 256 </a:t>
            </a:r>
            <a:r>
              <a:rPr lang="en-US" dirty="0" smtClean="0"/>
              <a:t>bytes </a:t>
            </a:r>
            <a:r>
              <a:rPr lang="en-US" dirty="0" smtClean="0"/>
              <a:t>every 2 minutes, access delay is not an issue even with large number (6000) of sensor deployment.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[1] </a:t>
            </a:r>
            <a:r>
              <a:rPr lang="en-GB" sz="2000" dirty="0"/>
              <a:t>Rolf de Vegt, “</a:t>
            </a:r>
            <a:r>
              <a:rPr lang="en-US" sz="2000" dirty="0"/>
              <a:t>Potential Compromise for 802.11ah Use Case Document,” 11-11/457r0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US" sz="2000" dirty="0"/>
              <a:t>Ron Porat et. al., “</a:t>
            </a:r>
            <a:r>
              <a:rPr lang="en-US" sz="2000" dirty="0" err="1"/>
              <a:t>TGah</a:t>
            </a:r>
            <a:r>
              <a:rPr lang="en-US" sz="2000" dirty="0"/>
              <a:t> channel model – proposed text,” </a:t>
            </a:r>
            <a:r>
              <a:rPr lang="en-US" sz="2000" dirty="0" smtClean="0"/>
              <a:t>11-11/0968r1.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27695</TotalTime>
  <Words>503</Words>
  <Application>Microsoft Office PowerPoint</Application>
  <PresentationFormat>On-screen Show (4:3)</PresentationFormat>
  <Paragraphs>121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802.11ah M2M Channel Access Performance</vt:lpstr>
      <vt:lpstr>Abstract</vt:lpstr>
      <vt:lpstr>802.11ah Sensor Use Case</vt:lpstr>
      <vt:lpstr>Simulation Deployment Setting</vt:lpstr>
      <vt:lpstr>Simulation Parameters</vt:lpstr>
      <vt:lpstr>Simulation Results</vt:lpstr>
      <vt:lpstr>Conclusion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mpark1</cp:lastModifiedBy>
  <cp:revision>775</cp:revision>
  <cp:lastPrinted>1998-02-10T13:28:06Z</cp:lastPrinted>
  <dcterms:created xsi:type="dcterms:W3CDTF">2007-05-21T21:00:37Z</dcterms:created>
  <dcterms:modified xsi:type="dcterms:W3CDTF">2011-09-18T01:24:31Z</dcterms:modified>
</cp:coreProperties>
</file>