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63" r:id="rId17"/>
    <p:sldId id="464" r:id="rId18"/>
    <p:sldId id="465" r:id="rId19"/>
    <p:sldId id="466" r:id="rId20"/>
    <p:sldId id="467" r:id="rId21"/>
    <p:sldId id="476" r:id="rId22"/>
    <p:sldId id="477" r:id="rId23"/>
    <p:sldId id="478" r:id="rId24"/>
    <p:sldId id="479" r:id="rId25"/>
    <p:sldId id="468" r:id="rId26"/>
    <p:sldId id="469" r:id="rId27"/>
    <p:sldId id="474" r:id="rId28"/>
    <p:sldId id="473" r:id="rId29"/>
    <p:sldId id="470" r:id="rId30"/>
    <p:sldId id="47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802" autoAdjust="0"/>
    <p:restoredTop sz="94761" autoAdjust="0"/>
  </p:normalViewPr>
  <p:slideViewPr>
    <p:cSldViewPr>
      <p:cViewPr varScale="1">
        <p:scale>
          <a:sx n="70" d="100"/>
          <a:sy n="70" d="100"/>
        </p:scale>
        <p:origin x="-306"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082"/>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a:t>
            </a:r>
            <a:r>
              <a:rPr lang="en-US" dirty="0"/>
              <a:t>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6683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802.11-11/1218r0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2011-09-19</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September 2011 Report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July</a:t>
            </a:r>
          </a:p>
          <a:p>
            <a:r>
              <a:rPr lang="en-US" sz="2000" dirty="0" smtClean="0"/>
              <a:t>Approve minutes from July</a:t>
            </a:r>
          </a:p>
          <a:p>
            <a:r>
              <a:rPr lang="en-US" sz="2000" dirty="0" smtClean="0"/>
              <a:t>Review conference calls</a:t>
            </a:r>
          </a:p>
          <a:p>
            <a:r>
              <a:rPr lang="en-US" sz="2000" dirty="0" smtClean="0"/>
              <a:t>Editor Report</a:t>
            </a:r>
          </a:p>
          <a:p>
            <a:r>
              <a:rPr lang="en-US" sz="2000" dirty="0" smtClean="0"/>
              <a:t>Comment resolution on D4.0 &amp; motions on resolutions</a:t>
            </a:r>
          </a:p>
          <a:p>
            <a:r>
              <a:rPr lang="en-US" sz="2000" dirty="0" smtClean="0"/>
              <a:t>Plan for Sponsor Ballot</a:t>
            </a:r>
          </a:p>
          <a:p>
            <a:r>
              <a:rPr lang="en-US" sz="2000" dirty="0" smtClean="0"/>
              <a:t>Motion for Recirculation Letter Ballot</a:t>
            </a:r>
          </a:p>
          <a:p>
            <a:r>
              <a:rPr lang="en-US" sz="2000" dirty="0" smtClean="0"/>
              <a:t>Planning for November</a:t>
            </a:r>
          </a:p>
          <a:p>
            <a:r>
              <a:rPr lang="en-US" sz="2000" dirty="0" smtClean="0"/>
              <a:t>Other presentations</a:t>
            </a:r>
          </a:p>
          <a:p>
            <a:pPr>
              <a:buNone/>
            </a:pPr>
            <a:endParaRPr lang="en-US" sz="20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2">
              <a:lnSpc>
                <a:spcPct val="80000"/>
              </a:lnSpc>
            </a:pPr>
            <a:endParaRPr lang="en-US" dirty="0" smtClean="0"/>
          </a:p>
          <a:p>
            <a:pPr>
              <a:lnSpc>
                <a:spcPct val="80000"/>
              </a:lnSpc>
            </a:pPr>
            <a:r>
              <a:rPr lang="en-US" dirty="0" smtClean="0"/>
              <a:t>Other</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p:txBody>
          <a:bodyPr/>
          <a:lstStyle/>
          <a:p>
            <a:pPr>
              <a:lnSpc>
                <a:spcPct val="90000"/>
              </a:lnSpc>
            </a:pPr>
            <a:r>
              <a:rPr lang="en-US" sz="1800" dirty="0" smtClean="0"/>
              <a:t>Monday Sept 19</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July</a:t>
            </a:r>
          </a:p>
          <a:p>
            <a:pPr lvl="1"/>
            <a:r>
              <a:rPr lang="en-US" sz="1600" dirty="0" smtClean="0"/>
              <a:t>Approve minutes from July</a:t>
            </a:r>
          </a:p>
          <a:p>
            <a:pPr lvl="1"/>
            <a:r>
              <a:rPr lang="en-US" sz="1600" dirty="0" smtClean="0"/>
              <a:t>Review conference calls</a:t>
            </a:r>
          </a:p>
          <a:p>
            <a:pPr lvl="1"/>
            <a:r>
              <a:rPr lang="en-US" sz="1600" dirty="0" smtClean="0"/>
              <a:t>Editor Report</a:t>
            </a:r>
          </a:p>
          <a:p>
            <a:pPr lvl="1"/>
            <a:r>
              <a:rPr lang="en-US" sz="1600" dirty="0" smtClean="0"/>
              <a:t>Comment resolution on D4.0 &amp; motions on resolutions</a:t>
            </a:r>
          </a:p>
          <a:p>
            <a:pPr lvl="1"/>
            <a:r>
              <a:rPr lang="en-US" sz="1600" dirty="0" smtClean="0"/>
              <a:t>Motion for Recirculation Letter Ballot</a:t>
            </a:r>
          </a:p>
          <a:p>
            <a:pPr lvl="1"/>
            <a:r>
              <a:rPr lang="en-US" sz="1600" dirty="0" smtClean="0"/>
              <a:t>Plan for Sponsor Ballot</a:t>
            </a:r>
          </a:p>
          <a:p>
            <a:pPr lvl="1"/>
            <a:r>
              <a:rPr lang="en-US" sz="1600" dirty="0" smtClean="0"/>
              <a:t>Planning for November</a:t>
            </a:r>
          </a:p>
          <a:p>
            <a:pPr>
              <a:lnSpc>
                <a:spcPct val="90000"/>
              </a:lnSpc>
            </a:pPr>
            <a:r>
              <a:rPr lang="en-US" sz="1800" dirty="0" smtClean="0"/>
              <a:t>Tuesday Sept 20</a:t>
            </a:r>
            <a:r>
              <a:rPr lang="en-US" sz="1800" baseline="30000" dirty="0" smtClean="0"/>
              <a:t>th</a:t>
            </a:r>
            <a:r>
              <a:rPr lang="en-US" sz="1800" dirty="0" smtClean="0"/>
              <a:t>, 16:00 – 18:0</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p>
          <a:p>
            <a:pPr lvl="1">
              <a:lnSpc>
                <a:spcPct val="90000"/>
              </a:lnSpc>
            </a:pPr>
            <a:endParaRPr lang="en-US" sz="1600" dirty="0" smtClean="0"/>
          </a:p>
        </p:txBody>
      </p:sp>
      <p:sp>
        <p:nvSpPr>
          <p:cNvPr id="4" name="Content Placeholder 3"/>
          <p:cNvSpPr>
            <a:spLocks noGrp="1"/>
          </p:cNvSpPr>
          <p:nvPr>
            <p:ph sz="half" idx="2"/>
          </p:nvPr>
        </p:nvSpPr>
        <p:spPr/>
        <p:txBody>
          <a:bodyPr/>
          <a:lstStyle/>
          <a:p>
            <a:pPr>
              <a:lnSpc>
                <a:spcPct val="90000"/>
              </a:lnSpc>
            </a:pPr>
            <a:r>
              <a:rPr lang="en-US" sz="1800" dirty="0" smtClean="0"/>
              <a:t>Wednesday Sept 21</a:t>
            </a:r>
            <a:r>
              <a:rPr lang="en-US" sz="1800" baseline="30000" dirty="0" smtClean="0"/>
              <a:t>st</a:t>
            </a:r>
            <a:r>
              <a:rPr lang="en-US" sz="1800" dirty="0" smtClean="0"/>
              <a:t>, 13:30 – 15:3</a:t>
            </a:r>
            <a:r>
              <a:rPr lang="en-US" sz="1800" dirty="0" smtClean="0">
                <a:sym typeface="Wingdings" pitchFamily="2" charset="2"/>
              </a:rPr>
              <a:t>0</a:t>
            </a:r>
            <a:endParaRPr lang="en-US" sz="1800" dirty="0" smtClean="0"/>
          </a:p>
          <a:p>
            <a:pPr lvl="1">
              <a:lnSpc>
                <a:spcPct val="90000"/>
              </a:lnSpc>
            </a:pPr>
            <a:r>
              <a:rPr lang="en-US" sz="1600" dirty="0" smtClean="0"/>
              <a:t> </a:t>
            </a:r>
          </a:p>
          <a:p>
            <a:pPr>
              <a:lnSpc>
                <a:spcPct val="90000"/>
              </a:lnSpc>
            </a:pPr>
            <a:r>
              <a:rPr lang="en-US" sz="1800" dirty="0" smtClean="0"/>
              <a:t>Thursday Sept 22</a:t>
            </a:r>
            <a:r>
              <a:rPr lang="en-US" sz="1800" baseline="30000" dirty="0" smtClean="0"/>
              <a:t>nd</a:t>
            </a:r>
            <a:r>
              <a:rPr lang="en-US" sz="1800" dirty="0" smtClean="0"/>
              <a:t>, 13:30 – 15:3</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Monday Sept 19</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May</a:t>
            </a:r>
          </a:p>
          <a:p>
            <a:r>
              <a:rPr lang="en-US" dirty="0" smtClean="0"/>
              <a:t>Approve minutes from May</a:t>
            </a:r>
          </a:p>
          <a:p>
            <a:r>
              <a:rPr lang="en-US" dirty="0" smtClean="0"/>
              <a:t>Review conference calls</a:t>
            </a:r>
          </a:p>
          <a:p>
            <a:r>
              <a:rPr lang="en-US" dirty="0" smtClean="0"/>
              <a:t>Editor Report</a:t>
            </a:r>
          </a:p>
          <a:p>
            <a:r>
              <a:rPr lang="en-US" dirty="0" smtClean="0"/>
              <a:t>Comment resolution on D3.0 &amp; motions on resolutions</a:t>
            </a:r>
          </a:p>
          <a:p>
            <a:r>
              <a:rPr lang="en-US" dirty="0" smtClean="0"/>
              <a:t>Motion for Recirculation Letter Ballot</a:t>
            </a:r>
          </a:p>
          <a:p>
            <a:r>
              <a:rPr lang="en-US" dirty="0" smtClean="0"/>
              <a:t>Plan for Sponsor Ballot</a:t>
            </a:r>
          </a:p>
          <a:p>
            <a:r>
              <a:rPr lang="en-US" dirty="0" smtClean="0"/>
              <a:t>Planning for November</a:t>
            </a:r>
          </a:p>
          <a:p>
            <a:endParaRPr lang="en-US" sz="2000" dirty="0" smtClean="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Sept 19</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July</a:t>
            </a:r>
            <a:endParaRPr lang="en-US" dirty="0"/>
          </a:p>
        </p:txBody>
      </p:sp>
      <p:sp>
        <p:nvSpPr>
          <p:cNvPr id="3" name="Content Placeholder 2"/>
          <p:cNvSpPr>
            <a:spLocks noGrp="1"/>
          </p:cNvSpPr>
          <p:nvPr>
            <p:ph idx="1"/>
          </p:nvPr>
        </p:nvSpPr>
        <p:spPr/>
        <p:txBody>
          <a:bodyPr/>
          <a:lstStyle/>
          <a:p>
            <a:r>
              <a:rPr lang="en-US" dirty="0" smtClean="0"/>
              <a:t>Resolved all comments on LB 177</a:t>
            </a:r>
          </a:p>
          <a:p>
            <a:r>
              <a:rPr lang="en-US" dirty="0" smtClean="0"/>
              <a:t>TG and WG approved motion for recirculation letter ballot on D4.0</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Minutes</a:t>
            </a:r>
            <a:endParaRPr lang="en-US" dirty="0"/>
          </a:p>
        </p:txBody>
      </p:sp>
      <p:sp>
        <p:nvSpPr>
          <p:cNvPr id="3" name="Content Placeholder 2"/>
          <p:cNvSpPr>
            <a:spLocks noGrp="1"/>
          </p:cNvSpPr>
          <p:nvPr>
            <p:ph idx="1"/>
          </p:nvPr>
        </p:nvSpPr>
        <p:spPr/>
        <p:txBody>
          <a:bodyPr/>
          <a:lstStyle/>
          <a:p>
            <a:r>
              <a:rPr lang="en-US" dirty="0" smtClean="0"/>
              <a:t>Motion to approve July ‘11 TGad minutes as contained in 11-11-0981r0</a:t>
            </a:r>
          </a:p>
          <a:p>
            <a:endParaRPr lang="en-US" dirty="0" smtClean="0"/>
          </a:p>
          <a:p>
            <a:r>
              <a:rPr lang="en-US" dirty="0" smtClean="0"/>
              <a:t>Move:</a:t>
            </a:r>
          </a:p>
          <a:p>
            <a:r>
              <a:rPr lang="en-US" dirty="0" smtClean="0"/>
              <a:t>Second:</a:t>
            </a:r>
          </a:p>
          <a:p>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11/0016r21</a:t>
            </a:r>
          </a:p>
          <a:p>
            <a:r>
              <a:rPr lang="en-US" dirty="0" smtClean="0"/>
              <a:t>Comment resolution on D4.0</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Editor report: 11-11/709r2</a:t>
            </a:r>
          </a:p>
          <a:p>
            <a:r>
              <a:rPr lang="en-US" dirty="0" smtClean="0"/>
              <a:t>LB183 comment database: 11/1113r5</a:t>
            </a:r>
          </a:p>
          <a:p>
            <a:r>
              <a:rPr lang="en-US" dirty="0" smtClean="0"/>
              <a:t>Total technical comments: 95</a:t>
            </a:r>
          </a:p>
          <a:p>
            <a:r>
              <a:rPr lang="en-US" dirty="0" smtClean="0"/>
              <a:t>All comments reviewed in conference calls</a:t>
            </a:r>
          </a:p>
          <a:p>
            <a:pPr lvl="1"/>
            <a:r>
              <a:rPr lang="en-US" dirty="0" smtClean="0"/>
              <a:t>Included in Motions 56-60</a:t>
            </a:r>
          </a:p>
          <a:p>
            <a:r>
              <a:rPr lang="en-US" dirty="0" smtClean="0"/>
              <a:t>Remaining comments to review:0</a:t>
            </a:r>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56</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4108, 4024, 4110, 4109, 4115, 4114, 4026, 4029, 4031, 4037, 4035, 4043, 4042, 4040 </a:t>
            </a:r>
            <a:r>
              <a:rPr lang="en-US" sz="1800" dirty="0" smtClean="0"/>
              <a:t>in 11/1113r5</a:t>
            </a:r>
          </a:p>
          <a:p>
            <a:pPr lvl="1"/>
            <a:endParaRPr lang="en-US" sz="1800" dirty="0" smtClean="0"/>
          </a:p>
          <a:p>
            <a:pPr lvl="1"/>
            <a:r>
              <a:rPr lang="en-US" sz="1800" dirty="0" smtClean="0"/>
              <a:t>No objection to resolutions during Thursday August 11th,  10:00-12:00  ET meeting</a:t>
            </a:r>
          </a:p>
          <a:p>
            <a:r>
              <a:rPr lang="en-US" sz="2000" dirty="0" smtClean="0"/>
              <a:t>Move/Second:</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57</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4025, 4113, 4036, 4015, 4039, 4041, 4047, 4046, 4044, 4118, 4119, 4049, 4120, 4122, 4055, 4057, 4058, 4004, 4005, 4129, 4130, 4132, 4131, 4063, 4061, 4062, 4064, 4065, 4066, 4145, 4155, 4156, 4008, 4069, 4152, 4154, 4153, 4072, 4074, 4075, 4076, 4077, 4078, 4150, 4079, 4080, 4081, 4082, 4084, 4159, 4083 </a:t>
            </a:r>
            <a:r>
              <a:rPr lang="en-US" sz="1800" dirty="0" smtClean="0"/>
              <a:t>in 11/1113r5</a:t>
            </a:r>
          </a:p>
          <a:p>
            <a:pPr lvl="1"/>
            <a:endParaRPr lang="en-US" sz="1800" dirty="0" smtClean="0"/>
          </a:p>
          <a:p>
            <a:pPr lvl="1"/>
            <a:r>
              <a:rPr lang="en-US" sz="1800" dirty="0" smtClean="0"/>
              <a:t>No objection to resolutions during Thursday August 18th,  20:00-22:00  ET meeting</a:t>
            </a:r>
          </a:p>
          <a:p>
            <a:r>
              <a:rPr lang="en-US" sz="2000" dirty="0" smtClean="0"/>
              <a:t>Move/Second:</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58</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4051, 4052, 4053, 4054, 4016 on multi MAC in 11/1126r1</a:t>
            </a:r>
            <a:endParaRPr lang="en-US" sz="1800" dirty="0" smtClean="0"/>
          </a:p>
          <a:p>
            <a:pPr lvl="1"/>
            <a:r>
              <a:rPr lang="en-GB" sz="1800" dirty="0" smtClean="0"/>
              <a:t>4017, 4022, 4021, 4020, 4019, 4018, 4127, 4133, 4163, 4071 </a:t>
            </a:r>
            <a:r>
              <a:rPr lang="en-US" sz="1800" dirty="0" smtClean="0"/>
              <a:t>in 11/1113r5</a:t>
            </a:r>
          </a:p>
          <a:p>
            <a:pPr lvl="1"/>
            <a:endParaRPr lang="en-US" sz="1800" dirty="0" smtClean="0"/>
          </a:p>
          <a:p>
            <a:pPr lvl="1"/>
            <a:r>
              <a:rPr lang="en-US" sz="1800" dirty="0" smtClean="0"/>
              <a:t>No objection to resolutions during Thursday August 25th,  10:00-12:00  ET meeting</a:t>
            </a:r>
          </a:p>
          <a:p>
            <a:r>
              <a:rPr lang="en-US" sz="2000" dirty="0" smtClean="0"/>
              <a:t>Move/Second:</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59</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4095, 4096, 4097, 4099, 4101, 4102, 4104, 4105, 4106 on beamforming in 11/1147r1</a:t>
            </a:r>
            <a:endParaRPr lang="en-US" sz="1800" dirty="0" smtClean="0"/>
          </a:p>
          <a:p>
            <a:pPr lvl="1"/>
            <a:r>
              <a:rPr lang="en-US" sz="1800" dirty="0" smtClean="0"/>
              <a:t>4059 on relay in 11/1148r0</a:t>
            </a:r>
          </a:p>
          <a:p>
            <a:pPr lvl="1"/>
            <a:r>
              <a:rPr lang="en-US" sz="1800" dirty="0" smtClean="0"/>
              <a:t>4030, 4038 on clustering in 11/1136r0</a:t>
            </a:r>
          </a:p>
          <a:p>
            <a:pPr lvl="1"/>
            <a:endParaRPr lang="en-US" sz="1800" dirty="0" smtClean="0"/>
          </a:p>
          <a:p>
            <a:pPr lvl="1"/>
            <a:r>
              <a:rPr lang="en-US" sz="1800" dirty="0" smtClean="0"/>
              <a:t>No objection to resolutions during Thursday September 1st,  20:00-22:00  ET meeting</a:t>
            </a:r>
          </a:p>
          <a:p>
            <a:r>
              <a:rPr lang="en-US" sz="2000" dirty="0" smtClean="0"/>
              <a:t>Move/Second:</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60</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4060, 4001, 4164 on PHY in 11/1166r1</a:t>
            </a:r>
            <a:endParaRPr lang="en-US" sz="1800" dirty="0" smtClean="0"/>
          </a:p>
          <a:p>
            <a:pPr lvl="1"/>
            <a:endParaRPr lang="en-US" sz="1800" dirty="0" smtClean="0"/>
          </a:p>
          <a:p>
            <a:pPr lvl="1"/>
            <a:r>
              <a:rPr lang="en-US" sz="1800" dirty="0" smtClean="0"/>
              <a:t>No objection to resolutions during Thursday September 8th,  10:00-12:00  ET meeting</a:t>
            </a:r>
          </a:p>
          <a:p>
            <a:r>
              <a:rPr lang="en-US" sz="2000" dirty="0" smtClean="0"/>
              <a:t>Move/Second:</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for Sponsor Ballot</a:t>
            </a:r>
            <a:endParaRPr lang="en-US" dirty="0"/>
          </a:p>
        </p:txBody>
      </p:sp>
      <p:sp>
        <p:nvSpPr>
          <p:cNvPr id="3" name="Content Placeholder 2"/>
          <p:cNvSpPr>
            <a:spLocks noGrp="1"/>
          </p:cNvSpPr>
          <p:nvPr>
            <p:ph idx="1"/>
          </p:nvPr>
        </p:nvSpPr>
        <p:spPr/>
        <p:txBody>
          <a:bodyPr/>
          <a:lstStyle/>
          <a:p>
            <a:r>
              <a:rPr lang="en-US" sz="2000" dirty="0" smtClean="0"/>
              <a:t>802.11 MEC (</a:t>
            </a:r>
            <a:r>
              <a:rPr lang="en-US" sz="2000" i="1" dirty="0" smtClean="0"/>
              <a:t>completed</a:t>
            </a:r>
            <a:r>
              <a:rPr lang="en-US" sz="2000" dirty="0" smtClean="0"/>
              <a:t>)</a:t>
            </a:r>
          </a:p>
          <a:p>
            <a:r>
              <a:rPr lang="en-US" sz="2000" dirty="0" smtClean="0"/>
              <a:t>IEEE-SA MEC (</a:t>
            </a:r>
            <a:r>
              <a:rPr lang="en-US" sz="2000" i="1" dirty="0" smtClean="0"/>
              <a:t>completed</a:t>
            </a:r>
            <a:r>
              <a:rPr lang="en-US" sz="2000" dirty="0" smtClean="0"/>
              <a:t>)</a:t>
            </a:r>
          </a:p>
          <a:p>
            <a:r>
              <a:rPr lang="en-US" sz="2000" dirty="0" smtClean="0"/>
              <a:t>Basic requirements for unconditional approval of the draft</a:t>
            </a:r>
          </a:p>
          <a:p>
            <a:pPr lvl="1"/>
            <a:r>
              <a:rPr lang="en-US" sz="1800" dirty="0" smtClean="0"/>
              <a:t>75% approval (drafts submitted to EC are typically ~90%) (</a:t>
            </a:r>
            <a:r>
              <a:rPr lang="en-US" sz="1800" i="1" dirty="0" smtClean="0"/>
              <a:t>achieved</a:t>
            </a:r>
            <a:r>
              <a:rPr lang="en-US" sz="1800" dirty="0" smtClean="0"/>
              <a:t>)</a:t>
            </a:r>
          </a:p>
          <a:p>
            <a:pPr lvl="1"/>
            <a:r>
              <a:rPr lang="en-US" sz="1800" dirty="0" smtClean="0"/>
              <a:t>Unchanged draft (typically ballot the “last draft” twice)</a:t>
            </a:r>
          </a:p>
          <a:p>
            <a:pPr lvl="1"/>
            <a:r>
              <a:rPr lang="en-US" sz="1800" dirty="0" smtClean="0"/>
              <a:t>No new valid disapprove comments</a:t>
            </a:r>
          </a:p>
          <a:p>
            <a:pPr lvl="2"/>
            <a:r>
              <a:rPr lang="en-US" sz="1600" dirty="0" smtClean="0"/>
              <a:t>Pile-on comment by same commenter is not new</a:t>
            </a:r>
          </a:p>
          <a:p>
            <a:pPr lvl="1"/>
            <a:r>
              <a:rPr lang="en-US" sz="1800" dirty="0" smtClean="0"/>
              <a:t>No valid change of vote to No</a:t>
            </a:r>
          </a:p>
          <a:p>
            <a:pPr lvl="2"/>
            <a:r>
              <a:rPr lang="en-US" sz="1600" dirty="0" smtClean="0"/>
              <a:t>change of vote based on out of scope comments is not valid</a:t>
            </a:r>
          </a:p>
          <a:p>
            <a:r>
              <a:rPr lang="en-US" sz="2000" dirty="0" smtClean="0"/>
              <a:t>Prepare report for 802 EC</a:t>
            </a:r>
          </a:p>
          <a:p>
            <a:r>
              <a:rPr lang="en-US" sz="2000" dirty="0" smtClean="0"/>
              <a:t>Form Sponsor </a:t>
            </a:r>
            <a:r>
              <a:rPr lang="en-US" sz="2000" smtClean="0"/>
              <a:t>ballot </a:t>
            </a:r>
            <a:r>
              <a:rPr lang="en-US" sz="2000" smtClean="0"/>
              <a:t>pool, open ~ next </a:t>
            </a:r>
            <a:r>
              <a:rPr lang="en-US" sz="2000" dirty="0" smtClean="0"/>
              <a:t>week (ask for any objection)</a:t>
            </a:r>
            <a:endParaRPr lang="en-US" sz="2000"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Conditional Approval</a:t>
            </a:r>
            <a:endParaRPr lang="en-US" dirty="0"/>
          </a:p>
        </p:txBody>
      </p:sp>
      <p:sp>
        <p:nvSpPr>
          <p:cNvPr id="3" name="Content Placeholder 2"/>
          <p:cNvSpPr>
            <a:spLocks noGrp="1"/>
          </p:cNvSpPr>
          <p:nvPr>
            <p:ph sz="half" idx="1"/>
          </p:nvPr>
        </p:nvSpPr>
        <p:spPr/>
        <p:txBody>
          <a:bodyPr/>
          <a:lstStyle/>
          <a:p>
            <a:pPr>
              <a:lnSpc>
                <a:spcPct val="80000"/>
              </a:lnSpc>
            </a:pPr>
            <a:r>
              <a:rPr lang="en-US" sz="1600" dirty="0" smtClean="0"/>
              <a:t>D3 (</a:t>
            </a:r>
            <a:r>
              <a:rPr lang="en-US" sz="1600" i="1" dirty="0" smtClean="0"/>
              <a:t>completed</a:t>
            </a:r>
            <a:r>
              <a:rPr lang="en-US" sz="1600" dirty="0" smtClean="0"/>
              <a:t>)</a:t>
            </a:r>
          </a:p>
          <a:p>
            <a:pPr lvl="1">
              <a:lnSpc>
                <a:spcPct val="80000"/>
              </a:lnSpc>
            </a:pPr>
            <a:r>
              <a:rPr lang="en-US" sz="1400" dirty="0" smtClean="0"/>
              <a:t>Approval of comment resolutions: July 22</a:t>
            </a:r>
          </a:p>
          <a:p>
            <a:pPr>
              <a:lnSpc>
                <a:spcPct val="80000"/>
              </a:lnSpc>
            </a:pPr>
            <a:r>
              <a:rPr lang="en-US" sz="1600" dirty="0" smtClean="0"/>
              <a:t>D4</a:t>
            </a:r>
          </a:p>
          <a:p>
            <a:pPr lvl="1">
              <a:lnSpc>
                <a:spcPct val="80000"/>
              </a:lnSpc>
            </a:pPr>
            <a:r>
              <a:rPr lang="en-US" sz="1400" dirty="0" smtClean="0"/>
              <a:t>Prepare draft: July 29 (</a:t>
            </a:r>
            <a:r>
              <a:rPr lang="en-US" sz="1400" i="1" dirty="0" smtClean="0"/>
              <a:t>completed</a:t>
            </a:r>
            <a:r>
              <a:rPr lang="en-US" sz="1400" dirty="0" smtClean="0"/>
              <a:t>)</a:t>
            </a:r>
          </a:p>
          <a:p>
            <a:pPr lvl="1">
              <a:lnSpc>
                <a:spcPct val="80000"/>
              </a:lnSpc>
            </a:pPr>
            <a:r>
              <a:rPr lang="en-US" sz="1400" dirty="0" smtClean="0"/>
              <a:t>Recirculation Letter Ballot: Aug 1 – Aug 15 (</a:t>
            </a:r>
            <a:r>
              <a:rPr lang="en-US" sz="1400" i="1" dirty="0" smtClean="0"/>
              <a:t>completed</a:t>
            </a:r>
            <a:r>
              <a:rPr lang="en-US" sz="1400" dirty="0" smtClean="0"/>
              <a:t>)</a:t>
            </a:r>
          </a:p>
          <a:p>
            <a:pPr lvl="1">
              <a:lnSpc>
                <a:spcPct val="80000"/>
              </a:lnSpc>
            </a:pPr>
            <a:r>
              <a:rPr lang="en-US" sz="1400" dirty="0" smtClean="0"/>
              <a:t>Comment resolution: Aug 16 – Sept 23</a:t>
            </a:r>
          </a:p>
          <a:p>
            <a:pPr lvl="1">
              <a:lnSpc>
                <a:spcPct val="80000"/>
              </a:lnSpc>
            </a:pPr>
            <a:r>
              <a:rPr lang="en-US" sz="1400" dirty="0" smtClean="0"/>
              <a:t>Approval of comment resolutions: Sept 23</a:t>
            </a:r>
          </a:p>
          <a:p>
            <a:pPr>
              <a:lnSpc>
                <a:spcPct val="80000"/>
              </a:lnSpc>
            </a:pPr>
            <a:r>
              <a:rPr lang="en-US" sz="1600" dirty="0" smtClean="0"/>
              <a:t>D5</a:t>
            </a:r>
          </a:p>
          <a:p>
            <a:pPr lvl="1">
              <a:lnSpc>
                <a:spcPct val="80000"/>
              </a:lnSpc>
            </a:pPr>
            <a:r>
              <a:rPr lang="en-US" sz="1400" dirty="0" smtClean="0"/>
              <a:t>Prepare draft: Sept 30</a:t>
            </a:r>
          </a:p>
          <a:p>
            <a:pPr lvl="1">
              <a:lnSpc>
                <a:spcPct val="80000"/>
              </a:lnSpc>
            </a:pPr>
            <a:r>
              <a:rPr lang="en-US" sz="1400" dirty="0" smtClean="0"/>
              <a:t>Recirculation Letter Ballot: Oct 3 – Oct 17</a:t>
            </a:r>
          </a:p>
          <a:p>
            <a:pPr lvl="1">
              <a:lnSpc>
                <a:spcPct val="80000"/>
              </a:lnSpc>
            </a:pPr>
            <a:r>
              <a:rPr lang="en-US" sz="1400" dirty="0" smtClean="0"/>
              <a:t>Comment resolution: Oct 18 – Nov 10</a:t>
            </a:r>
          </a:p>
          <a:p>
            <a:pPr lvl="1">
              <a:lnSpc>
                <a:spcPct val="80000"/>
              </a:lnSpc>
            </a:pPr>
            <a:r>
              <a:rPr lang="en-US" sz="1400" dirty="0" smtClean="0"/>
              <a:t>Approval of comment resolutions: Nov 11</a:t>
            </a:r>
          </a:p>
          <a:p>
            <a:pPr>
              <a:lnSpc>
                <a:spcPct val="80000"/>
              </a:lnSpc>
            </a:pPr>
            <a:r>
              <a:rPr lang="en-US" sz="1600" dirty="0" smtClean="0"/>
              <a:t>D5 unchanged</a:t>
            </a:r>
          </a:p>
          <a:p>
            <a:pPr lvl="1">
              <a:lnSpc>
                <a:spcPct val="80000"/>
              </a:lnSpc>
            </a:pPr>
            <a:r>
              <a:rPr lang="en-US" sz="1400" dirty="0" smtClean="0"/>
              <a:t>Recirculation Letter Ballot: Nov 12 – Nov 21</a:t>
            </a:r>
          </a:p>
          <a:p>
            <a:pPr lvl="1">
              <a:lnSpc>
                <a:spcPct val="80000"/>
              </a:lnSpc>
            </a:pPr>
            <a:r>
              <a:rPr lang="en-US" sz="1400" dirty="0" smtClean="0"/>
              <a:t>Comment resolution (accelerated process): Nov 22 – Dec 1</a:t>
            </a:r>
          </a:p>
          <a:p>
            <a:pPr>
              <a:buNone/>
            </a:pPr>
            <a:endParaRPr lang="en-US" dirty="0"/>
          </a:p>
        </p:txBody>
      </p:sp>
      <p:sp>
        <p:nvSpPr>
          <p:cNvPr id="4" name="Content Placeholder 3"/>
          <p:cNvSpPr>
            <a:spLocks noGrp="1"/>
          </p:cNvSpPr>
          <p:nvPr>
            <p:ph sz="half" idx="2"/>
          </p:nvPr>
        </p:nvSpPr>
        <p:spPr/>
        <p:txBody>
          <a:bodyPr/>
          <a:lstStyle/>
          <a:p>
            <a:pPr>
              <a:lnSpc>
                <a:spcPct val="80000"/>
              </a:lnSpc>
            </a:pPr>
            <a:r>
              <a:rPr lang="en-US" sz="1600" dirty="0" smtClean="0"/>
              <a:t>Prepare for Sponsor Ballot</a:t>
            </a:r>
          </a:p>
          <a:p>
            <a:pPr lvl="1">
              <a:lnSpc>
                <a:spcPct val="80000"/>
              </a:lnSpc>
            </a:pPr>
            <a:r>
              <a:rPr lang="en-US" sz="1400" dirty="0" smtClean="0"/>
              <a:t>802.11 MEC: </a:t>
            </a:r>
            <a:r>
              <a:rPr lang="en-US" sz="1400" i="1" dirty="0" smtClean="0"/>
              <a:t>completed</a:t>
            </a:r>
          </a:p>
          <a:p>
            <a:pPr lvl="1">
              <a:lnSpc>
                <a:spcPct val="80000"/>
              </a:lnSpc>
            </a:pPr>
            <a:r>
              <a:rPr lang="en-US" sz="1400" dirty="0" smtClean="0"/>
              <a:t>IEEE-SA MEC: </a:t>
            </a:r>
            <a:r>
              <a:rPr lang="en-US" sz="1400" i="1" dirty="0" smtClean="0"/>
              <a:t>completed</a:t>
            </a:r>
          </a:p>
          <a:p>
            <a:pPr lvl="1">
              <a:lnSpc>
                <a:spcPct val="80000"/>
              </a:lnSpc>
            </a:pPr>
            <a:r>
              <a:rPr lang="en-US" sz="1400" dirty="0" smtClean="0"/>
              <a:t>Form Sponsor ballot pool: Sept 24 – Nov 7</a:t>
            </a:r>
          </a:p>
          <a:p>
            <a:pPr lvl="1">
              <a:lnSpc>
                <a:spcPct val="80000"/>
              </a:lnSpc>
            </a:pPr>
            <a:r>
              <a:rPr lang="en-US" sz="1400" dirty="0" smtClean="0"/>
              <a:t>Prepare report for Conditional: Nov 9 – 11</a:t>
            </a:r>
          </a:p>
          <a:p>
            <a:pPr lvl="1">
              <a:lnSpc>
                <a:spcPct val="80000"/>
              </a:lnSpc>
            </a:pPr>
            <a:r>
              <a:rPr lang="en-US" sz="1400" dirty="0" smtClean="0"/>
              <a:t>Seek Conditional Approval: Nov 11</a:t>
            </a:r>
          </a:p>
          <a:p>
            <a:pPr lvl="1">
              <a:lnSpc>
                <a:spcPct val="80000"/>
              </a:lnSpc>
            </a:pPr>
            <a:r>
              <a:rPr lang="en-US" sz="1400" dirty="0" smtClean="0"/>
              <a:t>Prepare report to EC: Dec 2 – 4</a:t>
            </a:r>
          </a:p>
          <a:p>
            <a:pPr lvl="1">
              <a:lnSpc>
                <a:spcPct val="80000"/>
              </a:lnSpc>
            </a:pPr>
            <a:r>
              <a:rPr lang="en-US" sz="1400" dirty="0" smtClean="0"/>
              <a:t>EC response to report: Dec 5 - 11</a:t>
            </a:r>
          </a:p>
          <a:p>
            <a:pPr>
              <a:lnSpc>
                <a:spcPct val="80000"/>
              </a:lnSpc>
            </a:pPr>
            <a:r>
              <a:rPr lang="en-US" sz="1600" dirty="0" smtClean="0"/>
              <a:t>Start of Initial Sponsor Ballot: Dec 14</a:t>
            </a:r>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Backup</a:t>
            </a:r>
            <a:endParaRPr lang="en-US" dirty="0"/>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7" name="Title 1"/>
          <p:cNvSpPr txBox="1">
            <a:spLocks/>
          </p:cNvSpPr>
          <p:nvPr/>
        </p:nvSpPr>
        <p:spPr>
          <a:xfrm>
            <a:off x="685800" y="6858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Motion for Recirculation Letter Ballot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Having approved comment resolutions for all of the comments received from LB 183 on P802.11ad D4.0 as contained in document 11/1113r5,</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Instruct the editor to prepare Draft 5.0 incorporating these resolutions and,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Approve a 15 day Working Group Recirculation Ballot asking the question “Should P802.11ad D5.0 be forwarded to Sponsor Ballot?”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&lt;&gt;,  Seconded: &lt;&gt;, Result: y-n-a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by Eldad Perahia on behalf of TGad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TGad vote: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&lt;name&gt;,  Seconded: &lt;name&gt;, Result: y-n-a]</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November</a:t>
            </a:r>
            <a:endParaRPr lang="en-US" dirty="0"/>
          </a:p>
        </p:txBody>
      </p:sp>
      <p:sp>
        <p:nvSpPr>
          <p:cNvPr id="3" name="Content Placeholder 2"/>
          <p:cNvSpPr>
            <a:spLocks noGrp="1"/>
          </p:cNvSpPr>
          <p:nvPr>
            <p:ph idx="1"/>
          </p:nvPr>
        </p:nvSpPr>
        <p:spPr/>
        <p:txBody>
          <a:bodyPr/>
          <a:lstStyle/>
          <a:p>
            <a:r>
              <a:rPr lang="en-US" dirty="0" smtClean="0"/>
              <a:t>Comment resolution </a:t>
            </a:r>
            <a:r>
              <a:rPr lang="en-US" smtClean="0"/>
              <a:t>on D5.0</a:t>
            </a:r>
            <a:endParaRPr lang="en-US" dirty="0" smtClean="0"/>
          </a:p>
          <a:p>
            <a:r>
              <a:rPr lang="en-US" dirty="0" smtClean="0"/>
              <a:t>Prepare for conditional approval for Sponsor Ballot</a:t>
            </a:r>
            <a:endParaRPr lang="en-US" dirty="0"/>
          </a:p>
        </p:txBody>
      </p:sp>
      <p:sp>
        <p:nvSpPr>
          <p:cNvPr id="4" name="Date Placeholder 3"/>
          <p:cNvSpPr>
            <a:spLocks noGrp="1"/>
          </p:cNvSpPr>
          <p:nvPr>
            <p:ph type="dt" sz="half" idx="10"/>
          </p:nvPr>
        </p:nvSpPr>
        <p:spPr/>
        <p:txBody>
          <a:bodyPr/>
          <a:lstStyle/>
          <a:p>
            <a:pPr>
              <a:defRPr/>
            </a:pPr>
            <a:r>
              <a:rPr lang="en-US" smtClean="0"/>
              <a:t>September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Aug 25, Sept 8, Sept 29, Oct 13</a:t>
            </a:r>
          </a:p>
          <a:p>
            <a:pPr lvl="2"/>
            <a:r>
              <a:rPr lang="en-US" sz="1600" dirty="0" smtClean="0"/>
              <a:t>10:00 – 12:00 ET</a:t>
            </a:r>
          </a:p>
          <a:p>
            <a:pPr lvl="1"/>
            <a:r>
              <a:rPr lang="en-US" sz="1800" dirty="0" smtClean="0"/>
              <a:t>Aug 18, Sept 1, Sept 15, Oct 6, </a:t>
            </a:r>
          </a:p>
          <a:p>
            <a:pPr lvl="2"/>
            <a:r>
              <a:rPr lang="en-US" sz="1600" dirty="0" smtClean="0"/>
              <a:t>20:00-22:00 ET</a:t>
            </a:r>
          </a:p>
          <a:p>
            <a:endParaRPr lang="en-US" dirty="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Oct 27, Nov 17, Dec 8</a:t>
            </a:r>
          </a:p>
          <a:p>
            <a:pPr lvl="2"/>
            <a:r>
              <a:rPr lang="en-US" sz="1600" dirty="0" smtClean="0"/>
              <a:t>10:00 – 12:00 ET</a:t>
            </a:r>
          </a:p>
          <a:p>
            <a:pPr lvl="1"/>
            <a:r>
              <a:rPr lang="en-US" sz="1800" dirty="0" smtClean="0"/>
              <a:t>Oct 20, Nov 3, Dec 1, Dec 15</a:t>
            </a:r>
          </a:p>
          <a:p>
            <a:pPr lvl="2"/>
            <a:r>
              <a:rPr lang="en-US" sz="1600" dirty="0" smtClean="0"/>
              <a:t>20:00-22:00 ET</a:t>
            </a:r>
            <a:endParaRPr lang="en-US" dirty="0" smtClean="0"/>
          </a:p>
          <a:p>
            <a:endParaRPr lang="en-US" dirty="0"/>
          </a:p>
        </p:txBody>
      </p:sp>
      <p:sp>
        <p:nvSpPr>
          <p:cNvPr id="5" name="Date Placeholder 4"/>
          <p:cNvSpPr>
            <a:spLocks noGrp="1"/>
          </p:cNvSpPr>
          <p:nvPr>
            <p:ph type="dt" sz="half" idx="10"/>
          </p:nvPr>
        </p:nvSpPr>
        <p:spPr/>
        <p:txBody>
          <a:bodyPr/>
          <a:lstStyle/>
          <a:p>
            <a:pPr>
              <a:defRPr/>
            </a:pPr>
            <a:r>
              <a:rPr lang="en-US" smtClean="0"/>
              <a:t>September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74741</TotalTime>
  <Words>1716</Words>
  <Application>Microsoft Office PowerPoint</Application>
  <PresentationFormat>On-screen Show (4:3)</PresentationFormat>
  <Paragraphs>334</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Sept 19th, 16:00 – 18:00</vt:lpstr>
      <vt:lpstr>Notes for Monday Sept 19th, 16:00 – 18:00</vt:lpstr>
      <vt:lpstr>Review from July</vt:lpstr>
      <vt:lpstr>July Minutes</vt:lpstr>
      <vt:lpstr>Review of Conference Calls</vt:lpstr>
      <vt:lpstr>Editor Report</vt:lpstr>
      <vt:lpstr>Motion 56</vt:lpstr>
      <vt:lpstr>Motion 57</vt:lpstr>
      <vt:lpstr>Motion 58</vt:lpstr>
      <vt:lpstr>Motion 59</vt:lpstr>
      <vt:lpstr>Motion 60</vt:lpstr>
      <vt:lpstr>Requirements for Sponsor Ballot</vt:lpstr>
      <vt:lpstr>Timeline for Conditional Approval</vt:lpstr>
      <vt:lpstr>Backup</vt:lpstr>
      <vt:lpstr>Slide 28</vt:lpstr>
      <vt:lpstr>Goals for November</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2290</cp:revision>
  <cp:lastPrinted>1998-02-10T13:28:06Z</cp:lastPrinted>
  <dcterms:created xsi:type="dcterms:W3CDTF">2007-04-17T18:10:23Z</dcterms:created>
  <dcterms:modified xsi:type="dcterms:W3CDTF">2011-09-18T10:58:21Z</dcterms:modified>
</cp:coreProperties>
</file>