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57" r:id="rId3"/>
    <p:sldId id="281" r:id="rId4"/>
    <p:sldId id="282" r:id="rId5"/>
    <p:sldId id="265" r:id="rId6"/>
    <p:sldId id="288" r:id="rId7"/>
    <p:sldId id="289" r:id="rId8"/>
    <p:sldId id="285" r:id="rId9"/>
    <p:sldId id="286" r:id="rId10"/>
    <p:sldId id="287" r:id="rId11"/>
    <p:sldId id="290" r:id="rId12"/>
    <p:sldId id="291" r:id="rId13"/>
    <p:sldId id="292" r:id="rId14"/>
    <p:sldId id="293" r:id="rId15"/>
    <p:sldId id="266" r:id="rId16"/>
    <p:sldId id="294" r:id="rId17"/>
    <p:sldId id="270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802.11-11/1212r0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BAACD4B2-FB28-4DC5-8E67-42DDC215C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445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802.11-11/1212r0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194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A503E625-1720-43EC-8377-89E840830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42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802.11-11/1212r0</a:t>
            </a:r>
            <a:endParaRPr lang="en-US" sz="14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2011</a:t>
            </a:r>
            <a:endParaRPr lang="en-US" sz="140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IEEE 802.11</a:t>
            </a:r>
            <a:endParaRPr lang="en-US"/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FF5F2ED9-032A-4800-AC3D-7293A5DD962F}" type="slidenum">
              <a:rPr lang="en-US"/>
              <a:pPr/>
              <a:t>1</a:t>
            </a:fld>
            <a:endParaRPr lang="en-US"/>
          </a:p>
        </p:txBody>
      </p:sp>
      <p:sp>
        <p:nvSpPr>
          <p:cNvPr id="204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802.11-11/1212r0</a:t>
            </a:r>
            <a:endParaRPr lang="en-US" sz="14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2011</a:t>
            </a:r>
            <a:endParaRPr lang="en-US" sz="1400"/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IEEE 802.11</a:t>
            </a:r>
            <a:endParaRPr lang="en-US"/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FAA8E6AA-4BCB-49F8-9E6C-F7D9FBE2D638}" type="slidenum">
              <a:rPr lang="en-US"/>
              <a:pPr/>
              <a:t>2</a:t>
            </a:fld>
            <a:endParaRPr lang="en-US"/>
          </a:p>
        </p:txBody>
      </p:sp>
      <p:sp>
        <p:nvSpPr>
          <p:cNvPr id="215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A61338-FD13-4238-BE5D-01F03ED03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15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87FFD3-268D-4CD3-B22C-A1A10AB0D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4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4FAD0A-ED77-4194-9FE9-77F759B53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8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6B216D-1A13-4B85-A31A-4E0815D6B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11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8847C5F-2296-4F71-87C1-8E0ED8F7B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2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623121-ED32-45FA-8814-F85F14E30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23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CA0A6F-D432-4097-B51C-0C6779E5B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1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370327-E301-4972-95A1-2E3340380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1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C7B4ED-DF54-4049-9292-0C4710A9C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8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DAC787-EA1C-43FF-8742-7867C140C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3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33E831-A6E5-4647-A779-F8AECD6FB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1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6683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52939" y="6475413"/>
            <a:ext cx="79098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IEEE 802.11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8F2527C5-955A-4036-8216-759311ACB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802.11-11/1212r0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52939" y="6475413"/>
            <a:ext cx="79098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IEEE 802.11</a:t>
            </a:r>
            <a:endParaRPr 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904E9DD4-0BC2-49D8-A5BA-D674477466E6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The Purpose and Justification of WAPI</a:t>
            </a:r>
            <a:br>
              <a:rPr lang="en-US" dirty="0" smtClean="0"/>
            </a:br>
            <a:r>
              <a:rPr lang="en-US" sz="2400" i="1" dirty="0" smtClean="0"/>
              <a:t>Comparing Apples to Apples, not Apples to Lemons</a:t>
            </a:r>
            <a:endParaRPr lang="en-US" sz="2400" i="1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8663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2011-09-14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4" imgW="8244799" imgH="2534496" progId="Word.Document.8">
                  <p:embed/>
                </p:oleObj>
              </mc:Choice>
              <mc:Fallback>
                <p:oleObj name="Document" r:id="rId4" imgW="8244799" imgH="253449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49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 in RSN and ASE in WAPI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Given</a:t>
            </a:r>
          </a:p>
          <a:p>
            <a:pPr lvl="1"/>
            <a:r>
              <a:rPr lang="en-US" smtClean="0"/>
              <a:t>The ASE in WAPI only does certificate validation</a:t>
            </a:r>
          </a:p>
          <a:p>
            <a:pPr lvl="1"/>
            <a:r>
              <a:rPr lang="en-US" smtClean="0"/>
              <a:t>The AS in RSN does many things but none of them involve certificate validation</a:t>
            </a:r>
          </a:p>
          <a:p>
            <a:r>
              <a:rPr lang="en-US" smtClean="0"/>
              <a:t>Lemma</a:t>
            </a:r>
          </a:p>
          <a:p>
            <a:pPr lvl="1"/>
            <a:r>
              <a:rPr lang="en-US" smtClean="0"/>
              <a:t>There is no functional overlap between these the ASE in WAPI and the AS in RSN</a:t>
            </a:r>
          </a:p>
          <a:p>
            <a:r>
              <a:rPr lang="en-US" smtClean="0"/>
              <a:t>Logical Conclusion</a:t>
            </a:r>
          </a:p>
          <a:p>
            <a:pPr lvl="1"/>
            <a:r>
              <a:rPr lang="en-US" smtClean="0"/>
              <a:t>The AS in RSN is not analogous to the ASE in WAPI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IEEE 802.11</a:t>
            </a:r>
            <a:endParaRPr 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EE2994A-4B2A-4C7C-A8A5-65DE1439472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Implications of AS != ASE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33400" y="1462088"/>
            <a:ext cx="7996238" cy="2362200"/>
          </a:xfrm>
        </p:spPr>
        <p:txBody>
          <a:bodyPr/>
          <a:lstStyle/>
          <a:p>
            <a:r>
              <a:rPr lang="en-US" sz="2000" smtClean="0"/>
              <a:t>The Simplistic and Naïve View is invalid</a:t>
            </a:r>
          </a:p>
          <a:p>
            <a:pPr lvl="1"/>
            <a:r>
              <a:rPr lang="en-US" sz="1800" smtClean="0"/>
              <a:t>The “AS box” and “ASE box” perform different functions and do not match up</a:t>
            </a:r>
          </a:p>
          <a:p>
            <a:pPr lvl="1"/>
            <a:r>
              <a:rPr lang="en-US" sz="1800" smtClean="0"/>
              <a:t>The AS (server side of EAP) corresponds to the AE (server side of WAI)</a:t>
            </a:r>
          </a:p>
          <a:p>
            <a:pPr lvl="1"/>
            <a:r>
              <a:rPr lang="en-US" sz="1800" smtClean="0"/>
              <a:t>The ASE has no analog in RSN. There is no box to match up!</a:t>
            </a:r>
          </a:p>
          <a:p>
            <a:pPr lvl="1"/>
            <a:r>
              <a:rPr lang="en-US" sz="1800" smtClean="0"/>
              <a:t>The AP in RSN is a device with a radio that provides access to the DS (there is actually an analog in the WAPI specification but it has no role in security)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IEEE 802.11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876566-D5D4-4CC3-A3A1-627BE9816C59}" type="slidenum">
              <a:rPr lang="en-US"/>
              <a:pPr/>
              <a:t>11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110038" y="5472113"/>
            <a:ext cx="1722437" cy="935037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04925" y="5472113"/>
            <a:ext cx="1752600" cy="935037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23063" y="5497513"/>
            <a:ext cx="1649412" cy="935037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66875" y="5607050"/>
            <a:ext cx="1066800" cy="606425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498975" y="5627688"/>
            <a:ext cx="1066800" cy="530225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121525" y="5654675"/>
            <a:ext cx="1066800" cy="647700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12301" name="Straight Arrow Connector 12"/>
          <p:cNvCxnSpPr>
            <a:cxnSpLocks noChangeShapeType="1"/>
          </p:cNvCxnSpPr>
          <p:nvPr/>
        </p:nvCxnSpPr>
        <p:spPr bwMode="auto">
          <a:xfrm flipV="1">
            <a:off x="3049588" y="5889625"/>
            <a:ext cx="1438275" cy="14288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2" name="Straight Arrow Connector 13"/>
          <p:cNvCxnSpPr>
            <a:cxnSpLocks noChangeShapeType="1"/>
            <a:stCxn id="11" idx="3"/>
          </p:cNvCxnSpPr>
          <p:nvPr/>
        </p:nvCxnSpPr>
        <p:spPr bwMode="auto">
          <a:xfrm flipV="1">
            <a:off x="5565775" y="5889625"/>
            <a:ext cx="1157288" cy="3175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1906588" y="5719763"/>
            <a:ext cx="7874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ASUE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49800" y="5726113"/>
            <a:ext cx="4921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AE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72350" y="5751513"/>
            <a:ext cx="6207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ASE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170363" y="3798888"/>
            <a:ext cx="1722437" cy="935037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296988" y="3817938"/>
            <a:ext cx="1752600" cy="935037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783388" y="3824288"/>
            <a:ext cx="1649412" cy="935037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658938" y="3952875"/>
            <a:ext cx="1066800" cy="606425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559300" y="3956050"/>
            <a:ext cx="1066800" cy="528638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181850" y="3981450"/>
            <a:ext cx="1066800" cy="647700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12312" name="Straight Arrow Connector 23"/>
          <p:cNvCxnSpPr>
            <a:cxnSpLocks noChangeShapeType="1"/>
          </p:cNvCxnSpPr>
          <p:nvPr/>
        </p:nvCxnSpPr>
        <p:spPr bwMode="auto">
          <a:xfrm flipV="1">
            <a:off x="3049588" y="4216400"/>
            <a:ext cx="1498600" cy="20638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3" name="Straight Arrow Connector 24"/>
          <p:cNvCxnSpPr>
            <a:cxnSpLocks noChangeShapeType="1"/>
            <a:stCxn id="22" idx="3"/>
          </p:cNvCxnSpPr>
          <p:nvPr/>
        </p:nvCxnSpPr>
        <p:spPr bwMode="auto">
          <a:xfrm>
            <a:off x="5626100" y="4219575"/>
            <a:ext cx="1157288" cy="0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1897063" y="4065588"/>
            <a:ext cx="62071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STA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10125" y="4052888"/>
            <a:ext cx="4794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AP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32675" y="4078288"/>
            <a:ext cx="4794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AS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12317" name="TextBox 28"/>
          <p:cNvSpPr txBox="1">
            <a:spLocks noChangeArrowheads="1"/>
          </p:cNvSpPr>
          <p:nvPr/>
        </p:nvSpPr>
        <p:spPr bwMode="auto">
          <a:xfrm>
            <a:off x="230188" y="4054475"/>
            <a:ext cx="801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 i="1"/>
              <a:t>RSN</a:t>
            </a:r>
          </a:p>
        </p:txBody>
      </p:sp>
      <p:sp>
        <p:nvSpPr>
          <p:cNvPr id="12318" name="TextBox 29"/>
          <p:cNvSpPr txBox="1">
            <a:spLocks noChangeArrowheads="1"/>
          </p:cNvSpPr>
          <p:nvPr/>
        </p:nvSpPr>
        <p:spPr bwMode="auto">
          <a:xfrm>
            <a:off x="250825" y="5738813"/>
            <a:ext cx="949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 i="1"/>
              <a:t>WAPI</a:t>
            </a:r>
          </a:p>
        </p:txBody>
      </p:sp>
      <p:cxnSp>
        <p:nvCxnSpPr>
          <p:cNvPr id="12319" name="Straight Arrow Connector 30"/>
          <p:cNvCxnSpPr>
            <a:cxnSpLocks noChangeShapeType="1"/>
            <a:stCxn id="19" idx="2"/>
            <a:endCxn id="8" idx="0"/>
          </p:cNvCxnSpPr>
          <p:nvPr/>
        </p:nvCxnSpPr>
        <p:spPr bwMode="auto">
          <a:xfrm>
            <a:off x="2173288" y="4752975"/>
            <a:ext cx="7937" cy="71913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20" name="Straight Arrow Connector 32"/>
          <p:cNvCxnSpPr>
            <a:cxnSpLocks noChangeShapeType="1"/>
          </p:cNvCxnSpPr>
          <p:nvPr/>
        </p:nvCxnSpPr>
        <p:spPr bwMode="auto">
          <a:xfrm flipH="1">
            <a:off x="5410200" y="4733925"/>
            <a:ext cx="1373188" cy="7381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Implications of AS != ASE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114800"/>
          </a:xfrm>
        </p:spPr>
        <p:txBody>
          <a:bodyPr/>
          <a:lstStyle/>
          <a:p>
            <a:r>
              <a:rPr lang="en-US" sz="2000" smtClean="0"/>
              <a:t>The “AP-integrated AS Case” for WAPI falls apart</a:t>
            </a:r>
          </a:p>
          <a:p>
            <a:pPr lvl="1"/>
            <a:r>
              <a:rPr lang="en-US" sz="1800" smtClean="0"/>
              <a:t>An ASE cannot be integrated into an AE because the certificate trust model is voided– reduces to self-signed certs or pointless ASE</a:t>
            </a:r>
          </a:p>
          <a:p>
            <a:pPr lvl="1"/>
            <a:r>
              <a:rPr lang="en-US" sz="1800" smtClean="0"/>
              <a:t>WAPI does not and cannot support such a thing</a:t>
            </a:r>
          </a:p>
          <a:p>
            <a:r>
              <a:rPr lang="en-US" sz="2000" smtClean="0"/>
              <a:t>For RSN, an AS can be integrated into the AP, in fact this is the natural order of things</a:t>
            </a:r>
          </a:p>
          <a:p>
            <a:pPr lvl="1"/>
            <a:endParaRPr lang="en-US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IEEE 802.11</a:t>
            </a:r>
            <a:endParaRPr 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ABB33B54-1FD1-4D1F-A1E4-AA2EE58EE153}" type="slidenum">
              <a:rPr lang="en-US"/>
              <a:pPr/>
              <a:t>12</a:t>
            </a:fld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283075" y="3757613"/>
            <a:ext cx="3089275" cy="1120775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428750" y="3922713"/>
            <a:ext cx="1752600" cy="935037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790700" y="4057650"/>
            <a:ext cx="1066800" cy="606425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692650" y="4060825"/>
            <a:ext cx="1066800" cy="528638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61088" y="4002088"/>
            <a:ext cx="1066800" cy="647700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13324" name="Straight Arrow Connector 21"/>
          <p:cNvCxnSpPr>
            <a:cxnSpLocks noChangeShapeType="1"/>
          </p:cNvCxnSpPr>
          <p:nvPr/>
        </p:nvCxnSpPr>
        <p:spPr bwMode="auto">
          <a:xfrm flipV="1">
            <a:off x="3181350" y="4321175"/>
            <a:ext cx="1500188" cy="20638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2030413" y="4170363"/>
            <a:ext cx="62071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STA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43475" y="4157663"/>
            <a:ext cx="4794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AP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11913" y="4098925"/>
            <a:ext cx="4794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AS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13328" name="TextBox 25"/>
          <p:cNvSpPr txBox="1">
            <a:spLocks noChangeArrowheads="1"/>
          </p:cNvSpPr>
          <p:nvPr/>
        </p:nvSpPr>
        <p:spPr bwMode="auto">
          <a:xfrm>
            <a:off x="361950" y="4159250"/>
            <a:ext cx="80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 i="1"/>
              <a:t>RSN</a:t>
            </a:r>
          </a:p>
        </p:txBody>
      </p:sp>
      <p:sp>
        <p:nvSpPr>
          <p:cNvPr id="13329" name="TextBox 26"/>
          <p:cNvSpPr txBox="1">
            <a:spLocks noChangeArrowheads="1"/>
          </p:cNvSpPr>
          <p:nvPr/>
        </p:nvSpPr>
        <p:spPr bwMode="auto">
          <a:xfrm>
            <a:off x="250825" y="5597525"/>
            <a:ext cx="949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 i="1"/>
              <a:t>WAPI</a:t>
            </a:r>
          </a:p>
        </p:txBody>
      </p:sp>
      <p:cxnSp>
        <p:nvCxnSpPr>
          <p:cNvPr id="13330" name="Straight Arrow Connector 31"/>
          <p:cNvCxnSpPr>
            <a:cxnSpLocks noChangeShapeType="1"/>
            <a:stCxn id="20" idx="3"/>
            <a:endCxn id="21" idx="1"/>
          </p:cNvCxnSpPr>
          <p:nvPr/>
        </p:nvCxnSpPr>
        <p:spPr bwMode="auto">
          <a:xfrm>
            <a:off x="5759450" y="4325938"/>
            <a:ext cx="401638" cy="0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1" name="TextBox 1"/>
          <p:cNvSpPr txBox="1">
            <a:spLocks noChangeArrowheads="1"/>
          </p:cNvSpPr>
          <p:nvPr/>
        </p:nvSpPr>
        <p:spPr bwMode="auto">
          <a:xfrm rot="-875303">
            <a:off x="2078038" y="5273675"/>
            <a:ext cx="41465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sz="3600" b="1" i="1">
                <a:solidFill>
                  <a:srgbClr val="FF0000"/>
                </a:solidFill>
                <a:ea typeface="宋体" pitchFamily="2" charset="-122"/>
              </a:rPr>
              <a:t>NOT SUPPORTED!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Supported Scenarios for RSN and WAPI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712788" y="1676400"/>
            <a:ext cx="7772400" cy="1524000"/>
          </a:xfrm>
        </p:spPr>
        <p:txBody>
          <a:bodyPr/>
          <a:lstStyle/>
          <a:p>
            <a:r>
              <a:rPr lang="en-US" smtClean="0"/>
              <a:t>WAPI acknowledges the existence of an AP– the device in which the AE resides</a:t>
            </a:r>
          </a:p>
          <a:p>
            <a:r>
              <a:rPr lang="en-US" smtClean="0"/>
              <a:t>The STA and ASUE correspond to similar functions</a:t>
            </a:r>
          </a:p>
          <a:p>
            <a:r>
              <a:rPr lang="en-US" smtClean="0"/>
              <a:t>The AP/AS and AP/AE correspond to similar functions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IEEE 802.11</a:t>
            </a:r>
            <a:endParaRPr 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6983F84-FB1A-4C09-8E42-858EE7DE285B}" type="slidenum">
              <a:rPr lang="en-US"/>
              <a:pPr/>
              <a:t>13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429000" y="3395663"/>
            <a:ext cx="2947988" cy="1122362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96988" y="3517900"/>
            <a:ext cx="1752600" cy="935038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58938" y="3654425"/>
            <a:ext cx="1066800" cy="604838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697288" y="3698875"/>
            <a:ext cx="1066800" cy="530225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165725" y="3640138"/>
            <a:ext cx="1066800" cy="647700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14348" name="Straight Arrow Connector 11"/>
          <p:cNvCxnSpPr>
            <a:cxnSpLocks noChangeShapeType="1"/>
          </p:cNvCxnSpPr>
          <p:nvPr/>
        </p:nvCxnSpPr>
        <p:spPr bwMode="auto">
          <a:xfrm>
            <a:off x="2667000" y="3949700"/>
            <a:ext cx="990600" cy="6350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1897063" y="3767138"/>
            <a:ext cx="6207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STA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46525" y="3795713"/>
            <a:ext cx="4810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AP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6550" y="3736975"/>
            <a:ext cx="479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AS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14352" name="TextBox 15"/>
          <p:cNvSpPr txBox="1">
            <a:spLocks noChangeArrowheads="1"/>
          </p:cNvSpPr>
          <p:nvPr/>
        </p:nvSpPr>
        <p:spPr bwMode="auto">
          <a:xfrm>
            <a:off x="230188" y="3754438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 i="1"/>
              <a:t>RSN</a:t>
            </a:r>
          </a:p>
        </p:txBody>
      </p:sp>
      <p:cxnSp>
        <p:nvCxnSpPr>
          <p:cNvPr id="14353" name="Straight Arrow Connector 16"/>
          <p:cNvCxnSpPr>
            <a:cxnSpLocks noChangeShapeType="1"/>
            <a:stCxn id="10" idx="3"/>
            <a:endCxn id="11" idx="1"/>
          </p:cNvCxnSpPr>
          <p:nvPr/>
        </p:nvCxnSpPr>
        <p:spPr bwMode="auto">
          <a:xfrm>
            <a:off x="4764088" y="3963988"/>
            <a:ext cx="401637" cy="0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ounded Rectangle 18"/>
          <p:cNvSpPr/>
          <p:nvPr/>
        </p:nvSpPr>
        <p:spPr>
          <a:xfrm>
            <a:off x="1304925" y="5172075"/>
            <a:ext cx="1752600" cy="935038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705600" y="5168900"/>
            <a:ext cx="1651000" cy="935038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666875" y="5308600"/>
            <a:ext cx="1066800" cy="604838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105650" y="5326063"/>
            <a:ext cx="1066800" cy="647700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14358" name="Straight Arrow Connector 24"/>
          <p:cNvCxnSpPr>
            <a:cxnSpLocks noChangeShapeType="1"/>
          </p:cNvCxnSpPr>
          <p:nvPr/>
        </p:nvCxnSpPr>
        <p:spPr bwMode="auto">
          <a:xfrm>
            <a:off x="6292850" y="5670550"/>
            <a:ext cx="825500" cy="0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1906588" y="5421313"/>
            <a:ext cx="7874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ASUE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54888" y="5422900"/>
            <a:ext cx="62071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ASE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14361" name="TextBox 28"/>
          <p:cNvSpPr txBox="1">
            <a:spLocks noChangeArrowheads="1"/>
          </p:cNvSpPr>
          <p:nvPr/>
        </p:nvSpPr>
        <p:spPr bwMode="auto">
          <a:xfrm>
            <a:off x="250825" y="5440363"/>
            <a:ext cx="949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 i="1"/>
              <a:t>WAPI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3478213" y="5168900"/>
            <a:ext cx="2946400" cy="1028700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746500" y="5378450"/>
            <a:ext cx="1066800" cy="530225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214938" y="5319713"/>
            <a:ext cx="1066800" cy="647700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14365" name="Straight Arrow Connector 37"/>
          <p:cNvCxnSpPr>
            <a:cxnSpLocks noChangeShapeType="1"/>
          </p:cNvCxnSpPr>
          <p:nvPr/>
        </p:nvCxnSpPr>
        <p:spPr bwMode="auto">
          <a:xfrm>
            <a:off x="2714625" y="5629275"/>
            <a:ext cx="992188" cy="7938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3995738" y="5476875"/>
            <a:ext cx="4794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AP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65763" y="5416550"/>
            <a:ext cx="4921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AE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14368" name="Straight Arrow Connector 40"/>
          <p:cNvCxnSpPr>
            <a:cxnSpLocks noChangeShapeType="1"/>
            <a:stCxn id="36" idx="3"/>
            <a:endCxn id="37" idx="1"/>
          </p:cNvCxnSpPr>
          <p:nvPr/>
        </p:nvCxnSpPr>
        <p:spPr bwMode="auto">
          <a:xfrm>
            <a:off x="4813300" y="5643563"/>
            <a:ext cx="401638" cy="0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9" name="Straight Arrow Connector 41"/>
          <p:cNvCxnSpPr>
            <a:cxnSpLocks noChangeShapeType="1"/>
          </p:cNvCxnSpPr>
          <p:nvPr/>
        </p:nvCxnSpPr>
        <p:spPr bwMode="auto">
          <a:xfrm>
            <a:off x="2227263" y="4518025"/>
            <a:ext cx="0" cy="53181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70" name="Straight Arrow Connector 42"/>
          <p:cNvCxnSpPr>
            <a:cxnSpLocks noChangeShapeType="1"/>
          </p:cNvCxnSpPr>
          <p:nvPr/>
        </p:nvCxnSpPr>
        <p:spPr bwMode="auto">
          <a:xfrm>
            <a:off x="5757863" y="4572000"/>
            <a:ext cx="9525" cy="54451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Supported Scenarios for both RSN and WAPI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WAPI only supports one scenario</a:t>
            </a:r>
          </a:p>
          <a:p>
            <a:pPr lvl="1"/>
            <a:r>
              <a:rPr lang="en-US" smtClean="0"/>
              <a:t>A client, the ASUE whose analog is the STA in RSN</a:t>
            </a:r>
          </a:p>
          <a:p>
            <a:pPr lvl="1"/>
            <a:r>
              <a:rPr lang="en-US" smtClean="0"/>
              <a:t>A server, the AE whose analog is the AS in RSN</a:t>
            </a:r>
          </a:p>
          <a:p>
            <a:pPr lvl="1"/>
            <a:r>
              <a:rPr lang="en-US" smtClean="0"/>
              <a:t>An AP that contains the AE</a:t>
            </a:r>
          </a:p>
          <a:p>
            <a:pPr lvl="1"/>
            <a:r>
              <a:rPr lang="en-US" smtClean="0"/>
              <a:t>An ASE that has no analog in RSN</a:t>
            </a:r>
          </a:p>
          <a:p>
            <a:r>
              <a:rPr lang="en-US" smtClean="0"/>
              <a:t>RSN supports the WAPI scenario</a:t>
            </a:r>
          </a:p>
          <a:p>
            <a:pPr lvl="1"/>
            <a:r>
              <a:rPr lang="en-US" smtClean="0"/>
              <a:t>A client, the STA whose analog is the ASUE in WAPI</a:t>
            </a:r>
          </a:p>
          <a:p>
            <a:pPr lvl="1"/>
            <a:r>
              <a:rPr lang="en-US" smtClean="0"/>
              <a:t>A server, the AS whose analog is the AE in WAPI</a:t>
            </a:r>
          </a:p>
          <a:p>
            <a:pPr lvl="1"/>
            <a:r>
              <a:rPr lang="en-US" smtClean="0"/>
              <a:t>An AP that contains the AS</a:t>
            </a:r>
          </a:p>
          <a:p>
            <a:r>
              <a:rPr lang="en-US" smtClean="0"/>
              <a:t>RSN supports EAP methods that do ECDH and ECDSA 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IEEE 802.11</a:t>
            </a:r>
            <a:endParaRPr 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02A31432-0419-414D-B549-02C3CE8875C9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IEEE 802.11</a:t>
            </a:r>
            <a:endParaRPr lang="en-US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D7399622-DDA7-44BB-A5BD-074F7EAD29E7}" type="slidenum">
              <a:rPr lang="en-US"/>
              <a:pPr/>
              <a:t>15</a:t>
            </a:fld>
            <a:endParaRPr 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RSN Supports Additional Scenarios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mtClean="0"/>
              <a:t>Multiple credential support</a:t>
            </a:r>
          </a:p>
          <a:p>
            <a:pPr lvl="1"/>
            <a:r>
              <a:rPr lang="en-US" smtClean="0"/>
              <a:t>Username/password credentials on the client</a:t>
            </a:r>
          </a:p>
          <a:p>
            <a:pPr lvl="1"/>
            <a:r>
              <a:rPr lang="en-US" smtClean="0"/>
              <a:t>Shared passwords/psks using a zero knowledge cryptographic proof</a:t>
            </a:r>
          </a:p>
          <a:p>
            <a:pPr lvl="1"/>
            <a:r>
              <a:rPr lang="en-US" smtClean="0"/>
              <a:t>Token cards providing 2-factor client authentication</a:t>
            </a:r>
          </a:p>
          <a:p>
            <a:r>
              <a:rPr lang="en-US" smtClean="0"/>
              <a:t>Aggregation of the AS services of multiple APs</a:t>
            </a:r>
          </a:p>
          <a:p>
            <a:pPr lvl="1"/>
            <a:r>
              <a:rPr lang="en-US" smtClean="0"/>
              <a:t>Attractive when using a credential, like username/password, that have particular scaling problems in large deployments</a:t>
            </a:r>
          </a:p>
          <a:p>
            <a:r>
              <a:rPr lang="en-US" smtClean="0"/>
              <a:t>Proponents of WAPI take issue with aggregation of AS services</a:t>
            </a:r>
          </a:p>
          <a:p>
            <a:pPr lvl="1"/>
            <a:r>
              <a:rPr lang="en-US" smtClean="0"/>
              <a:t>Which might be relevant to the NP and CRM discussion if WAPI supported such scenarios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Purpose and Justification of WAPI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WAPI supports one scenario only; RSN supports the identical scenario identically</a:t>
            </a:r>
          </a:p>
          <a:p>
            <a:pPr lvl="1"/>
            <a:r>
              <a:rPr lang="en-US" smtClean="0"/>
              <a:t>WAPI is a </a:t>
            </a:r>
            <a:r>
              <a:rPr lang="en-US" b="1" u="sng" smtClean="0"/>
              <a:t>duplication of a subset </a:t>
            </a:r>
            <a:r>
              <a:rPr lang="en-US" smtClean="0"/>
              <a:t>of RSN functionality</a:t>
            </a:r>
          </a:p>
          <a:p>
            <a:pPr lvl="1"/>
            <a:r>
              <a:rPr lang="en-US" smtClean="0"/>
              <a:t>The security differences are minimal and where they exist they are to the detriment of WAPI</a:t>
            </a:r>
          </a:p>
          <a:p>
            <a:r>
              <a:rPr lang="en-US" smtClean="0"/>
              <a:t>WAPI fails to address the issues its proponents have aggregated AS services</a:t>
            </a:r>
          </a:p>
          <a:p>
            <a:pPr lvl="1"/>
            <a:r>
              <a:rPr lang="en-US" smtClean="0"/>
              <a:t>If the alleged “loopholes” were valid then their proposed solution does nothing to address them!</a:t>
            </a:r>
          </a:p>
          <a:p>
            <a:pPr lvl="1"/>
            <a:r>
              <a:rPr lang="en-US" smtClean="0"/>
              <a:t>It is pointless to continue discussion of alleged shortcomings in a scenario of RSN that WAPI does not and cannot support</a:t>
            </a:r>
          </a:p>
          <a:p>
            <a:r>
              <a:rPr lang="en-US" smtClean="0"/>
              <a:t>WAPI has no purpose and justification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IEEE 802.11</a:t>
            </a:r>
            <a:endParaRPr 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939E2839-7192-40C6-BD62-23BDD44A11A5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IEEE 802.11</a:t>
            </a:r>
            <a:endParaRPr lang="en-US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F88F4CD6-A549-4EAC-8521-B325E2FE87D2}" type="slidenum">
              <a:rPr lang="en-US"/>
              <a:pPr/>
              <a:t>17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“WAPI and 802.11 Authentication and Key Management”– H.R Thomann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IEEE 802.11</a:t>
            </a:r>
            <a:endParaRPr lang="en-US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662B6093-B2C2-441C-A97D-C2279A976CEB}" type="slidenum">
              <a:rPr lang="en-US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This document identifies flaws in the analysis of WAPI and RSN by the proponents of WAPI. It demonstrates that WAPI has a limited applicability to WLANs due to its limited support of user credentials and deployment scenarios. It sums up the Purpose and Justification for WAPI.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Authentication and Key Management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Protocols used in WAPI and RSN perform authentication of a client and a server over an untrusted connection</a:t>
            </a:r>
          </a:p>
          <a:p>
            <a:pPr lvl="1"/>
            <a:r>
              <a:rPr lang="en-US" smtClean="0"/>
              <a:t>WAPI uses WAI, RSN uses EAP</a:t>
            </a:r>
          </a:p>
          <a:p>
            <a:r>
              <a:rPr lang="en-US" smtClean="0"/>
              <a:t>WAI and EAP both perform mutual authentication and derive a secret key*</a:t>
            </a:r>
          </a:p>
          <a:p>
            <a:pPr lvl="1"/>
            <a:r>
              <a:rPr lang="en-US" smtClean="0"/>
              <a:t>WAI performs a Diffie-Hellman and authenticates that exchange using the Digital Signature Algorithm. </a:t>
            </a:r>
            <a:r>
              <a:rPr lang="en-US" u="sng" smtClean="0"/>
              <a:t>Only supports certificates as a credential.</a:t>
            </a:r>
          </a:p>
          <a:p>
            <a:pPr lvl="1"/>
            <a:r>
              <a:rPr lang="en-US" smtClean="0"/>
              <a:t>EAP is an extensible authentication protocol and </a:t>
            </a:r>
            <a:r>
              <a:rPr lang="en-US" u="sng" smtClean="0"/>
              <a:t>allows use of many different credentials.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IEEE 802.11</a:t>
            </a:r>
            <a:endParaRPr lang="en-US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3A5B530-7A32-43C3-A550-90DD8B882434}" type="slidenum">
              <a:rPr lang="en-US"/>
              <a:pPr/>
              <a:t>3</a:t>
            </a:fld>
            <a:endParaRPr lang="en-US"/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762000" y="6186488"/>
            <a:ext cx="6365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* Using an EAP method that is appropriate for use in a WLAN– see 802.11 standard for description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Authentication and Key Management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114800"/>
          </a:xfrm>
        </p:spPr>
        <p:txBody>
          <a:bodyPr/>
          <a:lstStyle/>
          <a:p>
            <a:r>
              <a:rPr lang="en-US" smtClean="0"/>
              <a:t>Both use 2 party protocols for authentication and derivation of a shared key</a:t>
            </a:r>
          </a:p>
          <a:p>
            <a:r>
              <a:rPr lang="en-US" smtClean="0"/>
              <a:t>Each side uses different actors to effect the 2 party protocol</a:t>
            </a:r>
          </a:p>
          <a:p>
            <a:r>
              <a:rPr lang="en-US" smtClean="0"/>
              <a:t>RSN Components</a:t>
            </a:r>
          </a:p>
          <a:p>
            <a:pPr lvl="1"/>
            <a:r>
              <a:rPr lang="en-US" sz="1800" b="1" smtClean="0"/>
              <a:t>STA</a:t>
            </a:r>
            <a:r>
              <a:rPr lang="en-US" sz="1800" smtClean="0"/>
              <a:t>: a device, the “client side” of EAP</a:t>
            </a:r>
          </a:p>
          <a:p>
            <a:pPr lvl="1"/>
            <a:r>
              <a:rPr lang="en-US" sz="1800" b="1" smtClean="0"/>
              <a:t>AP</a:t>
            </a:r>
            <a:r>
              <a:rPr lang="en-US" sz="1800" smtClean="0"/>
              <a:t>: a STA, therefore a device, that provides access to a DS</a:t>
            </a:r>
          </a:p>
          <a:p>
            <a:pPr lvl="1"/>
            <a:r>
              <a:rPr lang="en-US" sz="1800" b="1" smtClean="0"/>
              <a:t>AS</a:t>
            </a:r>
            <a:r>
              <a:rPr lang="en-US" sz="1800" smtClean="0"/>
              <a:t>: an entity that provides authentication services, the “server side” of EAP</a:t>
            </a:r>
          </a:p>
          <a:p>
            <a:r>
              <a:rPr lang="en-US" smtClean="0"/>
              <a:t>WAPI Components:</a:t>
            </a:r>
          </a:p>
          <a:p>
            <a:pPr lvl="1"/>
            <a:r>
              <a:rPr lang="en-US" sz="1800" b="1" smtClean="0"/>
              <a:t>ASUE</a:t>
            </a:r>
            <a:r>
              <a:rPr lang="en-US" sz="1800" smtClean="0"/>
              <a:t>: a device containing the “client side” of WAI</a:t>
            </a:r>
          </a:p>
          <a:p>
            <a:pPr lvl="1"/>
            <a:r>
              <a:rPr lang="en-US" sz="1800" b="1" smtClean="0"/>
              <a:t>AE</a:t>
            </a:r>
            <a:r>
              <a:rPr lang="en-US" sz="1800" smtClean="0"/>
              <a:t>: an entity that provides authentication services, the “server side” of WAI</a:t>
            </a:r>
          </a:p>
          <a:p>
            <a:pPr lvl="1"/>
            <a:r>
              <a:rPr lang="en-US" sz="1800" b="1" smtClean="0"/>
              <a:t>ASE</a:t>
            </a:r>
            <a:r>
              <a:rPr lang="en-US" sz="1800" smtClean="0"/>
              <a:t>: an entity that performs a certificate status check</a:t>
            </a:r>
          </a:p>
          <a:p>
            <a:endParaRPr lang="en-US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IEEE 802.11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C39A2176-1C0C-4DB4-86E1-377F31A3F25B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IEEE 802.11</a:t>
            </a:r>
            <a:endParaRPr 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414CD833-BA4F-4B2E-8F45-90672D13311D}" type="slidenum">
              <a:rPr lang="en-US"/>
              <a:pPr/>
              <a:t>5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Simplistic and Naïve View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709738"/>
            <a:ext cx="7772400" cy="4114800"/>
          </a:xfrm>
        </p:spPr>
        <p:txBody>
          <a:bodyPr/>
          <a:lstStyle/>
          <a:p>
            <a:r>
              <a:rPr lang="en-GB" smtClean="0"/>
              <a:t>There are 3 boxes! </a:t>
            </a:r>
          </a:p>
          <a:p>
            <a:r>
              <a:rPr lang="en-GB" smtClean="0"/>
              <a:t>Boxes correspond to each other in a 1:1 manner</a:t>
            </a:r>
          </a:p>
          <a:p>
            <a:r>
              <a:rPr lang="en-GB" smtClean="0"/>
              <a:t>The “Centralized AS Case”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110038" y="5172075"/>
            <a:ext cx="1722437" cy="935038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04925" y="5172075"/>
            <a:ext cx="1752600" cy="935038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23063" y="5199063"/>
            <a:ext cx="1649412" cy="933450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66875" y="5308600"/>
            <a:ext cx="1066800" cy="604838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498975" y="5329238"/>
            <a:ext cx="1066800" cy="528637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121525" y="5354638"/>
            <a:ext cx="1066800" cy="647700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6157" name="Straight Arrow Connector 12"/>
          <p:cNvCxnSpPr>
            <a:cxnSpLocks noChangeShapeType="1"/>
          </p:cNvCxnSpPr>
          <p:nvPr/>
        </p:nvCxnSpPr>
        <p:spPr bwMode="auto">
          <a:xfrm flipV="1">
            <a:off x="3049588" y="5589588"/>
            <a:ext cx="1438275" cy="15875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8" name="Straight Arrow Connector 13"/>
          <p:cNvCxnSpPr>
            <a:cxnSpLocks noChangeShapeType="1"/>
            <a:stCxn id="11" idx="3"/>
          </p:cNvCxnSpPr>
          <p:nvPr/>
        </p:nvCxnSpPr>
        <p:spPr bwMode="auto">
          <a:xfrm flipV="1">
            <a:off x="5565775" y="5589588"/>
            <a:ext cx="1157288" cy="4762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1906588" y="5421313"/>
            <a:ext cx="7874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ASUE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49800" y="5426075"/>
            <a:ext cx="4921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AE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72350" y="5451475"/>
            <a:ext cx="6207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ASE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170363" y="3500438"/>
            <a:ext cx="1722437" cy="933450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296988" y="3517900"/>
            <a:ext cx="1752600" cy="935038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783388" y="3525838"/>
            <a:ext cx="1649412" cy="933450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658938" y="3654425"/>
            <a:ext cx="1066800" cy="604838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559300" y="3656013"/>
            <a:ext cx="1066800" cy="530225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181850" y="3681413"/>
            <a:ext cx="1066800" cy="647700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6168" name="Straight Arrow Connector 25"/>
          <p:cNvCxnSpPr>
            <a:cxnSpLocks noChangeShapeType="1"/>
          </p:cNvCxnSpPr>
          <p:nvPr/>
        </p:nvCxnSpPr>
        <p:spPr bwMode="auto">
          <a:xfrm flipV="1">
            <a:off x="3049588" y="3916363"/>
            <a:ext cx="1498600" cy="22225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9" name="Straight Arrow Connector 26"/>
          <p:cNvCxnSpPr>
            <a:cxnSpLocks noChangeShapeType="1"/>
            <a:stCxn id="24" idx="3"/>
          </p:cNvCxnSpPr>
          <p:nvPr/>
        </p:nvCxnSpPr>
        <p:spPr bwMode="auto">
          <a:xfrm>
            <a:off x="5626100" y="3921125"/>
            <a:ext cx="1157288" cy="0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1897063" y="3767138"/>
            <a:ext cx="6207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STA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10125" y="3752850"/>
            <a:ext cx="479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AP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32675" y="3778250"/>
            <a:ext cx="479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AS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6173" name="TextBox 20483"/>
          <p:cNvSpPr txBox="1">
            <a:spLocks noChangeArrowheads="1"/>
          </p:cNvSpPr>
          <p:nvPr/>
        </p:nvSpPr>
        <p:spPr bwMode="auto">
          <a:xfrm>
            <a:off x="230188" y="3754438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 i="1"/>
              <a:t>RSN</a:t>
            </a:r>
          </a:p>
        </p:txBody>
      </p:sp>
      <p:sp>
        <p:nvSpPr>
          <p:cNvPr id="6174" name="TextBox 36"/>
          <p:cNvSpPr txBox="1">
            <a:spLocks noChangeArrowheads="1"/>
          </p:cNvSpPr>
          <p:nvPr/>
        </p:nvSpPr>
        <p:spPr bwMode="auto">
          <a:xfrm>
            <a:off x="250825" y="5440363"/>
            <a:ext cx="949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 i="1"/>
              <a:t>WAPI</a:t>
            </a:r>
          </a:p>
        </p:txBody>
      </p:sp>
      <p:cxnSp>
        <p:nvCxnSpPr>
          <p:cNvPr id="6175" name="Straight Arrow Connector 20485"/>
          <p:cNvCxnSpPr>
            <a:cxnSpLocks noChangeShapeType="1"/>
          </p:cNvCxnSpPr>
          <p:nvPr/>
        </p:nvCxnSpPr>
        <p:spPr bwMode="auto">
          <a:xfrm flipH="1">
            <a:off x="2200275" y="4572000"/>
            <a:ext cx="7938" cy="4572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76" name="Straight Arrow Connector 39"/>
          <p:cNvCxnSpPr>
            <a:cxnSpLocks noChangeShapeType="1"/>
          </p:cNvCxnSpPr>
          <p:nvPr/>
        </p:nvCxnSpPr>
        <p:spPr bwMode="auto">
          <a:xfrm flipH="1">
            <a:off x="5049838" y="4560888"/>
            <a:ext cx="6350" cy="4572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77" name="Straight Arrow Connector 40"/>
          <p:cNvCxnSpPr>
            <a:cxnSpLocks noChangeShapeType="1"/>
          </p:cNvCxnSpPr>
          <p:nvPr/>
        </p:nvCxnSpPr>
        <p:spPr bwMode="auto">
          <a:xfrm flipH="1">
            <a:off x="7648575" y="4572000"/>
            <a:ext cx="6350" cy="4572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78" name="TextBox 20486"/>
          <p:cNvSpPr txBox="1">
            <a:spLocks noChangeArrowheads="1"/>
          </p:cNvSpPr>
          <p:nvPr/>
        </p:nvSpPr>
        <p:spPr bwMode="auto">
          <a:xfrm>
            <a:off x="2333625" y="4662488"/>
            <a:ext cx="390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???</a:t>
            </a:r>
          </a:p>
        </p:txBody>
      </p:sp>
      <p:sp>
        <p:nvSpPr>
          <p:cNvPr id="6179" name="TextBox 42"/>
          <p:cNvSpPr txBox="1">
            <a:spLocks noChangeArrowheads="1"/>
          </p:cNvSpPr>
          <p:nvPr/>
        </p:nvSpPr>
        <p:spPr bwMode="auto">
          <a:xfrm>
            <a:off x="5092700" y="4662488"/>
            <a:ext cx="392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???</a:t>
            </a:r>
          </a:p>
        </p:txBody>
      </p:sp>
      <p:sp>
        <p:nvSpPr>
          <p:cNvPr id="6180" name="TextBox 43"/>
          <p:cNvSpPr txBox="1">
            <a:spLocks noChangeArrowheads="1"/>
          </p:cNvSpPr>
          <p:nvPr/>
        </p:nvSpPr>
        <p:spPr bwMode="auto">
          <a:xfrm>
            <a:off x="7740650" y="4662488"/>
            <a:ext cx="392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Simplistic and Naïve View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96900" y="1524000"/>
            <a:ext cx="7924800" cy="1524000"/>
          </a:xfrm>
        </p:spPr>
        <p:txBody>
          <a:bodyPr/>
          <a:lstStyle/>
          <a:p>
            <a:r>
              <a:rPr lang="en-US" smtClean="0"/>
              <a:t>The “AP-integrated AS Case”</a:t>
            </a:r>
          </a:p>
          <a:p>
            <a:pPr lvl="1"/>
            <a:r>
              <a:rPr lang="en-US" smtClean="0"/>
              <a:t>ASE and AE functionality are co-located on one device</a:t>
            </a:r>
          </a:p>
          <a:p>
            <a:pPr lvl="1"/>
            <a:r>
              <a:rPr lang="en-US" smtClean="0"/>
              <a:t>“The AE and integrated ASE need certificates. However, in this scenario a single certificate per AP is sufficient and can be shared by the AE and ASE”*</a:t>
            </a:r>
          </a:p>
          <a:p>
            <a:endParaRPr lang="en-US" smtClean="0"/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IEEE 802.11</a:t>
            </a:r>
            <a:endParaRPr 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475C3D75-7EA5-4901-A315-32DEDCFFCFBB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110038" y="5172075"/>
            <a:ext cx="3357562" cy="935038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04925" y="5172075"/>
            <a:ext cx="1752600" cy="935038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66875" y="5308600"/>
            <a:ext cx="1066800" cy="604838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498975" y="5329238"/>
            <a:ext cx="1066800" cy="528637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29325" y="5281613"/>
            <a:ext cx="1066800" cy="647700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7180" name="Straight Arrow Connector 12"/>
          <p:cNvCxnSpPr>
            <a:cxnSpLocks noChangeShapeType="1"/>
          </p:cNvCxnSpPr>
          <p:nvPr/>
        </p:nvCxnSpPr>
        <p:spPr bwMode="auto">
          <a:xfrm flipV="1">
            <a:off x="3049588" y="5589588"/>
            <a:ext cx="1438275" cy="15875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Straight Arrow Connector 13"/>
          <p:cNvCxnSpPr>
            <a:cxnSpLocks noChangeShapeType="1"/>
            <a:stCxn id="11" idx="3"/>
          </p:cNvCxnSpPr>
          <p:nvPr/>
        </p:nvCxnSpPr>
        <p:spPr bwMode="auto">
          <a:xfrm flipV="1">
            <a:off x="5565775" y="5589588"/>
            <a:ext cx="463550" cy="4762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1906588" y="5421313"/>
            <a:ext cx="7874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ASUE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49800" y="5426075"/>
            <a:ext cx="4921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AE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0150" y="5378450"/>
            <a:ext cx="6191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ASE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151313" y="3352800"/>
            <a:ext cx="3087687" cy="1120775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296988" y="3517900"/>
            <a:ext cx="1752600" cy="935038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658938" y="3654425"/>
            <a:ext cx="1066800" cy="604838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559300" y="3656013"/>
            <a:ext cx="1066800" cy="530225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029325" y="3597275"/>
            <a:ext cx="1066800" cy="647700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7190" name="Straight Arrow Connector 23"/>
          <p:cNvCxnSpPr>
            <a:cxnSpLocks noChangeShapeType="1"/>
          </p:cNvCxnSpPr>
          <p:nvPr/>
        </p:nvCxnSpPr>
        <p:spPr bwMode="auto">
          <a:xfrm flipV="1">
            <a:off x="3049588" y="3916363"/>
            <a:ext cx="1498600" cy="22225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1897063" y="3767138"/>
            <a:ext cx="6207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STA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10125" y="3752850"/>
            <a:ext cx="479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AP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80150" y="3694113"/>
            <a:ext cx="4794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AS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7194" name="TextBox 28"/>
          <p:cNvSpPr txBox="1">
            <a:spLocks noChangeArrowheads="1"/>
          </p:cNvSpPr>
          <p:nvPr/>
        </p:nvSpPr>
        <p:spPr bwMode="auto">
          <a:xfrm>
            <a:off x="230188" y="3754438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 i="1"/>
              <a:t>RSN</a:t>
            </a:r>
          </a:p>
        </p:txBody>
      </p:sp>
      <p:sp>
        <p:nvSpPr>
          <p:cNvPr id="7195" name="TextBox 29"/>
          <p:cNvSpPr txBox="1">
            <a:spLocks noChangeArrowheads="1"/>
          </p:cNvSpPr>
          <p:nvPr/>
        </p:nvSpPr>
        <p:spPr bwMode="auto">
          <a:xfrm>
            <a:off x="250825" y="5440363"/>
            <a:ext cx="949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 i="1"/>
              <a:t>WAPI</a:t>
            </a:r>
          </a:p>
        </p:txBody>
      </p:sp>
      <p:cxnSp>
        <p:nvCxnSpPr>
          <p:cNvPr id="7196" name="Straight Arrow Connector 30"/>
          <p:cNvCxnSpPr>
            <a:cxnSpLocks noChangeShapeType="1"/>
          </p:cNvCxnSpPr>
          <p:nvPr/>
        </p:nvCxnSpPr>
        <p:spPr bwMode="auto">
          <a:xfrm flipH="1">
            <a:off x="2200275" y="4572000"/>
            <a:ext cx="7938" cy="4572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97" name="Straight Arrow Connector 31"/>
          <p:cNvCxnSpPr>
            <a:cxnSpLocks noChangeShapeType="1"/>
          </p:cNvCxnSpPr>
          <p:nvPr/>
        </p:nvCxnSpPr>
        <p:spPr bwMode="auto">
          <a:xfrm flipH="1">
            <a:off x="5672138" y="4560888"/>
            <a:ext cx="6350" cy="4572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98" name="TextBox 33"/>
          <p:cNvSpPr txBox="1">
            <a:spLocks noChangeArrowheads="1"/>
          </p:cNvSpPr>
          <p:nvPr/>
        </p:nvSpPr>
        <p:spPr bwMode="auto">
          <a:xfrm>
            <a:off x="2333625" y="4662488"/>
            <a:ext cx="390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???</a:t>
            </a:r>
          </a:p>
        </p:txBody>
      </p:sp>
      <p:sp>
        <p:nvSpPr>
          <p:cNvPr id="7199" name="TextBox 34"/>
          <p:cNvSpPr txBox="1">
            <a:spLocks noChangeArrowheads="1"/>
          </p:cNvSpPr>
          <p:nvPr/>
        </p:nvSpPr>
        <p:spPr bwMode="auto">
          <a:xfrm>
            <a:off x="5694363" y="4651375"/>
            <a:ext cx="392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???</a:t>
            </a:r>
          </a:p>
        </p:txBody>
      </p:sp>
      <p:cxnSp>
        <p:nvCxnSpPr>
          <p:cNvPr id="7200" name="Straight Arrow Connector 36"/>
          <p:cNvCxnSpPr>
            <a:cxnSpLocks noChangeShapeType="1"/>
            <a:stCxn id="22" idx="3"/>
            <a:endCxn id="23" idx="1"/>
          </p:cNvCxnSpPr>
          <p:nvPr/>
        </p:nvCxnSpPr>
        <p:spPr bwMode="auto">
          <a:xfrm>
            <a:off x="5626100" y="3921125"/>
            <a:ext cx="403225" cy="0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01" name="TextBox 41"/>
          <p:cNvSpPr txBox="1">
            <a:spLocks noChangeArrowheads="1"/>
          </p:cNvSpPr>
          <p:nvPr/>
        </p:nvSpPr>
        <p:spPr bwMode="auto">
          <a:xfrm>
            <a:off x="762000" y="6186488"/>
            <a:ext cx="6211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* Direct quote from “WAPI and 802.11 Authentication and Key Management” by H.R. Thomann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The Simplistic and Naïve View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114800"/>
          </a:xfrm>
        </p:spPr>
        <p:txBody>
          <a:bodyPr/>
          <a:lstStyle/>
          <a:p>
            <a:r>
              <a:rPr lang="en-US" smtClean="0"/>
              <a:t>The “Centralized AS Case”</a:t>
            </a:r>
          </a:p>
          <a:p>
            <a:pPr lvl="1"/>
            <a:r>
              <a:rPr lang="en-US" smtClean="0"/>
              <a:t>Incorrectly assumes that the AS and the ASE are functionally equivalent</a:t>
            </a:r>
          </a:p>
          <a:p>
            <a:r>
              <a:rPr lang="en-US" smtClean="0"/>
              <a:t>The “AP-integrated AS Case”</a:t>
            </a:r>
          </a:p>
          <a:p>
            <a:pPr lvl="1"/>
            <a:r>
              <a:rPr lang="en-US" smtClean="0"/>
              <a:t>“The AE and integrated ASE need certificates. However, in this scenario a single certificate per AP is sufficient and can be shared by the AE and ASE”</a:t>
            </a:r>
          </a:p>
          <a:p>
            <a:pPr lvl="1"/>
            <a:r>
              <a:rPr lang="en-US" smtClean="0"/>
              <a:t>This belies </a:t>
            </a:r>
            <a:r>
              <a:rPr lang="en-US" b="1" i="1" u="sng" smtClean="0"/>
              <a:t>a fundamental misunderstanding of certificate use</a:t>
            </a:r>
            <a:r>
              <a:rPr lang="en-US" smtClean="0"/>
              <a:t> and the whole point of certificate validation</a:t>
            </a:r>
          </a:p>
          <a:p>
            <a:pPr lvl="2"/>
            <a:r>
              <a:rPr lang="en-US" smtClean="0"/>
              <a:t>The ASE is supposed to provide an assurance to the ASUE that the AE’s certificate is valid</a:t>
            </a:r>
          </a:p>
          <a:p>
            <a:pPr lvl="2"/>
            <a:r>
              <a:rPr lang="en-US" smtClean="0"/>
              <a:t>If the ASUE trusts the ASE’s certificate then it trusts the AE’s certificate and therefore there is no point in the ASE!</a:t>
            </a:r>
          </a:p>
          <a:p>
            <a:pPr lvl="2"/>
            <a:r>
              <a:rPr lang="en-US" smtClean="0"/>
              <a:t>If the ASE and AE share a certificate, the statement of the ASE on its certificate (the AE’s certificate) is not trustworthy</a:t>
            </a:r>
          </a:p>
          <a:p>
            <a:endParaRPr lang="en-US" smtClean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IEEE 802.11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A26000BC-B806-4643-A999-40B56410BF86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the ASE in WAPI?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mtClean="0"/>
              <a:t>ASE receives certificates, nonces and MAC addresses of the ASUE and AE</a:t>
            </a:r>
          </a:p>
          <a:p>
            <a:pPr lvl="1"/>
            <a:r>
              <a:rPr lang="en-US" smtClean="0"/>
              <a:t>The nonces and MAC addresses are not signed and have no integrity check. The ASE makes no comment on the validity of this data</a:t>
            </a:r>
          </a:p>
          <a:p>
            <a:pPr lvl="1"/>
            <a:r>
              <a:rPr lang="en-US" smtClean="0"/>
              <a:t>The ASE only checks whether the two certificates are valid</a:t>
            </a:r>
          </a:p>
          <a:p>
            <a:pPr lvl="2"/>
            <a:r>
              <a:rPr lang="en-US" smtClean="0"/>
              <a:t>Its range of responses is limited to certificate validity only</a:t>
            </a:r>
          </a:p>
          <a:p>
            <a:pPr lvl="2"/>
            <a:r>
              <a:rPr lang="en-US" smtClean="0"/>
              <a:t>It cannot know whether the ASUE or AE possess the private keys whose analogs are in the certificates it is evaluating</a:t>
            </a:r>
          </a:p>
          <a:p>
            <a:r>
              <a:rPr lang="en-US" smtClean="0"/>
              <a:t>The ASE only performs certificate validation*</a:t>
            </a:r>
          </a:p>
          <a:p>
            <a:pPr lvl="1"/>
            <a:r>
              <a:rPr lang="en-US" smtClean="0"/>
              <a:t>It performs no other function</a:t>
            </a:r>
          </a:p>
          <a:p>
            <a:pPr lvl="1"/>
            <a:r>
              <a:rPr lang="en-US" smtClean="0"/>
              <a:t>It does not take part in mutual authentication of the ASUE and AE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IEEE 802.11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7D16C1C0-7542-47EE-8C32-D603817140FF}" type="slidenum">
              <a:rPr lang="en-US"/>
              <a:pPr/>
              <a:t>8</a:t>
            </a:fld>
            <a:endParaRPr lang="en-US"/>
          </a:p>
        </p:txBody>
      </p:sp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762000" y="6186488"/>
            <a:ext cx="353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* The representative of the Swiss NB agrees with this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the AS in RSN?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entity that performs the server side of EAP</a:t>
            </a:r>
          </a:p>
          <a:p>
            <a:r>
              <a:rPr lang="en-US" smtClean="0"/>
              <a:t>The AS contains a credential that it uses to authenticate itself to the client side of EAP, the STA</a:t>
            </a:r>
          </a:p>
          <a:p>
            <a:r>
              <a:rPr lang="en-US" smtClean="0"/>
              <a:t>The AS authenticates the client side of EAP using the client’s credential</a:t>
            </a:r>
          </a:p>
          <a:p>
            <a:r>
              <a:rPr lang="en-US" smtClean="0"/>
              <a:t>The AS establishes a shared and secret key with the client</a:t>
            </a:r>
          </a:p>
          <a:p>
            <a:endParaRPr lang="en-US" smtClean="0"/>
          </a:p>
          <a:p>
            <a:r>
              <a:rPr lang="en-US" smtClean="0"/>
              <a:t>The AS does not do certificate validation*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IEEE 802.11</a:t>
            </a:r>
            <a:endParaRPr 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9F03CB-F068-4E69-924F-A3D53D176724}" type="slidenum">
              <a:rPr lang="en-US"/>
              <a:pPr/>
              <a:t>9</a:t>
            </a:fld>
            <a:endParaRPr lang="en-US"/>
          </a:p>
        </p:txBody>
      </p:sp>
      <p:sp>
        <p:nvSpPr>
          <p:cNvPr id="10247" name="TextBox 6"/>
          <p:cNvSpPr txBox="1">
            <a:spLocks noChangeArrowheads="1"/>
          </p:cNvSpPr>
          <p:nvPr/>
        </p:nvSpPr>
        <p:spPr bwMode="auto">
          <a:xfrm>
            <a:off x="762000" y="6186488"/>
            <a:ext cx="353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* The representative of the Swiss NB agrees with this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ats the point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whats the point</Template>
  <TotalTime>10</TotalTime>
  <Words>1415</Words>
  <Application>Microsoft Office PowerPoint</Application>
  <PresentationFormat>On-screen Show (4:3)</PresentationFormat>
  <Paragraphs>215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Times New Roman</vt:lpstr>
      <vt:lpstr>Arial</vt:lpstr>
      <vt:lpstr>Calibri</vt:lpstr>
      <vt:lpstr>宋体</vt:lpstr>
      <vt:lpstr>whats the point</vt:lpstr>
      <vt:lpstr>Microsoft Word 97 - 2003 Document</vt:lpstr>
      <vt:lpstr>The Purpose and Justification of WAPI Comparing Apples to Apples, not Apples to Lemons</vt:lpstr>
      <vt:lpstr>Abstract</vt:lpstr>
      <vt:lpstr>Authentication and Key Management</vt:lpstr>
      <vt:lpstr>Authentication and Key Management</vt:lpstr>
      <vt:lpstr>The Simplistic and Naïve View</vt:lpstr>
      <vt:lpstr>The Simplistic and Naïve View</vt:lpstr>
      <vt:lpstr>The Simplistic and Naïve View</vt:lpstr>
      <vt:lpstr>What is the ASE in WAPI?</vt:lpstr>
      <vt:lpstr>What is the AS in RSN?</vt:lpstr>
      <vt:lpstr>AS in RSN and ASE in WAPI</vt:lpstr>
      <vt:lpstr>Implications of AS != ASE</vt:lpstr>
      <vt:lpstr>Implications of AS != ASE</vt:lpstr>
      <vt:lpstr>Supported Scenarios for RSN and WAPI</vt:lpstr>
      <vt:lpstr>Supported Scenarios for both RSN and WAPI</vt:lpstr>
      <vt:lpstr>RSN Supports Additional Scenarios</vt:lpstr>
      <vt:lpstr>Purpose and Justification of WAPI</vt:lpstr>
      <vt:lpstr>References</vt:lpstr>
    </vt:vector>
  </TitlesOfParts>
  <Company>IEEE 802.11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Point?</dc:title>
  <dc:creator>IEEE 802.11</dc:creator>
  <cp:lastModifiedBy>Dan Harkins</cp:lastModifiedBy>
  <cp:revision>2</cp:revision>
  <cp:lastPrinted>1998-02-10T13:28:06Z</cp:lastPrinted>
  <dcterms:created xsi:type="dcterms:W3CDTF">2011-09-14T21:21:07Z</dcterms:created>
  <dcterms:modified xsi:type="dcterms:W3CDTF">2011-09-14T21:31:53Z</dcterms:modified>
</cp:coreProperties>
</file>