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69" r:id="rId2"/>
    <p:sldId id="270" r:id="rId3"/>
    <p:sldId id="288" r:id="rId4"/>
    <p:sldId id="271" r:id="rId5"/>
    <p:sldId id="283" r:id="rId6"/>
    <p:sldId id="272" r:id="rId7"/>
    <p:sldId id="274" r:id="rId8"/>
    <p:sldId id="277" r:id="rId9"/>
    <p:sldId id="286" r:id="rId10"/>
    <p:sldId id="282" r:id="rId11"/>
    <p:sldId id="278" r:id="rId12"/>
    <p:sldId id="287" r:id="rId13"/>
    <p:sldId id="290" r:id="rId14"/>
    <p:sldId id="291" r:id="rId15"/>
    <p:sldId id="292" r:id="rId16"/>
    <p:sldId id="289" r:id="rId1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AC84"/>
    <a:srgbClr val="EFE6A8"/>
    <a:srgbClr val="6A2A09"/>
    <a:srgbClr val="EFC59E"/>
    <a:srgbClr val="A40314"/>
    <a:srgbClr val="7BFF8D"/>
    <a:srgbClr val="FFF463"/>
    <a:srgbClr val="F6C1A0"/>
    <a:srgbClr val="30CC29"/>
    <a:srgbClr val="AC73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中間 1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0505E3EF-67EA-436B-97B2-0124C06EBD24}" styleName="中間 4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EB344D84-9AFB-497E-A393-DC336BA19D2E}" styleName="中間 3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5AB1C69-6EDB-4FF4-983F-18BD219EF322}" styleName="中間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06799F8-075E-4A3A-A7F6-7FBC6576F1A4}" styleName="テーマ 2 - アクセント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7853C-536D-4A76-A0AE-DD22124D55A5}" styleName="テーマ 1 - アクセント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940675A-B579-460E-94D1-54222C63F5DA}" styleName="スタイルなし/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75DCB02-9BB8-47FD-8907-85C794F793BA}" styleName="테마 스타일 1 - 강조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750" autoAdjust="0"/>
    <p:restoredTop sz="94660"/>
  </p:normalViewPr>
  <p:slideViewPr>
    <p:cSldViewPr>
      <p:cViewPr varScale="1">
        <p:scale>
          <a:sx n="67" d="100"/>
          <a:sy n="67" d="100"/>
        </p:scale>
        <p:origin x="-145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4" d="100"/>
          <a:sy n="54" d="100"/>
        </p:scale>
        <p:origin x="-2904" y="-90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endParaRPr lang="en-US" altLang="ja-JP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de-DE" altLang="ja-JP" smtClean="0"/>
              <a:t>Jan 2011</a:t>
            </a:r>
            <a:endParaRPr lang="en-US" altLang="ja-JP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de-DE" altLang="ja-JP" smtClean="0"/>
              <a:t>Marc Emmelmann, Fraunhofer Fokus</a:t>
            </a:r>
            <a:endParaRPr lang="en-US" altLang="ja-JP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 altLang="ja-JP"/>
              <a:t>Page </a:t>
            </a:r>
            <a:fld id="{2673BF1D-9DAF-9045-B632-EEED0899BC76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 altLang="ja-JP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endParaRPr lang="en-US" altLang="ja-JP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de-DE" altLang="ja-JP" smtClean="0"/>
              <a:t>Jan 2011</a:t>
            </a:r>
            <a:endParaRPr lang="en-US" altLang="ja-JP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de-DE" altLang="ja-JP" smtClean="0"/>
              <a:t>Marc Emmelmann, Fraunhofer Fokus</a:t>
            </a:r>
            <a:endParaRPr lang="en-US" altLang="ja-JP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altLang="ja-JP"/>
              <a:t>Page </a:t>
            </a:r>
            <a:fld id="{E910C18A-03BD-DE42-8C52-D363488395C2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altLang="ja-JP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de-DE" altLang="ja-JP" smtClean="0"/>
              <a:t>Jan 2011</a:t>
            </a:r>
            <a:endParaRPr lang="en-US" altLang="ja-JP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ja-JP"/>
              <a:t>Page </a:t>
            </a:r>
            <a:fld id="{9E944D61-F205-9B44-A9BD-355584AC9F9E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de-DE" altLang="ja-JP" smtClean="0"/>
              <a:t>Jan 2011</a:t>
            </a:r>
            <a:endParaRPr lang="en-US" altLang="ja-JP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ja-JP" smtClean="0"/>
              <a:t>Page </a:t>
            </a:r>
            <a:fld id="{E910C18A-03BD-DE42-8C52-D363488395C2}" type="slidenum">
              <a:rPr lang="en-US" altLang="ja-JP" smtClean="0"/>
              <a:pPr/>
              <a:t>10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altLang="ja-JP" smtClean="0"/>
              <a:t>Jan 2011</a:t>
            </a:r>
            <a:endParaRPr lang="en-US" altLang="ja-JP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altLang="ja-JP" smtClean="0"/>
              <a:t>Page </a:t>
            </a:r>
            <a:fld id="{E910C18A-03BD-DE42-8C52-D363488395C2}" type="slidenum">
              <a:rPr lang="en-US" altLang="ja-JP" smtClean="0"/>
              <a:pPr/>
              <a:t>11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altLang="ja-JP" smtClean="0"/>
              <a:t>Jan 2011</a:t>
            </a:r>
            <a:endParaRPr lang="en-US" altLang="ja-JP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altLang="ja-JP" smtClean="0"/>
              <a:t>Page </a:t>
            </a:r>
            <a:fld id="{E910C18A-03BD-DE42-8C52-D363488395C2}" type="slidenum">
              <a:rPr lang="en-US" altLang="ja-JP" smtClean="0"/>
              <a:pPr/>
              <a:t>12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de-DE" altLang="ja-JP" smtClean="0"/>
              <a:t>Jan 2011</a:t>
            </a:r>
            <a:endParaRPr lang="en-US" altLang="ja-JP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ja-JP" smtClean="0"/>
              <a:t>Page </a:t>
            </a:r>
            <a:fld id="{E910C18A-03BD-DE42-8C52-D363488395C2}" type="slidenum">
              <a:rPr lang="en-US" altLang="ja-JP" smtClean="0"/>
              <a:pPr/>
              <a:t>13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de-DE" altLang="ja-JP" smtClean="0"/>
              <a:t>Jan 2011</a:t>
            </a:r>
            <a:endParaRPr lang="en-US" altLang="ja-JP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ja-JP" smtClean="0"/>
              <a:t>Page </a:t>
            </a:r>
            <a:fld id="{E910C18A-03BD-DE42-8C52-D363488395C2}" type="slidenum">
              <a:rPr lang="en-US" altLang="ja-JP" smtClean="0"/>
              <a:pPr/>
              <a:t>14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de-DE" altLang="ja-JP" smtClean="0"/>
              <a:t>Jan 2011</a:t>
            </a:r>
            <a:endParaRPr lang="en-US" altLang="ja-JP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ja-JP" smtClean="0"/>
              <a:t>Page </a:t>
            </a:r>
            <a:fld id="{E910C18A-03BD-DE42-8C52-D363488395C2}" type="slidenum">
              <a:rPr lang="en-US" altLang="ja-JP" smtClean="0"/>
              <a:pPr/>
              <a:t>15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de-DE" altLang="ja-JP" smtClean="0"/>
              <a:t>Jan 2011</a:t>
            </a:r>
            <a:endParaRPr lang="en-US" altLang="ja-JP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ja-JP" smtClean="0"/>
              <a:t>Page </a:t>
            </a:r>
            <a:fld id="{E910C18A-03BD-DE42-8C52-D363488395C2}" type="slidenum">
              <a:rPr lang="en-US" altLang="ja-JP" smtClean="0"/>
              <a:pPr/>
              <a:t>16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altLang="ja-JP" smtClean="0"/>
              <a:t>Jan 2011</a:t>
            </a:r>
            <a:endParaRPr lang="en-US" altLang="ja-JP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altLang="ja-JP" smtClean="0"/>
              <a:t>Page </a:t>
            </a:r>
            <a:fld id="{E910C18A-03BD-DE42-8C52-D363488395C2}" type="slidenum">
              <a:rPr lang="en-US" altLang="ja-JP" smtClean="0"/>
              <a:pPr/>
              <a:t>2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altLang="ja-JP" smtClean="0"/>
              <a:t>Page </a:t>
            </a:r>
            <a:fld id="{45063BF3-45BC-42CE-B0D3-BE10919FF50F}" type="slidenum">
              <a:rPr lang="en-US" altLang="ja-JP" smtClean="0"/>
              <a:pPr/>
              <a:t>3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altLang="ja-JP" smtClean="0"/>
              <a:t>Jan 2011</a:t>
            </a:r>
            <a:endParaRPr lang="en-US" altLang="ja-JP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altLang="ja-JP" smtClean="0"/>
              <a:t>Page </a:t>
            </a:r>
            <a:fld id="{E910C18A-03BD-DE42-8C52-D363488395C2}" type="slidenum">
              <a:rPr lang="en-US" altLang="ja-JP" smtClean="0"/>
              <a:pPr/>
              <a:t>4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de-DE" altLang="ja-JP" smtClean="0"/>
              <a:t>Jan 2011</a:t>
            </a:r>
            <a:endParaRPr lang="en-US" altLang="ja-JP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ja-JP" smtClean="0"/>
              <a:t>Page </a:t>
            </a:r>
            <a:fld id="{E910C18A-03BD-DE42-8C52-D363488395C2}" type="slidenum">
              <a:rPr lang="en-US" altLang="ja-JP" smtClean="0"/>
              <a:pPr/>
              <a:t>5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altLang="ja-JP" smtClean="0"/>
              <a:t>Jan 2011</a:t>
            </a:r>
            <a:endParaRPr lang="en-US" altLang="ja-JP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altLang="ja-JP" smtClean="0"/>
              <a:t>Page </a:t>
            </a:r>
            <a:fld id="{E910C18A-03BD-DE42-8C52-D363488395C2}" type="slidenum">
              <a:rPr lang="en-US" altLang="ja-JP" smtClean="0"/>
              <a:pPr/>
              <a:t>6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altLang="ja-JP" smtClean="0"/>
              <a:t>Jan 2011</a:t>
            </a:r>
            <a:endParaRPr lang="en-US" altLang="ja-JP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altLang="ja-JP" smtClean="0"/>
              <a:t>Page </a:t>
            </a:r>
            <a:fld id="{E910C18A-03BD-DE42-8C52-D363488395C2}" type="slidenum">
              <a:rPr lang="en-US" altLang="ja-JP" smtClean="0"/>
              <a:pPr/>
              <a:t>7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altLang="ja-JP" smtClean="0"/>
              <a:t>Jan 2011</a:t>
            </a:r>
            <a:endParaRPr lang="en-US" altLang="ja-JP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altLang="ja-JP" smtClean="0"/>
              <a:t>Page </a:t>
            </a:r>
            <a:fld id="{E910C18A-03BD-DE42-8C52-D363488395C2}" type="slidenum">
              <a:rPr lang="en-US" altLang="ja-JP" smtClean="0"/>
              <a:pPr/>
              <a:t>8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de-DE" altLang="ja-JP" smtClean="0"/>
              <a:t>Jan 2011</a:t>
            </a:r>
            <a:endParaRPr lang="en-US" altLang="ja-JP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ja-JP" smtClean="0"/>
              <a:t>Page </a:t>
            </a:r>
            <a:fld id="{E910C18A-03BD-DE42-8C52-D363488395C2}" type="slidenum">
              <a:rPr lang="en-US" altLang="ja-JP" smtClean="0"/>
              <a:pPr/>
              <a:t>9</a:t>
            </a:fld>
            <a:endParaRPr lang="en-US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96913" y="334963"/>
            <a:ext cx="1566839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September 2011</a:t>
            </a:r>
            <a:endParaRPr lang="en-US" altLang="ja-JP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6506536" y="6475413"/>
            <a:ext cx="2037417" cy="184666"/>
          </a:xfrm>
        </p:spPr>
        <p:txBody>
          <a:bodyPr/>
          <a:lstStyle>
            <a:lvl1pPr>
              <a:defRPr/>
            </a:lvl1pPr>
          </a:lstStyle>
          <a:p>
            <a:r>
              <a:rPr lang="de-DE" altLang="ja-JP" dirty="0" smtClean="0"/>
              <a:t>Jae-Hyung Song, LG Electronics</a:t>
            </a:r>
            <a:endParaRPr lang="en-US" altLang="ja-JP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9047559C-680F-E94C-BB6B-E24F5D8A3692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January 2012</a:t>
            </a:r>
            <a:endParaRPr lang="en-US" altLang="ja-JP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dirty="0" smtClean="0"/>
              <a:t>Jae-Hyung Song, LG Electronics</a:t>
            </a:r>
            <a:endParaRPr lang="en-US" altLang="ja-JP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9F53E4DA-97F1-CD4B-A96C-888A6FB9533F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96913" y="334963"/>
            <a:ext cx="1340110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January 2012</a:t>
            </a:r>
            <a:endParaRPr lang="en-US" altLang="ja-JP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dirty="0" smtClean="0"/>
              <a:t>Jae-Hyung Song, LG Electronics</a:t>
            </a:r>
            <a:endParaRPr lang="en-US" altLang="ja-JP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5D082882-EEB1-3B45-9B3F-63C8F745598A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96913" y="334963"/>
            <a:ext cx="1566839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September 2011</a:t>
            </a:r>
            <a:endParaRPr lang="en-US" altLang="ja-JP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6506532" y="6475413"/>
            <a:ext cx="2037417" cy="184666"/>
          </a:xfrm>
        </p:spPr>
        <p:txBody>
          <a:bodyPr/>
          <a:lstStyle>
            <a:lvl1pPr>
              <a:defRPr/>
            </a:lvl1pPr>
          </a:lstStyle>
          <a:p>
            <a:r>
              <a:rPr lang="de-DE" altLang="ja-JP" dirty="0" smtClean="0"/>
              <a:t>Jae-Hyung Song, LG Electronics</a:t>
            </a:r>
            <a:endParaRPr lang="en-US" altLang="ja-JP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31E72FFA-50B6-BE49-9796-CC7F59AABF37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September 2011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dirty="0" smtClean="0"/>
              <a:t>Jae-Hyung Song, LG Electronics</a:t>
            </a:r>
            <a:endParaRPr lang="en-US" altLang="ja-JP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1D4705DE-EF5E-3245-9BC1-C3DA5D49391A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September 2011</a:t>
            </a:r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dirty="0" smtClean="0"/>
              <a:t>Jae-Hyung Song, LG Electronics</a:t>
            </a:r>
            <a:endParaRPr lang="en-US" altLang="ja-JP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AC81D6A2-EF1A-7342-8735-F6FB16D8B53A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September 2011</a:t>
            </a:r>
            <a:endParaRPr lang="en-US" altLang="ja-JP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dirty="0" smtClean="0"/>
              <a:t>Jae-Hyung Song, LG Electronics</a:t>
            </a:r>
            <a:endParaRPr lang="en-US" altLang="ja-JP" dirty="0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FB997D35-7908-D144-B3D6-FD1AB951F4F0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>
          <a:xfrm>
            <a:off x="696913" y="334963"/>
            <a:ext cx="1566839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September 2011</a:t>
            </a:r>
            <a:endParaRPr lang="en-US" altLang="ja-JP" dirty="0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dirty="0" smtClean="0"/>
              <a:t>Jae-Hyung Song, LG Electronics</a:t>
            </a:r>
            <a:endParaRPr lang="en-US" altLang="ja-JP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7B0F5319-FD8A-3346-B5E7-F356E79E4745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September 2011</a:t>
            </a:r>
            <a:endParaRPr lang="en-US" altLang="ja-JP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dirty="0" smtClean="0"/>
              <a:t>Jae-Hyung Song, LG Electronics</a:t>
            </a:r>
            <a:endParaRPr lang="en-US" altLang="ja-JP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EFCC6778-12E3-F944-995B-F7B11050D417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September 2011</a:t>
            </a:r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dirty="0" smtClean="0"/>
              <a:t>Jae-Hyung Song, LG Electronics</a:t>
            </a:r>
            <a:endParaRPr lang="en-US" altLang="ja-JP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B6E4B4F7-6D23-4B41-816F-CC2E3533839A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January 2012</a:t>
            </a:r>
            <a:endParaRPr lang="en-US" altLang="ja-JP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dirty="0" smtClean="0"/>
              <a:t>Jae-Hyung Song, LG Electronics</a:t>
            </a:r>
            <a:endParaRPr lang="en-US" altLang="ja-JP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D9999CD1-250E-3B41-87CE-CF495A8A8F64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ko-KR" dirty="0" smtClean="0"/>
              <a:t>January 2012</a:t>
            </a:r>
            <a:endParaRPr lang="en-US" altLang="ja-JP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06522" y="6475413"/>
            <a:ext cx="203741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de-DE" altLang="ja-JP" dirty="0" smtClean="0"/>
              <a:t>Jae-Hyung Song, LG Electronics</a:t>
            </a:r>
            <a:endParaRPr lang="en-US" altLang="ja-JP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 altLang="ja-JP"/>
              <a:t>Slide </a:t>
            </a:r>
            <a:fld id="{03E4786A-0337-604E-9B36-BA666746C78B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88011" y="332601"/>
            <a:ext cx="325749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lvl="4" algn="r"/>
            <a:r>
              <a:rPr lang="en-US" altLang="ja-JP" sz="1800" b="1" dirty="0"/>
              <a:t>doc.: IEEE </a:t>
            </a:r>
            <a:r>
              <a:rPr lang="en-US" altLang="ja-JP" sz="1800" b="1" dirty="0" smtClean="0"/>
              <a:t>802.11-11/1169r1</a:t>
            </a:r>
            <a:endParaRPr lang="en-US" altLang="ja-JP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altLang="ja-JP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96913" y="334963"/>
            <a:ext cx="1340110" cy="276999"/>
          </a:xfrm>
        </p:spPr>
        <p:txBody>
          <a:bodyPr/>
          <a:lstStyle/>
          <a:p>
            <a:r>
              <a:rPr lang="en-US" altLang="ko-KR" dirty="0" smtClean="0"/>
              <a:t>January 2012</a:t>
            </a:r>
            <a:endParaRPr lang="en-US" altLang="ja-JP" dirty="0"/>
          </a:p>
        </p:txBody>
      </p:sp>
      <p:sp>
        <p:nvSpPr>
          <p:cNvPr id="7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ja-JP" dirty="0" smtClean="0"/>
              <a:t>Jihyun Lee, LG Electronics</a:t>
            </a:r>
            <a:endParaRPr lang="en-US" altLang="ja-JP" dirty="0"/>
          </a:p>
        </p:txBody>
      </p:sp>
      <p:sp>
        <p:nvSpPr>
          <p:cNvPr id="8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/>
              <a:t>Slide </a:t>
            </a:r>
            <a:fld id="{C0B7CE83-FD07-4F43-BAD8-20FD0EDAD0F6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ja-JP" dirty="0" smtClean="0"/>
              <a:t>FILS Association</a:t>
            </a:r>
            <a:endParaRPr lang="en-US" altLang="ja-JP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altLang="ja-JP" sz="2000" dirty="0"/>
              <a:t>Date:</a:t>
            </a:r>
            <a:r>
              <a:rPr lang="en-US" altLang="ja-JP" sz="2000" b="0" dirty="0" smtClean="0"/>
              <a:t> </a:t>
            </a:r>
            <a:r>
              <a:rPr lang="en-US" altLang="ja-JP" sz="2000" b="0" dirty="0" smtClean="0"/>
              <a:t>2012-01-17</a:t>
            </a:r>
            <a:endParaRPr lang="en-US" altLang="ja-JP" sz="2000" b="0" dirty="0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altLang="ja-JP" sz="2000" b="1" dirty="0"/>
              <a:t>Authors:</a:t>
            </a:r>
            <a:endParaRPr lang="en-US" altLang="ja-JP" sz="2000" dirty="0"/>
          </a:p>
        </p:txBody>
      </p:sp>
      <p:graphicFrame>
        <p:nvGraphicFramePr>
          <p:cNvPr id="9" name="表 8"/>
          <p:cNvGraphicFramePr>
            <a:graphicFrameLocks noGrp="1"/>
          </p:cNvGraphicFramePr>
          <p:nvPr/>
        </p:nvGraphicFramePr>
        <p:xfrm>
          <a:off x="609600" y="2362200"/>
          <a:ext cx="7924800" cy="2311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71600"/>
                <a:gridCol w="1447800"/>
                <a:gridCol w="1981200"/>
                <a:gridCol w="1371600"/>
                <a:gridCol w="1752600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000" b="1" dirty="0" smtClean="0"/>
                        <a:t>Name</a:t>
                      </a:r>
                      <a:endParaRPr kumimoji="1" lang="ja-JP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b="1" dirty="0" smtClean="0"/>
                        <a:t>Affiliations</a:t>
                      </a:r>
                      <a:endParaRPr kumimoji="1" lang="ja-JP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b="1" dirty="0" smtClean="0"/>
                        <a:t>Address</a:t>
                      </a:r>
                      <a:endParaRPr kumimoji="1" lang="ja-JP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b="1" dirty="0" smtClean="0"/>
                        <a:t>Phone</a:t>
                      </a:r>
                      <a:endParaRPr kumimoji="1" lang="ja-JP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b="1" dirty="0" smtClean="0"/>
                        <a:t>email</a:t>
                      </a:r>
                      <a:endParaRPr kumimoji="1" lang="ja-JP" altLang="en-US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Jae-Hyung Song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LG Electronics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+mn-lt"/>
                          <a:ea typeface="맑은 고딕"/>
                        </a:rPr>
                        <a:t>LG R&amp;D Complex 533, Hogye-1dong, </a:t>
                      </a:r>
                      <a:r>
                        <a:rPr lang="en-US" sz="1200" dirty="0" err="1" smtClean="0">
                          <a:latin typeface="+mn-lt"/>
                          <a:ea typeface="맑은 고딕"/>
                        </a:rPr>
                        <a:t>Dongan-Gu</a:t>
                      </a:r>
                      <a:r>
                        <a:rPr lang="en-US" sz="1200" dirty="0" smtClean="0">
                          <a:latin typeface="+mn-lt"/>
                          <a:ea typeface="맑은 고딕"/>
                        </a:rPr>
                        <a:t>, Anyang, </a:t>
                      </a:r>
                      <a:r>
                        <a:rPr lang="en-US" sz="1200" dirty="0" err="1" smtClean="0">
                          <a:latin typeface="+mn-lt"/>
                          <a:ea typeface="맑은 고딕"/>
                        </a:rPr>
                        <a:t>Kyungki</a:t>
                      </a:r>
                      <a:r>
                        <a:rPr lang="en-US" sz="1200" dirty="0" smtClean="0">
                          <a:latin typeface="+mn-lt"/>
                          <a:ea typeface="맑은 고딕"/>
                        </a:rPr>
                        <a:t>, 431-749, Korea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+82-10-5778-0915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Jaehyung.song@lge.com</a:t>
                      </a:r>
                      <a:endParaRPr kumimoji="1" lang="ja-JP" alt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 err="1" smtClean="0"/>
                        <a:t>Jihyun</a:t>
                      </a:r>
                      <a:r>
                        <a:rPr kumimoji="1" lang="en-US" altLang="ja-JP" sz="1600" dirty="0" smtClean="0"/>
                        <a:t> Lee</a:t>
                      </a:r>
                      <a:endParaRPr kumimoji="1" lang="ja-JP" alt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 smtClean="0"/>
                        <a:t>Jihyun1220.lee@lge.com</a:t>
                      </a:r>
                      <a:endParaRPr kumimoji="1" lang="ja-JP" altLang="en-US" sz="1200" dirty="0" smtClean="0"/>
                    </a:p>
                  </a:txBody>
                  <a:tcPr/>
                </a:tc>
              </a:tr>
              <a:tr h="350520"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Eunsun</a:t>
                      </a:r>
                      <a:r>
                        <a:rPr kumimoji="1" lang="en-US" altLang="ja-JP" sz="1600" baseline="0" dirty="0" smtClean="0"/>
                        <a:t> Kim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Esun.kim@lge.com</a:t>
                      </a:r>
                      <a:endParaRPr kumimoji="1" lang="ja-JP" alt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Yong</a:t>
                      </a:r>
                      <a:r>
                        <a:rPr kumimoji="1" lang="en-US" altLang="ja-JP" sz="1600" baseline="0" dirty="0" smtClean="0"/>
                        <a:t>ho Seok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Yongho.seok@lge.com</a:t>
                      </a:r>
                      <a:endParaRPr kumimoji="1" lang="ja-JP" altLang="en-US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9399" y="2525484"/>
            <a:ext cx="8347771" cy="38596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Proposed association protocol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4963"/>
            <a:ext cx="1340110" cy="276999"/>
          </a:xfrm>
        </p:spPr>
        <p:txBody>
          <a:bodyPr/>
          <a:lstStyle/>
          <a:p>
            <a:r>
              <a:rPr lang="en-US" altLang="ko-KR" dirty="0" smtClean="0"/>
              <a:t>January 2012</a:t>
            </a:r>
            <a:endParaRPr lang="en-US" altLang="ja-JP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ja-JP" dirty="0" smtClean="0"/>
              <a:t>Jae-Hyung Song, LG Electronics</a:t>
            </a:r>
            <a:endParaRPr lang="en-US" altLang="ja-JP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31E72FFA-50B6-BE49-9796-CC7F59AABF37}" type="slidenum">
              <a:rPr lang="en-US" altLang="ja-JP" smtClean="0"/>
              <a:pPr/>
              <a:t>10</a:t>
            </a:fld>
            <a:endParaRPr lang="en-US" altLang="ja-JP"/>
          </a:p>
        </p:txBody>
      </p:sp>
      <p:sp>
        <p:nvSpPr>
          <p:cNvPr id="18" name="내용 개체 틀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altLang="ko-KR" dirty="0" smtClean="0"/>
              <a:t>validity&lt; lower order of 3 octets of </a:t>
            </a:r>
            <a:r>
              <a:rPr lang="en-US" altLang="ko-KR" dirty="0" err="1" smtClean="0"/>
              <a:t>Tu</a:t>
            </a:r>
            <a:r>
              <a:rPr lang="en-US" altLang="ko-KR" dirty="0" smtClean="0"/>
              <a:t>? (1): (2)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183704" y="3048000"/>
            <a:ext cx="68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/>
              <a:t>(1)</a:t>
            </a:r>
            <a:endParaRPr lang="ko-KR" altLang="en-US" sz="1400" dirty="0"/>
          </a:p>
        </p:txBody>
      </p:sp>
      <p:sp>
        <p:nvSpPr>
          <p:cNvPr id="20" name="TextBox 19"/>
          <p:cNvSpPr txBox="1"/>
          <p:nvPr/>
        </p:nvSpPr>
        <p:spPr>
          <a:xfrm>
            <a:off x="6425852" y="3048000"/>
            <a:ext cx="68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/>
              <a:t>(2)</a:t>
            </a:r>
            <a:endParaRPr lang="ko-KR" altLang="en-US" sz="1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Numerical analysis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802.11n</a:t>
            </a:r>
          </a:p>
          <a:p>
            <a:pPr lvl="1"/>
            <a:r>
              <a:rPr lang="en-US" altLang="ko-KR" dirty="0" smtClean="0"/>
              <a:t>Transmission time of Association Response reduced by 59%</a:t>
            </a:r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Time consumption for Association reduced by 26~16 %</a:t>
            </a:r>
          </a:p>
          <a:p>
            <a:pPr lvl="2"/>
            <a:r>
              <a:rPr lang="en-US" altLang="ko-KR" sz="1600" dirty="0" smtClean="0"/>
              <a:t>Time consumption for Association = </a:t>
            </a:r>
            <a:r>
              <a:rPr lang="en-US" altLang="ko-KR" sz="1600" dirty="0" err="1" smtClean="0"/>
              <a:t>backoff+request+SIFS+response</a:t>
            </a:r>
            <a:endParaRPr lang="ko-KR" altLang="en-US" sz="1600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4963"/>
            <a:ext cx="1340110" cy="276999"/>
          </a:xfrm>
        </p:spPr>
        <p:txBody>
          <a:bodyPr/>
          <a:lstStyle/>
          <a:p>
            <a:r>
              <a:rPr lang="en-US" altLang="ko-KR" dirty="0" smtClean="0"/>
              <a:t>January 2012</a:t>
            </a:r>
            <a:endParaRPr lang="en-US" altLang="ja-JP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ja-JP" dirty="0" smtClean="0"/>
              <a:t>Jae-Hyung Song, LG Electronics</a:t>
            </a:r>
            <a:endParaRPr lang="en-US" altLang="ja-JP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31E72FFA-50B6-BE49-9796-CC7F59AABF37}" type="slidenum">
              <a:rPr lang="en-US" altLang="ja-JP" smtClean="0"/>
              <a:pPr/>
              <a:t>11</a:t>
            </a:fld>
            <a:endParaRPr lang="en-US" altLang="ja-JP"/>
          </a:p>
        </p:txBody>
      </p:sp>
      <p:graphicFrame>
        <p:nvGraphicFramePr>
          <p:cNvPr id="8" name="표 7"/>
          <p:cNvGraphicFramePr>
            <a:graphicFrameLocks noGrp="1"/>
          </p:cNvGraphicFramePr>
          <p:nvPr/>
        </p:nvGraphicFramePr>
        <p:xfrm>
          <a:off x="1371600" y="2895600"/>
          <a:ext cx="6553200" cy="1227945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125363"/>
                <a:gridCol w="1062681"/>
                <a:gridCol w="1682578"/>
                <a:gridCol w="1682578"/>
              </a:tblGrid>
              <a:tr h="260725">
                <a:tc gridSpan="2">
                  <a:txBody>
                    <a:bodyPr/>
                    <a:lstStyle/>
                    <a:p>
                      <a:pPr algn="l" fontAlgn="ctr"/>
                      <a:endParaRPr lang="ko-KR" alt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ko-KR" alt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400" u="none" strike="noStrike" dirty="0" smtClean="0">
                          <a:latin typeface="+mn-lt"/>
                        </a:rPr>
                        <a:t>Original</a:t>
                      </a:r>
                      <a:endParaRPr lang="ko-KR" alt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400" u="none" strike="noStrike" dirty="0" smtClean="0">
                          <a:latin typeface="+mn-lt"/>
                        </a:rPr>
                        <a:t>Proposed</a:t>
                      </a:r>
                      <a:endParaRPr lang="ko-KR" alt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18512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Frame length (octet)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 smtClean="0">
                          <a:latin typeface="+mn-lt"/>
                        </a:rPr>
                        <a:t>Min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400" b="1" u="none" strike="noStrike" dirty="0">
                          <a:latin typeface="+mn-lt"/>
                        </a:rPr>
                        <a:t>113</a:t>
                      </a:r>
                      <a:endParaRPr lang="en-US" altLang="ko-KR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400" b="1" u="none" strike="noStrike" dirty="0">
                          <a:latin typeface="+mn-lt"/>
                        </a:rPr>
                        <a:t>11</a:t>
                      </a:r>
                      <a:endParaRPr lang="en-US" altLang="ko-KR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18512">
                <a:tc vMerge="1"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 smtClean="0">
                          <a:latin typeface="+mn-lt"/>
                        </a:rPr>
                        <a:t>Max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400" u="none" strike="noStrike" dirty="0">
                          <a:latin typeface="+mn-lt"/>
                        </a:rPr>
                        <a:t>379</a:t>
                      </a:r>
                      <a:endParaRPr lang="en-US" altLang="ko-KR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400" u="none" strike="noStrike" dirty="0">
                          <a:latin typeface="+mn-lt"/>
                        </a:rPr>
                        <a:t>11</a:t>
                      </a:r>
                      <a:endParaRPr lang="en-US" altLang="ko-KR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60725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Tx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time (us)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 smtClean="0">
                          <a:latin typeface="+mn-lt"/>
                        </a:rPr>
                        <a:t>Min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400" b="1" u="none" strike="noStrike" dirty="0">
                          <a:latin typeface="+mn-lt"/>
                        </a:rPr>
                        <a:t>229.3333</a:t>
                      </a:r>
                      <a:endParaRPr lang="en-US" altLang="ko-KR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400" b="1" u="none" strike="noStrike" dirty="0">
                          <a:latin typeface="+mn-lt"/>
                        </a:rPr>
                        <a:t>93.33333</a:t>
                      </a:r>
                      <a:endParaRPr lang="en-US" altLang="ko-KR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60725">
                <a:tc vMerge="1"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 smtClean="0">
                          <a:latin typeface="+mn-lt"/>
                        </a:rPr>
                        <a:t>Max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400" u="none" strike="noStrike" dirty="0">
                          <a:latin typeface="+mn-lt"/>
                        </a:rPr>
                        <a:t>584</a:t>
                      </a:r>
                      <a:endParaRPr lang="en-US" altLang="ko-KR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400" u="none" strike="noStrike" dirty="0">
                          <a:latin typeface="+mn-lt"/>
                        </a:rPr>
                        <a:t>93.33333</a:t>
                      </a:r>
                      <a:endParaRPr lang="en-US" altLang="ko-KR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9" name="표 8"/>
          <p:cNvGraphicFramePr>
            <a:graphicFrameLocks noGrp="1"/>
          </p:cNvGraphicFramePr>
          <p:nvPr/>
        </p:nvGraphicFramePr>
        <p:xfrm>
          <a:off x="1447800" y="5029200"/>
          <a:ext cx="6553201" cy="1227945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990600"/>
                <a:gridCol w="1752600"/>
                <a:gridCol w="762000"/>
                <a:gridCol w="1600200"/>
                <a:gridCol w="1447801"/>
              </a:tblGrid>
              <a:tr h="260725">
                <a:tc gridSpan="3">
                  <a:txBody>
                    <a:bodyPr/>
                    <a:lstStyle/>
                    <a:p>
                      <a:pPr algn="l" fontAlgn="ctr"/>
                      <a:endParaRPr lang="ko-KR" alt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ko-KR" alt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ko-KR" alt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400" u="none" strike="noStrike" dirty="0" smtClean="0">
                          <a:latin typeface="+mn-lt"/>
                        </a:rPr>
                        <a:t>Original</a:t>
                      </a:r>
                      <a:endParaRPr lang="ko-KR" alt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400" u="none" strike="noStrike" dirty="0" smtClean="0">
                          <a:latin typeface="+mn-lt"/>
                        </a:rPr>
                        <a:t>Proposed</a:t>
                      </a:r>
                      <a:endParaRPr lang="ko-KR" alt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18512">
                <a:tc rowSpan="4"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Tx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time (us)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Number of users = 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 smtClean="0">
                          <a:latin typeface="+mn-lt"/>
                        </a:rPr>
                        <a:t>Min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531.5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395.5</a:t>
                      </a:r>
                    </a:p>
                  </a:txBody>
                  <a:tcPr marL="0" marR="0" marT="0" marB="0" anchor="ctr"/>
                </a:tc>
              </a:tr>
              <a:tr h="218512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 smtClean="0">
                          <a:latin typeface="+mn-lt"/>
                        </a:rPr>
                        <a:t>Max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1267.5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776.5</a:t>
                      </a:r>
                    </a:p>
                  </a:txBody>
                  <a:tcPr marL="0" marR="0" marT="0" marB="0" anchor="ctr"/>
                </a:tc>
              </a:tr>
              <a:tr h="260725">
                <a:tc vMerge="1"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Number of user =50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 smtClean="0">
                          <a:latin typeface="+mn-lt"/>
                        </a:rPr>
                        <a:t>Min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853.4284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717.4284</a:t>
                      </a:r>
                    </a:p>
                  </a:txBody>
                  <a:tcPr marL="0" marR="0" marT="0" marB="0" anchor="ctr"/>
                </a:tc>
              </a:tr>
              <a:tr h="26072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 smtClean="0">
                          <a:latin typeface="+mn-lt"/>
                        </a:rPr>
                        <a:t>Max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1589.428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1098.428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Numerical analysis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802.11n + k/r/v</a:t>
            </a:r>
          </a:p>
          <a:p>
            <a:pPr lvl="1"/>
            <a:r>
              <a:rPr lang="en-US" altLang="ko-KR" dirty="0" smtClean="0"/>
              <a:t>Transmission time of Association Response reduced by 38%</a:t>
            </a:r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Time consumption for Association reduced by 22~14%</a:t>
            </a:r>
            <a:endParaRPr lang="ko-KR" altLang="en-US" dirty="0" smtClean="0"/>
          </a:p>
          <a:p>
            <a:pPr lvl="1"/>
            <a:endParaRPr lang="ko-KR" altLang="en-US" dirty="0" smtClean="0"/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4963"/>
            <a:ext cx="1340110" cy="276999"/>
          </a:xfrm>
        </p:spPr>
        <p:txBody>
          <a:bodyPr/>
          <a:lstStyle/>
          <a:p>
            <a:r>
              <a:rPr lang="en-US" altLang="ko-KR" dirty="0" smtClean="0"/>
              <a:t>January 2012</a:t>
            </a:r>
            <a:endParaRPr lang="en-US" altLang="ja-JP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ja-JP" dirty="0" smtClean="0"/>
              <a:t>Jae-Hyung Song, LG Electronics</a:t>
            </a:r>
            <a:endParaRPr lang="en-US" altLang="ja-JP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31E72FFA-50B6-BE49-9796-CC7F59AABF37}" type="slidenum">
              <a:rPr lang="en-US" altLang="ja-JP" smtClean="0"/>
              <a:pPr/>
              <a:t>12</a:t>
            </a:fld>
            <a:endParaRPr lang="en-US" altLang="ja-JP"/>
          </a:p>
        </p:txBody>
      </p:sp>
      <p:graphicFrame>
        <p:nvGraphicFramePr>
          <p:cNvPr id="7" name="표 6"/>
          <p:cNvGraphicFramePr>
            <a:graphicFrameLocks noGrp="1"/>
          </p:cNvGraphicFramePr>
          <p:nvPr/>
        </p:nvGraphicFramePr>
        <p:xfrm>
          <a:off x="1371600" y="2895600"/>
          <a:ext cx="6553200" cy="1227945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125363"/>
                <a:gridCol w="1062681"/>
                <a:gridCol w="1682578"/>
                <a:gridCol w="1682578"/>
              </a:tblGrid>
              <a:tr h="260725">
                <a:tc gridSpan="2">
                  <a:txBody>
                    <a:bodyPr/>
                    <a:lstStyle/>
                    <a:p>
                      <a:pPr algn="l" fontAlgn="ctr"/>
                      <a:endParaRPr lang="ko-KR" alt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ko-KR" alt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400" u="none" strike="noStrike" dirty="0" smtClean="0">
                          <a:latin typeface="+mn-lt"/>
                        </a:rPr>
                        <a:t>Original</a:t>
                      </a:r>
                      <a:endParaRPr lang="ko-KR" alt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400" u="none" strike="noStrike" dirty="0" smtClean="0">
                          <a:latin typeface="+mn-lt"/>
                        </a:rPr>
                        <a:t>Proposed</a:t>
                      </a:r>
                      <a:endParaRPr lang="ko-KR" alt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18512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Frame length (octet)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 smtClean="0">
                          <a:latin typeface="+mn-lt"/>
                        </a:rPr>
                        <a:t>Min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400" b="1" u="none" strike="noStrike" dirty="0" smtClean="0">
                          <a:latin typeface="+mn-lt"/>
                        </a:rPr>
                        <a:t>241</a:t>
                      </a:r>
                      <a:endParaRPr lang="en-US" altLang="ko-KR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400" b="1" u="none" strike="noStrike" dirty="0" smtClean="0">
                          <a:latin typeface="+mn-lt"/>
                        </a:rPr>
                        <a:t>127</a:t>
                      </a:r>
                      <a:endParaRPr lang="en-US" altLang="ko-KR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18512">
                <a:tc vMerge="1"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 smtClean="0">
                          <a:latin typeface="+mn-lt"/>
                        </a:rPr>
                        <a:t>Max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731</a:t>
                      </a:r>
                      <a:endParaRPr lang="en-US" altLang="ko-KR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351</a:t>
                      </a:r>
                      <a:endParaRPr lang="en-US" altLang="ko-KR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60725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Tx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time (us)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 smtClean="0">
                          <a:latin typeface="+mn-lt"/>
                        </a:rPr>
                        <a:t>Min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400</a:t>
                      </a:r>
                      <a:endParaRPr lang="en-US" altLang="ko-KR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248</a:t>
                      </a:r>
                      <a:endParaRPr lang="en-US" altLang="ko-KR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60725">
                <a:tc vMerge="1"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 smtClean="0">
                          <a:latin typeface="+mn-lt"/>
                        </a:rPr>
                        <a:t>Max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1053.333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546.6667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8" name="표 7"/>
          <p:cNvGraphicFramePr>
            <a:graphicFrameLocks noGrp="1"/>
          </p:cNvGraphicFramePr>
          <p:nvPr/>
        </p:nvGraphicFramePr>
        <p:xfrm>
          <a:off x="1371600" y="4800600"/>
          <a:ext cx="6553201" cy="1304144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990600"/>
                <a:gridCol w="1752600"/>
                <a:gridCol w="762000"/>
                <a:gridCol w="1600200"/>
                <a:gridCol w="1447801"/>
              </a:tblGrid>
              <a:tr h="276904">
                <a:tc gridSpan="3">
                  <a:txBody>
                    <a:bodyPr/>
                    <a:lstStyle/>
                    <a:p>
                      <a:pPr algn="l" fontAlgn="ctr"/>
                      <a:endParaRPr lang="ko-KR" alt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ko-KR" alt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ko-KR" alt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400" u="none" strike="noStrike" dirty="0" smtClean="0">
                          <a:latin typeface="+mn-lt"/>
                        </a:rPr>
                        <a:t>Original</a:t>
                      </a:r>
                      <a:endParaRPr lang="ko-KR" alt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400" u="none" strike="noStrike" dirty="0" smtClean="0">
                          <a:latin typeface="+mn-lt"/>
                        </a:rPr>
                        <a:t>Proposed</a:t>
                      </a:r>
                      <a:endParaRPr lang="ko-KR" alt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36716">
                <a:tc rowSpan="4"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Tx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time (us)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Number of users = 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 smtClean="0">
                          <a:latin typeface="+mn-lt"/>
                        </a:rPr>
                        <a:t>Min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702.1667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550.1667</a:t>
                      </a:r>
                    </a:p>
                  </a:txBody>
                  <a:tcPr marL="0" marR="0" marT="0" marB="0" anchor="ctr"/>
                </a:tc>
              </a:tr>
              <a:tr h="23671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 smtClean="0">
                          <a:latin typeface="+mn-lt"/>
                        </a:rPr>
                        <a:t>Max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1752.833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1246.167</a:t>
                      </a:r>
                    </a:p>
                  </a:txBody>
                  <a:tcPr marL="0" marR="0" marT="0" marB="0" anchor="ctr"/>
                </a:tc>
              </a:tr>
              <a:tr h="276904">
                <a:tc vMerge="1"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Number of users = 50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 smtClean="0">
                          <a:latin typeface="+mn-lt"/>
                        </a:rPr>
                        <a:t>Min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1024.095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872.0951</a:t>
                      </a:r>
                    </a:p>
                  </a:txBody>
                  <a:tcPr marL="0" marR="0" marT="0" marB="0" anchor="ctr"/>
                </a:tc>
              </a:tr>
              <a:tr h="27690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 smtClean="0">
                          <a:latin typeface="+mn-lt"/>
                        </a:rPr>
                        <a:t>Max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2074.761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1568.095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Numerical analysis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6Mbps </a:t>
            </a:r>
            <a:r>
              <a:rPr lang="en-US" altLang="ko-KR" dirty="0" err="1" smtClean="0"/>
              <a:t>Tx</a:t>
            </a:r>
            <a:r>
              <a:rPr lang="en-US" altLang="ko-KR" dirty="0" smtClean="0"/>
              <a:t> rate</a:t>
            </a:r>
          </a:p>
          <a:p>
            <a:r>
              <a:rPr lang="en-US" altLang="ko-KR" dirty="0" err="1" smtClean="0"/>
              <a:t>aSIFSTime</a:t>
            </a:r>
            <a:r>
              <a:rPr lang="en-US" altLang="ko-KR" dirty="0" smtClean="0"/>
              <a:t>=16us, </a:t>
            </a:r>
            <a:r>
              <a:rPr lang="en-US" altLang="ko-KR" dirty="0" err="1" smtClean="0"/>
              <a:t>aSlotTime</a:t>
            </a:r>
            <a:r>
              <a:rPr lang="en-US" altLang="ko-KR" dirty="0" smtClean="0"/>
              <a:t>=9us, </a:t>
            </a:r>
            <a:r>
              <a:rPr lang="en-US" altLang="ko-KR" dirty="0" err="1" smtClean="0"/>
              <a:t>aCWmin</a:t>
            </a:r>
            <a:r>
              <a:rPr lang="en-US" altLang="ko-KR" dirty="0" smtClean="0"/>
              <a:t>=15, </a:t>
            </a:r>
            <a:r>
              <a:rPr lang="en-US" altLang="ko-KR" dirty="0" err="1" smtClean="0"/>
              <a:t>aCWmax</a:t>
            </a:r>
            <a:r>
              <a:rPr lang="en-US" altLang="ko-KR" dirty="0" smtClean="0"/>
              <a:t>=1023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4963"/>
            <a:ext cx="1340110" cy="276999"/>
          </a:xfrm>
        </p:spPr>
        <p:txBody>
          <a:bodyPr/>
          <a:lstStyle/>
          <a:p>
            <a:r>
              <a:rPr lang="en-US" altLang="ko-KR" dirty="0" smtClean="0"/>
              <a:t>January 2012</a:t>
            </a:r>
            <a:endParaRPr lang="en-US" altLang="ja-JP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ja-JP" smtClean="0"/>
              <a:t>Jihyun Lee, LG Electronics</a:t>
            </a:r>
            <a:endParaRPr lang="en-US" altLang="ja-JP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31E72FFA-50B6-BE49-9796-CC7F59AABF37}" type="slidenum">
              <a:rPr lang="en-US" altLang="ja-JP" smtClean="0"/>
              <a:pPr/>
              <a:t>13</a:t>
            </a:fld>
            <a:endParaRPr lang="en-US" altLang="ja-JP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By eliminating unnecessary duplicate IEs from Association Response</a:t>
            </a:r>
          </a:p>
          <a:p>
            <a:pPr lvl="1"/>
            <a:r>
              <a:rPr lang="en-US" altLang="ko-KR" dirty="0" smtClean="0"/>
              <a:t>Reduce transmission time of Association Response frame</a:t>
            </a:r>
          </a:p>
          <a:p>
            <a:pPr lvl="1"/>
            <a:r>
              <a:rPr lang="en-US" altLang="ko-KR" dirty="0" smtClean="0"/>
              <a:t>Make room for other IEs to be delivered in Association Response frame </a:t>
            </a:r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4963"/>
            <a:ext cx="1340110" cy="276999"/>
          </a:xfrm>
        </p:spPr>
        <p:txBody>
          <a:bodyPr/>
          <a:lstStyle/>
          <a:p>
            <a:r>
              <a:rPr lang="en-US" altLang="ko-KR" dirty="0" smtClean="0"/>
              <a:t>January 2012</a:t>
            </a:r>
            <a:endParaRPr lang="en-US" altLang="ja-JP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ja-JP" smtClean="0"/>
              <a:t>Jihyun Lee, LG Electronics</a:t>
            </a:r>
            <a:endParaRPr lang="en-US" altLang="ja-JP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31E72FFA-50B6-BE49-9796-CC7F59AABF37}" type="slidenum">
              <a:rPr lang="en-US" altLang="ja-JP" smtClean="0"/>
              <a:pPr/>
              <a:t>14</a:t>
            </a:fld>
            <a:endParaRPr lang="en-US" altLang="ja-JP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 smtClean="0"/>
              <a:t>Strawpoll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support to make it optional to include STA-independent IEs in Association Response frame?</a:t>
            </a:r>
          </a:p>
          <a:p>
            <a:pPr lvl="1"/>
            <a:r>
              <a:rPr lang="en-US" altLang="ko-KR" dirty="0" smtClean="0"/>
              <a:t>Yes/No/Abstain: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4963"/>
            <a:ext cx="1340110" cy="276999"/>
          </a:xfrm>
        </p:spPr>
        <p:txBody>
          <a:bodyPr/>
          <a:lstStyle/>
          <a:p>
            <a:r>
              <a:rPr lang="en-US" altLang="ko-KR" dirty="0" smtClean="0"/>
              <a:t>January 2012</a:t>
            </a:r>
            <a:endParaRPr lang="en-US" altLang="ja-JP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ja-JP" dirty="0" smtClean="0"/>
              <a:t>Jae-Hyung Song, LG Electronics</a:t>
            </a:r>
            <a:endParaRPr lang="en-US" altLang="ja-JP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31E72FFA-50B6-BE49-9796-CC7F59AABF37}" type="slidenum">
              <a:rPr lang="en-US" altLang="ja-JP" smtClean="0"/>
              <a:pPr/>
              <a:t>15</a:t>
            </a:fld>
            <a:endParaRPr lang="en-US" altLang="ja-JP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1000r1</a:t>
            </a:r>
          </a:p>
          <a:p>
            <a:r>
              <a:rPr lang="en-US" altLang="ko-KR" dirty="0" smtClean="0"/>
              <a:t>1170r2</a:t>
            </a:r>
            <a:endParaRPr lang="en-US" altLang="ko-KR" dirty="0" smtClean="0"/>
          </a:p>
          <a:p>
            <a:r>
              <a:rPr lang="en-US" altLang="ko-KR" dirty="0" err="1" smtClean="0"/>
              <a:t>Hai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L.Vu</a:t>
            </a:r>
            <a:r>
              <a:rPr lang="en-US" altLang="ko-KR" dirty="0" smtClean="0"/>
              <a:t> and Taka Sakurai, “Collision probability in saturated IEEE 802.11 networks” , ATNAC, Dec 2006</a:t>
            </a:r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4963"/>
            <a:ext cx="1340110" cy="276999"/>
          </a:xfrm>
        </p:spPr>
        <p:txBody>
          <a:bodyPr/>
          <a:lstStyle/>
          <a:p>
            <a:r>
              <a:rPr lang="en-US" altLang="ko-KR" dirty="0" smtClean="0"/>
              <a:t>January 2012</a:t>
            </a:r>
            <a:endParaRPr lang="en-US" altLang="ja-JP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ja-JP" dirty="0" smtClean="0"/>
              <a:t>Jae-Hyung Song, LG Electronics</a:t>
            </a:r>
            <a:endParaRPr lang="en-US" altLang="ja-JP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31E72FFA-50B6-BE49-9796-CC7F59AABF37}" type="slidenum">
              <a:rPr lang="en-US" altLang="ja-JP" smtClean="0"/>
              <a:pPr/>
              <a:t>16</a:t>
            </a:fld>
            <a:endParaRPr lang="en-US" altLang="ja-JP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This presentation proposes to reduce the frame length of Association Response</a:t>
            </a:r>
          </a:p>
          <a:p>
            <a:pPr lvl="1"/>
            <a:endParaRPr lang="en-US" altLang="ja-JP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96913" y="334963"/>
            <a:ext cx="1340110" cy="276999"/>
          </a:xfrm>
        </p:spPr>
        <p:txBody>
          <a:bodyPr/>
          <a:lstStyle/>
          <a:p>
            <a:r>
              <a:rPr lang="en-US" altLang="ko-KR" dirty="0" smtClean="0"/>
              <a:t>January 2012</a:t>
            </a:r>
            <a:endParaRPr lang="en-US" altLang="ja-JP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ja-JP" dirty="0" smtClean="0"/>
              <a:t>Jae-Hyung Song, LG Electronics</a:t>
            </a:r>
            <a:endParaRPr lang="en-US" altLang="ja-JP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31E72FFA-50B6-BE49-9796-CC7F59AABF37}" type="slidenum">
              <a:rPr lang="en-US" altLang="ja-JP" smtClean="0"/>
              <a:pPr/>
              <a:t>2</a:t>
            </a:fld>
            <a:endParaRPr lang="en-US" altLang="ja-JP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Conformance w/ Tgai PAR &amp; 5C </a:t>
            </a:r>
          </a:p>
        </p:txBody>
      </p:sp>
      <p:sp>
        <p:nvSpPr>
          <p:cNvPr id="50179" name="Datumsplatzhalter 3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1340110" cy="276999"/>
          </a:xfrm>
          <a:noFill/>
        </p:spPr>
        <p:txBody>
          <a:bodyPr/>
          <a:lstStyle/>
          <a:p>
            <a:r>
              <a:rPr lang="en-US" altLang="ko-KR" dirty="0" smtClean="0"/>
              <a:t>January 2012</a:t>
            </a:r>
            <a:endParaRPr lang="en-US" altLang="ja-JP" dirty="0"/>
          </a:p>
        </p:txBody>
      </p:sp>
      <p:sp>
        <p:nvSpPr>
          <p:cNvPr id="50180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DE" altLang="ja-JP" dirty="0" smtClean="0"/>
              <a:t>Jae-Hyung Song, LG Electronics</a:t>
            </a:r>
            <a:endParaRPr lang="en-US" altLang="ja-JP" dirty="0"/>
          </a:p>
        </p:txBody>
      </p:sp>
      <p:sp>
        <p:nvSpPr>
          <p:cNvPr id="50181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/>
              <a:t>Slide </a:t>
            </a:r>
            <a:fld id="{CE5FDA55-19C9-445A-8ACE-31249D7C0257}" type="slidenum">
              <a:rPr lang="en-US" altLang="ja-JP"/>
              <a:pPr/>
              <a:t>3</a:t>
            </a:fld>
            <a:endParaRPr lang="en-US" altLang="ja-JP"/>
          </a:p>
        </p:txBody>
      </p:sp>
      <p:graphicFrame>
        <p:nvGraphicFramePr>
          <p:cNvPr id="7" name="Tabelle 6"/>
          <p:cNvGraphicFramePr>
            <a:graphicFrameLocks noGrp="1"/>
          </p:cNvGraphicFramePr>
          <p:nvPr/>
        </p:nvGraphicFramePr>
        <p:xfrm>
          <a:off x="685800" y="1905000"/>
          <a:ext cx="7772400" cy="3733801"/>
        </p:xfrm>
        <a:graphic>
          <a:graphicData uri="http://schemas.openxmlformats.org/drawingml/2006/table">
            <a:tbl>
              <a:tblPr/>
              <a:tblGrid>
                <a:gridCol w="5848539"/>
                <a:gridCol w="1923861"/>
              </a:tblGrid>
              <a:tr h="4177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Conformance Question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Response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826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Does the proposal degrade the security offered by Robust Security Network Association (RSNA) already defined in 802.11?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4177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Does the proposal change the MAC SAP interface?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No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4177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Does the proposal require or introduce a change to the 802.1 architecture?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4177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Does the proposal introduce a change in the channel access mechanism?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4177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Does the proposal introduce a change in the PHY?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10625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Which of the following link set-up phases is addressed by the proposal?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(1) AP Discovery (2) Network Discovery (3) Link (re-)establishment / exchange of security related messages (4) Higher layer aspects, e.g. IP address assignment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Motivation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Association protocol</a:t>
            </a:r>
          </a:p>
          <a:p>
            <a:pPr lvl="1"/>
            <a:r>
              <a:rPr lang="en-US" altLang="ko-KR" dirty="0" smtClean="0"/>
              <a:t>Association Response contains both STA-dependent and STA-independent information elements. </a:t>
            </a:r>
          </a:p>
          <a:p>
            <a:pPr lvl="1"/>
            <a:r>
              <a:rPr lang="en-US" altLang="ko-KR" dirty="0" smtClean="0"/>
              <a:t>STAs can obtain the STA-independent information ahead of association (e.g. from Beacon or Probe Response)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4963"/>
            <a:ext cx="1340110" cy="276999"/>
          </a:xfrm>
        </p:spPr>
        <p:txBody>
          <a:bodyPr/>
          <a:lstStyle/>
          <a:p>
            <a:r>
              <a:rPr lang="en-US" altLang="ko-KR" dirty="0" smtClean="0"/>
              <a:t>January 2012</a:t>
            </a:r>
            <a:endParaRPr lang="en-US" altLang="ja-JP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ja-JP" dirty="0" smtClean="0"/>
              <a:t>Jae-Hyung Song, LG Electronics</a:t>
            </a:r>
            <a:endParaRPr lang="en-US" altLang="ja-JP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31E72FFA-50B6-BE49-9796-CC7F59AABF37}" type="slidenum">
              <a:rPr lang="en-US" altLang="ja-JP" smtClean="0"/>
              <a:pPr/>
              <a:t>4</a:t>
            </a:fld>
            <a:endParaRPr lang="en-US" altLang="ja-JP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Motivation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Association Response management frame format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4963"/>
            <a:ext cx="1340110" cy="276999"/>
          </a:xfrm>
        </p:spPr>
        <p:txBody>
          <a:bodyPr/>
          <a:lstStyle/>
          <a:p>
            <a:r>
              <a:rPr lang="en-US" altLang="ko-KR" dirty="0" smtClean="0"/>
              <a:t>January 2012</a:t>
            </a:r>
            <a:endParaRPr lang="en-US" altLang="ja-JP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ja-JP" dirty="0" smtClean="0"/>
              <a:t>Jae-Hyung Song, LG Electronics</a:t>
            </a:r>
            <a:endParaRPr lang="en-US" altLang="ja-JP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31E72FFA-50B6-BE49-9796-CC7F59AABF37}" type="slidenum">
              <a:rPr lang="en-US" altLang="ja-JP" smtClean="0"/>
              <a:pPr/>
              <a:t>5</a:t>
            </a:fld>
            <a:endParaRPr lang="en-US" altLang="ja-JP"/>
          </a:p>
        </p:txBody>
      </p:sp>
      <p:graphicFrame>
        <p:nvGraphicFramePr>
          <p:cNvPr id="7" name="내용 개체 틀 7"/>
          <p:cNvGraphicFramePr>
            <a:graphicFrameLocks/>
          </p:cNvGraphicFramePr>
          <p:nvPr/>
        </p:nvGraphicFramePr>
        <p:xfrm>
          <a:off x="1066800" y="4114800"/>
          <a:ext cx="4267200" cy="1828800"/>
        </p:xfrm>
        <a:graphic>
          <a:graphicData uri="http://schemas.openxmlformats.org/drawingml/2006/table">
            <a:tbl>
              <a:tblPr/>
              <a:tblGrid>
                <a:gridCol w="1367181"/>
                <a:gridCol w="2900019"/>
              </a:tblGrid>
              <a:tr h="77246">
                <a:tc>
                  <a:txBody>
                    <a:bodyPr/>
                    <a:lstStyle/>
                    <a:p>
                      <a:pPr marL="540385" algn="l" latinLnBrk="0">
                        <a:spcAft>
                          <a:spcPts val="900"/>
                        </a:spcAft>
                      </a:pPr>
                      <a:r>
                        <a:rPr lang="en-US" sz="1000" kern="100" dirty="0">
                          <a:latin typeface="+mn-lt"/>
                          <a:ea typeface="맑은 고딕"/>
                          <a:cs typeface="Times New Roman"/>
                        </a:rPr>
                        <a:t>1</a:t>
                      </a:r>
                      <a:endParaRPr lang="ko-KR" sz="1000" kern="100" dirty="0">
                        <a:latin typeface="+mn-lt"/>
                        <a:ea typeface="바탕"/>
                        <a:cs typeface="Times New Roman"/>
                      </a:endParaRPr>
                    </a:p>
                  </a:txBody>
                  <a:tcPr marL="42083" marR="420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40385" algn="l" latinLnBrk="0">
                        <a:spcAft>
                          <a:spcPts val="900"/>
                        </a:spcAft>
                      </a:pPr>
                      <a:r>
                        <a:rPr lang="en-US" sz="1000" kern="100" dirty="0">
                          <a:latin typeface="+mn-lt"/>
                          <a:ea typeface="맑은 고딕"/>
                          <a:cs typeface="Times New Roman"/>
                        </a:rPr>
                        <a:t>Capability (2)</a:t>
                      </a:r>
                      <a:endParaRPr lang="ko-KR" sz="1000" kern="100" dirty="0">
                        <a:latin typeface="+mn-lt"/>
                        <a:ea typeface="바탕"/>
                        <a:cs typeface="Times New Roman"/>
                      </a:endParaRPr>
                    </a:p>
                  </a:txBody>
                  <a:tcPr marL="42083" marR="420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92826">
                <a:tc>
                  <a:txBody>
                    <a:bodyPr/>
                    <a:lstStyle/>
                    <a:p>
                      <a:pPr marL="540385" algn="l" latinLnBrk="0">
                        <a:spcAft>
                          <a:spcPts val="900"/>
                        </a:spcAft>
                      </a:pPr>
                      <a:r>
                        <a:rPr lang="en-US" altLang="ko-KR" sz="1000" kern="100" dirty="0" smtClean="0">
                          <a:latin typeface="+mn-lt"/>
                          <a:ea typeface="맑은 고딕"/>
                          <a:cs typeface="Times New Roman"/>
                        </a:rPr>
                        <a:t>4</a:t>
                      </a:r>
                      <a:endParaRPr lang="ko-KR" sz="1000" kern="100" dirty="0">
                        <a:latin typeface="+mn-lt"/>
                        <a:ea typeface="바탕"/>
                        <a:cs typeface="Times New Roman"/>
                      </a:endParaRPr>
                    </a:p>
                  </a:txBody>
                  <a:tcPr marL="42083" marR="420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40385" algn="l" latinLnBrk="0">
                        <a:spcAft>
                          <a:spcPts val="900"/>
                        </a:spcAft>
                      </a:pPr>
                      <a:r>
                        <a:rPr lang="en-US" sz="1000" kern="100" dirty="0">
                          <a:latin typeface="+mn-lt"/>
                          <a:ea typeface="맑은 고딕"/>
                          <a:cs typeface="Times New Roman"/>
                        </a:rPr>
                        <a:t>Supported rates (3-10)</a:t>
                      </a:r>
                      <a:endParaRPr lang="ko-KR" sz="1000" kern="100" dirty="0">
                        <a:latin typeface="+mn-lt"/>
                        <a:ea typeface="바탕"/>
                        <a:cs typeface="Times New Roman"/>
                      </a:endParaRPr>
                    </a:p>
                  </a:txBody>
                  <a:tcPr marL="42083" marR="420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92826">
                <a:tc>
                  <a:txBody>
                    <a:bodyPr/>
                    <a:lstStyle/>
                    <a:p>
                      <a:pPr marL="540385" algn="l" latinLnBrk="0">
                        <a:spcAft>
                          <a:spcPts val="900"/>
                        </a:spcAft>
                      </a:pPr>
                      <a:r>
                        <a:rPr lang="en-US" altLang="ko-KR" sz="1000" kern="100" dirty="0" smtClean="0">
                          <a:latin typeface="+mn-lt"/>
                          <a:ea typeface="맑은 고딕"/>
                          <a:cs typeface="Times New Roman"/>
                        </a:rPr>
                        <a:t>6</a:t>
                      </a:r>
                      <a:endParaRPr lang="ko-KR" sz="1000" kern="100" dirty="0">
                        <a:latin typeface="+mn-lt"/>
                        <a:ea typeface="바탕"/>
                        <a:cs typeface="Times New Roman"/>
                      </a:endParaRPr>
                    </a:p>
                  </a:txBody>
                  <a:tcPr marL="42083" marR="420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40385" algn="l" latinLnBrk="0">
                        <a:spcAft>
                          <a:spcPts val="900"/>
                        </a:spcAft>
                      </a:pPr>
                      <a:r>
                        <a:rPr lang="en-US" sz="1000" kern="100" dirty="0">
                          <a:latin typeface="+mn-lt"/>
                          <a:ea typeface="맑은 고딕"/>
                          <a:cs typeface="Times New Roman"/>
                        </a:rPr>
                        <a:t>EDCA Parameter Set (20)</a:t>
                      </a:r>
                      <a:endParaRPr lang="ko-KR" sz="1000" kern="100" dirty="0">
                        <a:latin typeface="+mn-lt"/>
                        <a:ea typeface="바탕"/>
                        <a:cs typeface="Times New Roman"/>
                      </a:endParaRPr>
                    </a:p>
                  </a:txBody>
                  <a:tcPr marL="42083" marR="420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92826">
                <a:tc>
                  <a:txBody>
                    <a:bodyPr/>
                    <a:lstStyle/>
                    <a:p>
                      <a:pPr marL="540385" algn="l" latinLnBrk="0">
                        <a:spcAft>
                          <a:spcPts val="900"/>
                        </a:spcAft>
                      </a:pPr>
                      <a:r>
                        <a:rPr lang="en-US" altLang="ko-KR" sz="1000" kern="100" dirty="0" smtClean="0">
                          <a:latin typeface="+mn-lt"/>
                          <a:ea typeface="맑은 고딕"/>
                          <a:cs typeface="Times New Roman"/>
                        </a:rPr>
                        <a:t>5</a:t>
                      </a:r>
                      <a:endParaRPr lang="ko-KR" sz="1000" kern="100" dirty="0">
                        <a:latin typeface="+mn-lt"/>
                        <a:ea typeface="바탕"/>
                        <a:cs typeface="Times New Roman"/>
                      </a:endParaRPr>
                    </a:p>
                  </a:txBody>
                  <a:tcPr marL="42083" marR="420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40385" algn="l" latinLnBrk="0">
                        <a:spcAft>
                          <a:spcPts val="900"/>
                        </a:spcAft>
                      </a:pPr>
                      <a:r>
                        <a:rPr lang="en-US" sz="1000" kern="100" dirty="0">
                          <a:latin typeface="+mn-lt"/>
                          <a:ea typeface="맑은 고딕"/>
                          <a:cs typeface="Times New Roman"/>
                        </a:rPr>
                        <a:t>Extended Supported Rates (3-257)</a:t>
                      </a:r>
                      <a:endParaRPr lang="ko-KR" sz="1000" kern="100" dirty="0">
                        <a:latin typeface="+mn-lt"/>
                        <a:ea typeface="바탕"/>
                        <a:cs typeface="Times New Roman"/>
                      </a:endParaRPr>
                    </a:p>
                  </a:txBody>
                  <a:tcPr marL="42083" marR="420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92826">
                <a:tc>
                  <a:txBody>
                    <a:bodyPr/>
                    <a:lstStyle/>
                    <a:p>
                      <a:pPr marL="540385" algn="l" latinLnBrk="0">
                        <a:spcAft>
                          <a:spcPts val="900"/>
                        </a:spcAft>
                      </a:pPr>
                      <a:r>
                        <a:rPr lang="en-US" altLang="ko-KR" sz="1000" kern="100" dirty="0" smtClean="0">
                          <a:latin typeface="+mn-lt"/>
                          <a:ea typeface="맑은 고딕"/>
                          <a:cs typeface="Times New Roman"/>
                        </a:rPr>
                        <a:t>9</a:t>
                      </a:r>
                      <a:endParaRPr lang="ko-KR" sz="1000" kern="100" dirty="0">
                        <a:latin typeface="+mn-lt"/>
                        <a:ea typeface="바탕"/>
                        <a:cs typeface="Times New Roman"/>
                      </a:endParaRPr>
                    </a:p>
                  </a:txBody>
                  <a:tcPr marL="42083" marR="420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40385" algn="l" latinLnBrk="0">
                        <a:spcAft>
                          <a:spcPts val="900"/>
                        </a:spcAft>
                      </a:pPr>
                      <a:r>
                        <a:rPr lang="en-US" sz="1000" kern="100" dirty="0" smtClean="0">
                          <a:latin typeface="+mn-lt"/>
                          <a:ea typeface="맑은 고딕"/>
                          <a:cs typeface="Times New Roman"/>
                        </a:rPr>
                        <a:t>RM </a:t>
                      </a:r>
                      <a:r>
                        <a:rPr lang="en-US" sz="1000" kern="100" dirty="0">
                          <a:latin typeface="+mn-lt"/>
                          <a:ea typeface="맑은 고딕"/>
                          <a:cs typeface="Times New Roman"/>
                        </a:rPr>
                        <a:t>Enabled Capabilities (7)</a:t>
                      </a:r>
                      <a:endParaRPr lang="ko-KR" sz="1000" kern="100" dirty="0">
                        <a:latin typeface="+mn-lt"/>
                        <a:ea typeface="바탕"/>
                        <a:cs typeface="Times New Roman"/>
                      </a:endParaRPr>
                    </a:p>
                  </a:txBody>
                  <a:tcPr marL="42083" marR="420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92826">
                <a:tc>
                  <a:txBody>
                    <a:bodyPr/>
                    <a:lstStyle/>
                    <a:p>
                      <a:pPr marL="540385" algn="l" latinLnBrk="0">
                        <a:spcAft>
                          <a:spcPts val="900"/>
                        </a:spcAft>
                      </a:pPr>
                      <a:r>
                        <a:rPr lang="en-US" altLang="ko-KR" sz="1000" kern="100" dirty="0" smtClean="0">
                          <a:latin typeface="+mn-lt"/>
                          <a:ea typeface="맑은 고딕"/>
                          <a:cs typeface="Times New Roman"/>
                        </a:rPr>
                        <a:t>12</a:t>
                      </a:r>
                      <a:endParaRPr lang="ko-KR" sz="1000" kern="100" dirty="0">
                        <a:latin typeface="+mn-lt"/>
                        <a:ea typeface="바탕"/>
                        <a:cs typeface="Times New Roman"/>
                      </a:endParaRPr>
                    </a:p>
                  </a:txBody>
                  <a:tcPr marL="42083" marR="420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40385" algn="l" latinLnBrk="0">
                        <a:spcAft>
                          <a:spcPts val="900"/>
                        </a:spcAft>
                      </a:pPr>
                      <a:r>
                        <a:rPr lang="en-US" sz="1000" kern="100" dirty="0">
                          <a:latin typeface="+mn-lt"/>
                          <a:ea typeface="맑은 고딕"/>
                          <a:cs typeface="Times New Roman"/>
                        </a:rPr>
                        <a:t>DSE registered location (22)</a:t>
                      </a:r>
                      <a:endParaRPr lang="ko-KR" sz="1000" kern="100" dirty="0">
                        <a:latin typeface="+mn-lt"/>
                        <a:ea typeface="바탕"/>
                        <a:cs typeface="Times New Roman"/>
                      </a:endParaRPr>
                    </a:p>
                  </a:txBody>
                  <a:tcPr marL="42083" marR="420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77246">
                <a:tc>
                  <a:txBody>
                    <a:bodyPr/>
                    <a:lstStyle/>
                    <a:p>
                      <a:pPr marL="540385" algn="l" latinLnBrk="0">
                        <a:spcAft>
                          <a:spcPts val="900"/>
                        </a:spcAft>
                      </a:pPr>
                      <a:r>
                        <a:rPr lang="en-US" altLang="ko-KR" sz="1000" kern="100" dirty="0" smtClean="0">
                          <a:latin typeface="+mn-lt"/>
                          <a:ea typeface="맑은 고딕"/>
                          <a:cs typeface="Times New Roman"/>
                        </a:rPr>
                        <a:t>14</a:t>
                      </a:r>
                      <a:endParaRPr lang="ko-KR" sz="1000" kern="100" dirty="0">
                        <a:latin typeface="+mn-lt"/>
                        <a:ea typeface="바탕"/>
                        <a:cs typeface="Times New Roman"/>
                      </a:endParaRPr>
                    </a:p>
                  </a:txBody>
                  <a:tcPr marL="42083" marR="420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40385" algn="l" latinLnBrk="0">
                        <a:spcAft>
                          <a:spcPts val="900"/>
                        </a:spcAft>
                      </a:pPr>
                      <a:r>
                        <a:rPr lang="en-US" sz="1000" kern="100" dirty="0">
                          <a:latin typeface="+mn-lt"/>
                          <a:ea typeface="맑은 고딕"/>
                          <a:cs typeface="Times New Roman"/>
                        </a:rPr>
                        <a:t>HT Capabilities (28)</a:t>
                      </a:r>
                      <a:endParaRPr lang="ko-KR" sz="1000" kern="100" dirty="0">
                        <a:latin typeface="+mn-lt"/>
                        <a:ea typeface="바탕"/>
                        <a:cs typeface="Times New Roman"/>
                      </a:endParaRPr>
                    </a:p>
                  </a:txBody>
                  <a:tcPr marL="42083" marR="420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77246">
                <a:tc>
                  <a:txBody>
                    <a:bodyPr/>
                    <a:lstStyle/>
                    <a:p>
                      <a:pPr marL="540385" algn="l" latinLnBrk="0">
                        <a:spcAft>
                          <a:spcPts val="900"/>
                        </a:spcAft>
                      </a:pPr>
                      <a:r>
                        <a:rPr lang="en-US" altLang="ko-KR" sz="1000" kern="100" dirty="0" smtClean="0">
                          <a:latin typeface="+mn-lt"/>
                          <a:ea typeface="맑은 고딕"/>
                          <a:cs typeface="Times New Roman"/>
                        </a:rPr>
                        <a:t>15</a:t>
                      </a:r>
                      <a:endParaRPr lang="ko-KR" sz="1000" kern="100" dirty="0">
                        <a:latin typeface="+mn-lt"/>
                        <a:ea typeface="바탕"/>
                        <a:cs typeface="Times New Roman"/>
                      </a:endParaRPr>
                    </a:p>
                  </a:txBody>
                  <a:tcPr marL="42083" marR="420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40385" algn="l" latinLnBrk="0">
                        <a:spcAft>
                          <a:spcPts val="900"/>
                        </a:spcAft>
                      </a:pPr>
                      <a:r>
                        <a:rPr lang="en-US" sz="1000" kern="100" dirty="0">
                          <a:latin typeface="+mn-lt"/>
                          <a:ea typeface="맑은 고딕"/>
                          <a:cs typeface="Times New Roman"/>
                        </a:rPr>
                        <a:t>HT Operation (24)</a:t>
                      </a:r>
                      <a:endParaRPr lang="ko-KR" sz="1000" kern="100" dirty="0">
                        <a:latin typeface="+mn-lt"/>
                        <a:ea typeface="바탕"/>
                        <a:cs typeface="Times New Roman"/>
                      </a:endParaRPr>
                    </a:p>
                  </a:txBody>
                  <a:tcPr marL="42083" marR="420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92826">
                <a:tc>
                  <a:txBody>
                    <a:bodyPr/>
                    <a:lstStyle/>
                    <a:p>
                      <a:pPr marL="540385" algn="l" latinLnBrk="0">
                        <a:spcAft>
                          <a:spcPts val="900"/>
                        </a:spcAft>
                      </a:pPr>
                      <a:r>
                        <a:rPr lang="en-US" altLang="ko-KR" sz="1000" kern="100" dirty="0" smtClean="0">
                          <a:latin typeface="+mn-lt"/>
                          <a:ea typeface="맑은 고딕"/>
                          <a:cs typeface="Times New Roman"/>
                        </a:rPr>
                        <a:t>16</a:t>
                      </a:r>
                      <a:endParaRPr lang="ko-KR" sz="1000" kern="100" dirty="0">
                        <a:latin typeface="+mn-lt"/>
                        <a:ea typeface="바탕"/>
                        <a:cs typeface="Times New Roman"/>
                      </a:endParaRPr>
                    </a:p>
                  </a:txBody>
                  <a:tcPr marL="42083" marR="420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40385" algn="l" latinLnBrk="0">
                        <a:spcAft>
                          <a:spcPts val="900"/>
                        </a:spcAft>
                      </a:pPr>
                      <a:r>
                        <a:rPr lang="en-US" sz="1000" kern="100" dirty="0">
                          <a:latin typeface="+mn-lt"/>
                          <a:ea typeface="맑은 고딕"/>
                          <a:cs typeface="Times New Roman"/>
                        </a:rPr>
                        <a:t>20/40 BSS Coexistence (3)</a:t>
                      </a:r>
                      <a:endParaRPr lang="ko-KR" sz="1000" kern="100" dirty="0">
                        <a:latin typeface="+mn-lt"/>
                        <a:ea typeface="바탕"/>
                        <a:cs typeface="Times New Roman"/>
                      </a:endParaRPr>
                    </a:p>
                  </a:txBody>
                  <a:tcPr marL="42083" marR="420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08562">
                <a:tc>
                  <a:txBody>
                    <a:bodyPr/>
                    <a:lstStyle/>
                    <a:p>
                      <a:pPr marL="540385" algn="l" latinLnBrk="0">
                        <a:spcAft>
                          <a:spcPts val="900"/>
                        </a:spcAft>
                      </a:pPr>
                      <a:r>
                        <a:rPr lang="en-US" altLang="ko-KR" sz="1000" kern="100" dirty="0" smtClean="0">
                          <a:latin typeface="+mn-lt"/>
                          <a:ea typeface="맑은 고딕"/>
                          <a:cs typeface="Times New Roman"/>
                        </a:rPr>
                        <a:t>17</a:t>
                      </a:r>
                      <a:endParaRPr lang="ko-KR" sz="1000" kern="100" dirty="0">
                        <a:latin typeface="+mn-lt"/>
                        <a:ea typeface="바탕"/>
                        <a:cs typeface="Times New Roman"/>
                      </a:endParaRPr>
                    </a:p>
                  </a:txBody>
                  <a:tcPr marL="42083" marR="420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40385" algn="l" latinLnBrk="0">
                        <a:spcAft>
                          <a:spcPts val="900"/>
                        </a:spcAft>
                      </a:pPr>
                      <a:r>
                        <a:rPr lang="en-US" sz="1000" kern="100" dirty="0">
                          <a:latin typeface="+mn-lt"/>
                          <a:ea typeface="맑은 고딕"/>
                          <a:cs typeface="Times New Roman"/>
                        </a:rPr>
                        <a:t>Overlapping BSS Scan Parameters (16)</a:t>
                      </a:r>
                      <a:endParaRPr lang="ko-KR" sz="1000" kern="100" dirty="0">
                        <a:latin typeface="+mn-lt"/>
                        <a:ea typeface="바탕"/>
                        <a:cs typeface="Times New Roman"/>
                      </a:endParaRPr>
                    </a:p>
                  </a:txBody>
                  <a:tcPr marL="42083" marR="420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92826">
                <a:tc>
                  <a:txBody>
                    <a:bodyPr/>
                    <a:lstStyle/>
                    <a:p>
                      <a:pPr marL="540385" algn="l" latinLnBrk="0">
                        <a:spcAft>
                          <a:spcPts val="900"/>
                        </a:spcAft>
                      </a:pPr>
                      <a:r>
                        <a:rPr lang="en-US" altLang="ko-KR" sz="1000" kern="100" dirty="0" smtClean="0">
                          <a:latin typeface="+mn-lt"/>
                          <a:ea typeface="맑은 고딕"/>
                          <a:cs typeface="Times New Roman"/>
                        </a:rPr>
                        <a:t>18</a:t>
                      </a:r>
                      <a:endParaRPr lang="ko-KR" sz="1000" kern="100" dirty="0">
                        <a:latin typeface="+mn-lt"/>
                        <a:ea typeface="바탕"/>
                        <a:cs typeface="Times New Roman"/>
                      </a:endParaRPr>
                    </a:p>
                  </a:txBody>
                  <a:tcPr marL="42083" marR="420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40385" algn="l" latinLnBrk="0">
                        <a:spcAft>
                          <a:spcPts val="900"/>
                        </a:spcAft>
                      </a:pPr>
                      <a:r>
                        <a:rPr lang="en-US" sz="1000" kern="100" dirty="0">
                          <a:latin typeface="+mn-lt"/>
                          <a:ea typeface="맑은 고딕"/>
                          <a:cs typeface="Times New Roman"/>
                        </a:rPr>
                        <a:t>Extended Capabilities (3)</a:t>
                      </a:r>
                      <a:endParaRPr lang="ko-KR" sz="1000" kern="100" dirty="0">
                        <a:latin typeface="+mn-lt"/>
                        <a:ea typeface="바탕"/>
                        <a:cs typeface="Times New Roman"/>
                      </a:endParaRPr>
                    </a:p>
                  </a:txBody>
                  <a:tcPr marL="42083" marR="420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08562">
                <a:tc>
                  <a:txBody>
                    <a:bodyPr/>
                    <a:lstStyle/>
                    <a:p>
                      <a:pPr marL="540385" algn="l" latinLnBrk="0">
                        <a:spcAft>
                          <a:spcPts val="900"/>
                        </a:spcAft>
                      </a:pPr>
                      <a:r>
                        <a:rPr lang="en-US" sz="1000" kern="100" dirty="0">
                          <a:latin typeface="+mn-lt"/>
                          <a:ea typeface="맑은 고딕"/>
                          <a:cs typeface="Times New Roman"/>
                        </a:rPr>
                        <a:t>Last</a:t>
                      </a:r>
                      <a:endParaRPr lang="ko-KR" sz="1000" kern="100" dirty="0">
                        <a:latin typeface="+mn-lt"/>
                        <a:ea typeface="바탕"/>
                        <a:cs typeface="Times New Roman"/>
                      </a:endParaRPr>
                    </a:p>
                  </a:txBody>
                  <a:tcPr marL="42083" marR="420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40385" algn="l" latinLnBrk="0">
                        <a:spcAft>
                          <a:spcPts val="900"/>
                        </a:spcAft>
                      </a:pPr>
                      <a:r>
                        <a:rPr lang="en-US" sz="1000" kern="100" dirty="0">
                          <a:latin typeface="+mn-lt"/>
                          <a:ea typeface="맑은 고딕"/>
                          <a:cs typeface="Times New Roman"/>
                        </a:rPr>
                        <a:t>Vendor Specific (3-257</a:t>
                      </a:r>
                      <a:r>
                        <a:rPr lang="en-US" sz="1000" kern="100" dirty="0" smtClean="0">
                          <a:latin typeface="+mn-lt"/>
                          <a:ea typeface="맑은 고딕"/>
                          <a:cs typeface="Times New Roman"/>
                        </a:rPr>
                        <a:t>)</a:t>
                      </a:r>
                    </a:p>
                  </a:txBody>
                  <a:tcPr marL="42083" marR="420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오른쪽 중괄호 7"/>
          <p:cNvSpPr/>
          <p:nvPr/>
        </p:nvSpPr>
        <p:spPr bwMode="auto">
          <a:xfrm>
            <a:off x="5410200" y="4114800"/>
            <a:ext cx="152400" cy="1828800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graphicFrame>
        <p:nvGraphicFramePr>
          <p:cNvPr id="9" name="내용 개체 틀 6"/>
          <p:cNvGraphicFramePr>
            <a:graphicFrameLocks/>
          </p:cNvGraphicFramePr>
          <p:nvPr/>
        </p:nvGraphicFramePr>
        <p:xfrm>
          <a:off x="1066800" y="2667000"/>
          <a:ext cx="4267200" cy="1447800"/>
        </p:xfrm>
        <a:graphic>
          <a:graphicData uri="http://schemas.openxmlformats.org/drawingml/2006/table">
            <a:tbl>
              <a:tblPr/>
              <a:tblGrid>
                <a:gridCol w="1371600"/>
                <a:gridCol w="2895600"/>
              </a:tblGrid>
              <a:tr h="218643">
                <a:tc>
                  <a:txBody>
                    <a:bodyPr/>
                    <a:lstStyle/>
                    <a:p>
                      <a:pPr marL="540385" algn="l" latinLnBrk="0">
                        <a:spcAft>
                          <a:spcPts val="900"/>
                        </a:spcAft>
                      </a:pPr>
                      <a:r>
                        <a:rPr lang="en-US" sz="1000" b="1" kern="100" dirty="0">
                          <a:latin typeface="+mn-lt"/>
                          <a:ea typeface="맑은 고딕"/>
                          <a:cs typeface="Times New Roman"/>
                        </a:rPr>
                        <a:t>Order</a:t>
                      </a:r>
                      <a:endParaRPr lang="ko-KR" sz="1000" kern="100" dirty="0">
                        <a:latin typeface="+mn-lt"/>
                        <a:ea typeface="바탕"/>
                        <a:cs typeface="Times New Roman"/>
                      </a:endParaRPr>
                    </a:p>
                  </a:txBody>
                  <a:tcPr marL="66131" marR="661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40385" algn="l" latinLnBrk="0">
                        <a:spcAft>
                          <a:spcPts val="900"/>
                        </a:spcAft>
                      </a:pPr>
                      <a:r>
                        <a:rPr lang="en-US" sz="1000" b="1" kern="100" dirty="0">
                          <a:latin typeface="+mn-lt"/>
                          <a:ea typeface="맑은 고딕"/>
                          <a:cs typeface="Times New Roman"/>
                        </a:rPr>
                        <a:t>Information (length in octets)</a:t>
                      </a:r>
                      <a:endParaRPr lang="ko-KR" sz="1000" kern="100" dirty="0">
                        <a:latin typeface="+mn-lt"/>
                        <a:ea typeface="바탕"/>
                        <a:cs typeface="Times New Roman"/>
                      </a:endParaRPr>
                    </a:p>
                  </a:txBody>
                  <a:tcPr marL="66131" marR="661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726">
                <a:tc>
                  <a:txBody>
                    <a:bodyPr/>
                    <a:lstStyle/>
                    <a:p>
                      <a:pPr marL="540385" algn="l" latinLnBrk="0">
                        <a:spcAft>
                          <a:spcPts val="900"/>
                        </a:spcAft>
                      </a:pPr>
                      <a:r>
                        <a:rPr lang="en-US" sz="1000" kern="100" dirty="0" smtClean="0">
                          <a:latin typeface="+mn-lt"/>
                          <a:ea typeface="맑은 고딕"/>
                          <a:cs typeface="Times New Roman"/>
                        </a:rPr>
                        <a:t>2</a:t>
                      </a:r>
                      <a:endParaRPr lang="ko-KR" sz="1000" kern="100" dirty="0">
                        <a:latin typeface="+mn-lt"/>
                        <a:ea typeface="바탕"/>
                        <a:cs typeface="Times New Roman"/>
                      </a:endParaRPr>
                    </a:p>
                  </a:txBody>
                  <a:tcPr marL="66131" marR="661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540385" algn="l" latinLnBrk="0">
                        <a:spcAft>
                          <a:spcPts val="900"/>
                        </a:spcAft>
                      </a:pPr>
                      <a:r>
                        <a:rPr lang="en-US" sz="1000" kern="100" dirty="0">
                          <a:latin typeface="+mn-lt"/>
                          <a:ea typeface="맑은 고딕"/>
                          <a:cs typeface="Times New Roman"/>
                        </a:rPr>
                        <a:t>Status code (2)</a:t>
                      </a:r>
                      <a:endParaRPr lang="ko-KR" sz="1000" kern="100" dirty="0">
                        <a:latin typeface="+mn-lt"/>
                        <a:ea typeface="바탕"/>
                        <a:cs typeface="Times New Roman"/>
                      </a:endParaRPr>
                    </a:p>
                  </a:txBody>
                  <a:tcPr marL="66131" marR="661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133726">
                <a:tc>
                  <a:txBody>
                    <a:bodyPr/>
                    <a:lstStyle/>
                    <a:p>
                      <a:pPr marL="540385" algn="l" latinLnBrk="0">
                        <a:spcAft>
                          <a:spcPts val="900"/>
                        </a:spcAft>
                      </a:pPr>
                      <a:r>
                        <a:rPr lang="en-US" sz="1000" kern="100" dirty="0" smtClean="0">
                          <a:latin typeface="+mn-lt"/>
                          <a:ea typeface="맑은 고딕"/>
                          <a:cs typeface="Times New Roman"/>
                        </a:rPr>
                        <a:t>3</a:t>
                      </a:r>
                      <a:endParaRPr lang="ko-KR" sz="1000" kern="100" dirty="0">
                        <a:latin typeface="+mn-lt"/>
                        <a:ea typeface="바탕"/>
                        <a:cs typeface="Times New Roman"/>
                      </a:endParaRPr>
                    </a:p>
                  </a:txBody>
                  <a:tcPr marL="66131" marR="661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540385" algn="l" latinLnBrk="0">
                        <a:spcAft>
                          <a:spcPts val="900"/>
                        </a:spcAft>
                      </a:pPr>
                      <a:r>
                        <a:rPr lang="en-US" sz="1000" kern="100" dirty="0">
                          <a:latin typeface="+mn-lt"/>
                          <a:ea typeface="맑은 고딕"/>
                          <a:cs typeface="Times New Roman"/>
                        </a:rPr>
                        <a:t>AID (2)</a:t>
                      </a:r>
                      <a:endParaRPr lang="ko-KR" sz="1000" kern="100" dirty="0">
                        <a:latin typeface="+mn-lt"/>
                        <a:ea typeface="바탕"/>
                        <a:cs typeface="Times New Roman"/>
                      </a:endParaRPr>
                    </a:p>
                  </a:txBody>
                  <a:tcPr marL="66131" marR="661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133726">
                <a:tc>
                  <a:txBody>
                    <a:bodyPr/>
                    <a:lstStyle/>
                    <a:p>
                      <a:pPr marL="540385" algn="l" latinLnBrk="0">
                        <a:spcAft>
                          <a:spcPts val="900"/>
                        </a:spcAft>
                      </a:pPr>
                      <a:r>
                        <a:rPr lang="en-US" altLang="ko-KR" sz="1000" kern="100" dirty="0" smtClean="0">
                          <a:latin typeface="+mn-lt"/>
                          <a:ea typeface="바탕"/>
                          <a:cs typeface="Times New Roman"/>
                        </a:rPr>
                        <a:t>7</a:t>
                      </a:r>
                      <a:endParaRPr lang="ko-KR" sz="1000" kern="100" dirty="0">
                        <a:latin typeface="+mn-lt"/>
                        <a:ea typeface="바탕"/>
                        <a:cs typeface="Times New Roman"/>
                      </a:endParaRPr>
                    </a:p>
                  </a:txBody>
                  <a:tcPr marL="66131" marR="661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540385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00" dirty="0" smtClean="0">
                          <a:latin typeface="+mn-lt"/>
                          <a:ea typeface="맑은 고딕"/>
                          <a:cs typeface="Times New Roman"/>
                        </a:rPr>
                        <a:t>RCPI (3)</a:t>
                      </a:r>
                      <a:endParaRPr lang="ko-KR" altLang="en-US" sz="1000" kern="100" dirty="0" smtClean="0">
                        <a:latin typeface="+mn-lt"/>
                        <a:ea typeface="바탕"/>
                        <a:cs typeface="Times New Roman"/>
                      </a:endParaRPr>
                    </a:p>
                  </a:txBody>
                  <a:tcPr marL="66131" marR="661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133726">
                <a:tc>
                  <a:txBody>
                    <a:bodyPr/>
                    <a:lstStyle/>
                    <a:p>
                      <a:pPr marL="540385" algn="l" latinLnBrk="0">
                        <a:spcAft>
                          <a:spcPts val="900"/>
                        </a:spcAft>
                      </a:pPr>
                      <a:r>
                        <a:rPr lang="en-US" altLang="ko-KR" sz="1000" kern="100" dirty="0" smtClean="0">
                          <a:latin typeface="+mn-lt"/>
                          <a:ea typeface="바탕"/>
                          <a:cs typeface="Times New Roman"/>
                        </a:rPr>
                        <a:t>8</a:t>
                      </a:r>
                      <a:endParaRPr lang="ko-KR" sz="1000" kern="100" dirty="0">
                        <a:latin typeface="+mn-lt"/>
                        <a:ea typeface="바탕"/>
                        <a:cs typeface="Times New Roman"/>
                      </a:endParaRPr>
                    </a:p>
                  </a:txBody>
                  <a:tcPr marL="66131" marR="661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540385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00" dirty="0" smtClean="0">
                          <a:latin typeface="+mn-lt"/>
                          <a:ea typeface="맑은 고딕"/>
                          <a:cs typeface="Times New Roman"/>
                        </a:rPr>
                        <a:t>RSNI (3)</a:t>
                      </a:r>
                      <a:endParaRPr lang="ko-KR" altLang="en-US" sz="1000" kern="100" dirty="0" smtClean="0">
                        <a:latin typeface="+mn-lt"/>
                        <a:ea typeface="바탕"/>
                        <a:cs typeface="Times New Roman"/>
                      </a:endParaRPr>
                    </a:p>
                  </a:txBody>
                  <a:tcPr marL="66131" marR="661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162357">
                <a:tc>
                  <a:txBody>
                    <a:bodyPr/>
                    <a:lstStyle/>
                    <a:p>
                      <a:pPr marL="540385" algn="l" latinLnBrk="0">
                        <a:spcAft>
                          <a:spcPts val="900"/>
                        </a:spcAft>
                      </a:pPr>
                      <a:r>
                        <a:rPr lang="en-US" altLang="ko-KR" sz="1000" kern="100" dirty="0" smtClean="0">
                          <a:latin typeface="+mn-lt"/>
                          <a:ea typeface="맑은 고딕"/>
                          <a:cs typeface="Times New Roman"/>
                        </a:rPr>
                        <a:t>10</a:t>
                      </a:r>
                      <a:endParaRPr lang="ko-KR" sz="1000" kern="100" dirty="0">
                        <a:latin typeface="+mn-lt"/>
                        <a:ea typeface="바탕"/>
                        <a:cs typeface="Times New Roman"/>
                      </a:endParaRPr>
                    </a:p>
                  </a:txBody>
                  <a:tcPr marL="66131" marR="661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540385" algn="l" latinLnBrk="0">
                        <a:spcAft>
                          <a:spcPts val="900"/>
                        </a:spcAft>
                      </a:pPr>
                      <a:r>
                        <a:rPr lang="en-US" sz="1000" kern="100" dirty="0">
                          <a:latin typeface="+mn-lt"/>
                          <a:ea typeface="맑은 고딕"/>
                          <a:cs typeface="Times New Roman"/>
                        </a:rPr>
                        <a:t>Mobility domain (5)</a:t>
                      </a:r>
                      <a:endParaRPr lang="ko-KR" sz="1000" kern="100" dirty="0">
                        <a:latin typeface="+mn-lt"/>
                        <a:ea typeface="바탕"/>
                        <a:cs typeface="Times New Roman"/>
                      </a:endParaRPr>
                    </a:p>
                  </a:txBody>
                  <a:tcPr marL="66131" marR="661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540385" algn="l" latinLnBrk="0">
                        <a:spcAft>
                          <a:spcPts val="900"/>
                        </a:spcAft>
                      </a:pPr>
                      <a:r>
                        <a:rPr lang="en-US" altLang="ko-KR" sz="1000" kern="100" dirty="0" smtClean="0">
                          <a:latin typeface="+mn-lt"/>
                          <a:ea typeface="맑은 고딕"/>
                          <a:cs typeface="Times New Roman"/>
                        </a:rPr>
                        <a:t>11</a:t>
                      </a:r>
                      <a:endParaRPr lang="ko-KR" sz="1000" kern="100" dirty="0">
                        <a:latin typeface="+mn-lt"/>
                        <a:ea typeface="바탕"/>
                        <a:cs typeface="Times New Roman"/>
                      </a:endParaRPr>
                    </a:p>
                  </a:txBody>
                  <a:tcPr marL="66131" marR="661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540385" algn="l" latinLnBrk="0">
                        <a:spcAft>
                          <a:spcPts val="900"/>
                        </a:spcAft>
                      </a:pPr>
                      <a:r>
                        <a:rPr lang="en-US" sz="1000" kern="100" dirty="0">
                          <a:latin typeface="+mn-lt"/>
                          <a:ea typeface="맑은 고딕"/>
                          <a:cs typeface="Times New Roman"/>
                        </a:rPr>
                        <a:t>Fast BSS transition (84-257)</a:t>
                      </a:r>
                      <a:endParaRPr lang="ko-KR" sz="1000" kern="100" dirty="0">
                        <a:latin typeface="+mn-lt"/>
                        <a:ea typeface="바탕"/>
                        <a:cs typeface="Times New Roman"/>
                      </a:endParaRPr>
                    </a:p>
                  </a:txBody>
                  <a:tcPr marL="66131" marR="661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53001">
                <a:tc>
                  <a:txBody>
                    <a:bodyPr/>
                    <a:lstStyle/>
                    <a:p>
                      <a:pPr marL="540385" algn="l" latinLnBrk="0">
                        <a:spcAft>
                          <a:spcPts val="900"/>
                        </a:spcAft>
                      </a:pPr>
                      <a:r>
                        <a:rPr lang="en-US" altLang="ko-KR" sz="1000" kern="100" dirty="0" smtClean="0">
                          <a:latin typeface="+mn-lt"/>
                          <a:ea typeface="맑은 고딕"/>
                          <a:cs typeface="Times New Roman"/>
                        </a:rPr>
                        <a:t>13</a:t>
                      </a:r>
                      <a:endParaRPr lang="ko-KR" sz="1000" kern="100" dirty="0">
                        <a:latin typeface="+mn-lt"/>
                        <a:ea typeface="바탕"/>
                        <a:cs typeface="Times New Roman"/>
                      </a:endParaRPr>
                    </a:p>
                  </a:txBody>
                  <a:tcPr marL="66131" marR="661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540385" algn="l" latinLnBrk="0">
                        <a:spcAft>
                          <a:spcPts val="900"/>
                        </a:spcAft>
                      </a:pPr>
                      <a:r>
                        <a:rPr lang="en-US" sz="1000" kern="100" dirty="0">
                          <a:latin typeface="+mn-lt"/>
                          <a:ea typeface="맑은 고딕"/>
                          <a:cs typeface="Times New Roman"/>
                        </a:rPr>
                        <a:t>Timeout Interval (Association Comeback time) (7)</a:t>
                      </a:r>
                      <a:endParaRPr lang="ko-KR" sz="1000" kern="100" dirty="0">
                        <a:latin typeface="+mn-lt"/>
                        <a:ea typeface="바탕"/>
                        <a:cs typeface="Times New Roman"/>
                      </a:endParaRPr>
                    </a:p>
                  </a:txBody>
                  <a:tcPr marL="66131" marR="661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10" name="오른쪽 중괄호 9"/>
          <p:cNvSpPr/>
          <p:nvPr/>
        </p:nvSpPr>
        <p:spPr bwMode="auto">
          <a:xfrm>
            <a:off x="5410200" y="2895600"/>
            <a:ext cx="152400" cy="1219200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562600" y="3352800"/>
            <a:ext cx="2362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STA-dependent information</a:t>
            </a:r>
            <a:endParaRPr lang="ko-KR" alt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573484" y="4811488"/>
            <a:ext cx="312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STA-independent information :</a:t>
            </a:r>
          </a:p>
          <a:p>
            <a:r>
              <a:rPr lang="en-US" altLang="ko-KR" dirty="0" smtClean="0"/>
              <a:t>Beacon and Probe Response frame also contains this.</a:t>
            </a:r>
            <a:endParaRPr lang="ko-KR" alt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66800" y="5943600"/>
            <a:ext cx="434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* The order of information changed for better understanding.</a:t>
            </a:r>
            <a:endParaRPr lang="ko-KR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Proposed association protocol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Shedding off extra weight from Association Response</a:t>
            </a:r>
          </a:p>
          <a:p>
            <a:pPr lvl="1"/>
            <a:r>
              <a:rPr lang="en-US" altLang="ko-KR" dirty="0" smtClean="0"/>
              <a:t>Association Response shall include STA-independent information if the non-AP STA have not gotten them. Otherwise, it may NOT include </a:t>
            </a:r>
            <a:r>
              <a:rPr lang="en-US" altLang="ko-KR" dirty="0" smtClean="0">
                <a:solidFill>
                  <a:srgbClr val="FF0000"/>
                </a:solidFill>
              </a:rPr>
              <a:t>STA-independent</a:t>
            </a:r>
            <a:r>
              <a:rPr lang="en-US" altLang="ko-KR" dirty="0" smtClean="0"/>
              <a:t> information.</a:t>
            </a:r>
          </a:p>
          <a:p>
            <a:pPr lvl="1">
              <a:buNone/>
            </a:pPr>
            <a:endParaRPr lang="en-US" altLang="ko-KR" dirty="0" smtClean="0"/>
          </a:p>
          <a:p>
            <a:r>
              <a:rPr lang="en-US" altLang="ko-KR" dirty="0" smtClean="0"/>
              <a:t>Checking the validity of information</a:t>
            </a:r>
          </a:p>
          <a:p>
            <a:pPr lvl="1"/>
            <a:r>
              <a:rPr lang="en-US" altLang="ko-KR" dirty="0" smtClean="0"/>
              <a:t>Association Request shall indicate when it obtained STA-independent information from AP so that AP STA would be able to check the validity of the information on the non-AP STA side.</a:t>
            </a:r>
          </a:p>
          <a:p>
            <a:pPr lvl="1"/>
            <a:endParaRPr lang="en-US" altLang="ko-KR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4963"/>
            <a:ext cx="1340110" cy="276999"/>
          </a:xfrm>
        </p:spPr>
        <p:txBody>
          <a:bodyPr/>
          <a:lstStyle/>
          <a:p>
            <a:r>
              <a:rPr lang="en-US" altLang="ko-KR" dirty="0" smtClean="0"/>
              <a:t>January 2012</a:t>
            </a:r>
            <a:endParaRPr lang="en-US" altLang="ja-JP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ja-JP" dirty="0" smtClean="0"/>
              <a:t>Jae-Hyung Song, LG Electronics</a:t>
            </a:r>
            <a:endParaRPr lang="en-US" altLang="ja-JP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31E72FFA-50B6-BE49-9796-CC7F59AABF37}" type="slidenum">
              <a:rPr lang="en-US" altLang="ja-JP" smtClean="0"/>
              <a:pPr/>
              <a:t>6</a:t>
            </a:fld>
            <a:endParaRPr lang="en-US" altLang="ja-JP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STA behavior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Non-AP STA</a:t>
            </a:r>
          </a:p>
          <a:p>
            <a:pPr lvl="1"/>
            <a:r>
              <a:rPr lang="en-US" altLang="ko-KR" dirty="0" smtClean="0"/>
              <a:t>Non-AP STA transmits Association Request frame to the AP STA. it sets the value of </a:t>
            </a:r>
            <a:r>
              <a:rPr lang="en-US" altLang="ko-KR" dirty="0" smtClean="0">
                <a:solidFill>
                  <a:srgbClr val="FF0000"/>
                </a:solidFill>
              </a:rPr>
              <a:t>validity</a:t>
            </a:r>
            <a:r>
              <a:rPr lang="en-US" altLang="ko-KR" dirty="0" smtClean="0"/>
              <a:t> field in Association Request frame to t</a:t>
            </a:r>
            <a:r>
              <a:rPr lang="en-US" dirty="0" smtClean="0"/>
              <a:t>he lower order of 3 octets of </a:t>
            </a:r>
            <a:r>
              <a:rPr lang="en-US" altLang="ko-KR" dirty="0" smtClean="0"/>
              <a:t> timestamp in the most recently received Beacon or Probe Response frame.</a:t>
            </a:r>
          </a:p>
          <a:p>
            <a:pPr lvl="1"/>
            <a:r>
              <a:rPr lang="en-US" altLang="ko-KR" dirty="0" smtClean="0"/>
              <a:t>On the receipt of Association Response with status code set to 0(successful), it finishes association procedure.</a:t>
            </a:r>
          </a:p>
          <a:p>
            <a:pPr lvl="1"/>
            <a:r>
              <a:rPr lang="en-US" altLang="ko-KR" dirty="0" smtClean="0"/>
              <a:t>If the status code is set to other than 0, it either retry or goes back to the previous procedure.</a:t>
            </a:r>
          </a:p>
          <a:p>
            <a:pPr>
              <a:buNone/>
            </a:pPr>
            <a:endParaRPr lang="en-US" altLang="ko-KR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4963"/>
            <a:ext cx="1340110" cy="276999"/>
          </a:xfrm>
        </p:spPr>
        <p:txBody>
          <a:bodyPr/>
          <a:lstStyle/>
          <a:p>
            <a:r>
              <a:rPr lang="en-US" altLang="ko-KR" dirty="0" smtClean="0"/>
              <a:t>January 2012</a:t>
            </a:r>
            <a:endParaRPr lang="en-US" altLang="ja-JP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ja-JP" dirty="0" smtClean="0"/>
              <a:t>Jae-Hyung Song, LG Electronics</a:t>
            </a:r>
            <a:endParaRPr lang="en-US" altLang="ja-JP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31E72FFA-50B6-BE49-9796-CC7F59AABF37}" type="slidenum">
              <a:rPr lang="en-US" altLang="ja-JP" smtClean="0"/>
              <a:pPr/>
              <a:t>7</a:t>
            </a:fld>
            <a:endParaRPr lang="en-US" altLang="ja-JP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STA behavior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ko-KR" dirty="0" smtClean="0"/>
              <a:t>AP STA</a:t>
            </a:r>
          </a:p>
          <a:p>
            <a:pPr lvl="1"/>
            <a:r>
              <a:rPr lang="en-US" altLang="ko-KR" dirty="0" smtClean="0"/>
              <a:t>The AP shall cache the latest TSF value of when an update to the STA-independent information occurs.</a:t>
            </a:r>
          </a:p>
          <a:p>
            <a:pPr lvl="1"/>
            <a:r>
              <a:rPr lang="en-US" altLang="ko-KR" dirty="0" smtClean="0"/>
              <a:t>On receipt of Association Request frame from a non-AP STA with the state is other than 1, it proceed the following procedure.</a:t>
            </a:r>
          </a:p>
          <a:p>
            <a:pPr lvl="1"/>
            <a:r>
              <a:rPr lang="en-US" altLang="ko-KR" dirty="0" smtClean="0"/>
              <a:t>The AP shall check the value of validity field in the Association Request and compare it with its cached TSF value</a:t>
            </a:r>
          </a:p>
          <a:p>
            <a:pPr lvl="1"/>
            <a:r>
              <a:rPr lang="en-US" altLang="ko-KR" dirty="0" smtClean="0"/>
              <a:t>If the value of validity is less than </a:t>
            </a:r>
            <a:r>
              <a:rPr lang="en-US" dirty="0" smtClean="0"/>
              <a:t>the lower order of 3 octets </a:t>
            </a:r>
            <a:r>
              <a:rPr lang="en-US" altLang="ko-KR" dirty="0" smtClean="0"/>
              <a:t>of the TSF value, the AP respond with Association Response. </a:t>
            </a:r>
          </a:p>
          <a:p>
            <a:pPr lvl="1"/>
            <a:r>
              <a:rPr lang="en-US" altLang="ko-KR" dirty="0" smtClean="0"/>
              <a:t>If the value of validity is greater than or equal to </a:t>
            </a:r>
            <a:r>
              <a:rPr lang="en-US" dirty="0" smtClean="0"/>
              <a:t>the lower order of 3 octets of </a:t>
            </a:r>
            <a:r>
              <a:rPr lang="en-US" altLang="ko-KR" dirty="0" smtClean="0"/>
              <a:t>the TSF value, the AP respond with Association Response which may</a:t>
            </a:r>
            <a:r>
              <a:rPr lang="en-US" altLang="ko-KR" dirty="0" smtClean="0">
                <a:solidFill>
                  <a:srgbClr val="FF0000"/>
                </a:solidFill>
              </a:rPr>
              <a:t> NOT </a:t>
            </a:r>
            <a:r>
              <a:rPr lang="en-US" altLang="ko-KR" dirty="0" smtClean="0"/>
              <a:t>include the following information elements</a:t>
            </a:r>
          </a:p>
          <a:p>
            <a:pPr lvl="2"/>
            <a:r>
              <a:rPr lang="en-US" altLang="ko-KR" dirty="0" smtClean="0"/>
              <a:t>Capability, Supported Rates, EDCA Parameter Set, Extended Supported Rates, RM Enabled Capabilities, DSE Registered Location, HT Capability, HT Operation, 20/40 BSS Coexistence, Overlapping BSS Scan Parameters, Extended Capabilities</a:t>
            </a:r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4963"/>
            <a:ext cx="1340110" cy="276999"/>
          </a:xfrm>
        </p:spPr>
        <p:txBody>
          <a:bodyPr/>
          <a:lstStyle/>
          <a:p>
            <a:r>
              <a:rPr lang="en-US" altLang="ko-KR" dirty="0" smtClean="0"/>
              <a:t>January 2012</a:t>
            </a:r>
            <a:endParaRPr lang="en-US" altLang="ja-JP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ja-JP" dirty="0" smtClean="0"/>
              <a:t>Jae-Hyung Song, LG Electronics</a:t>
            </a:r>
            <a:endParaRPr lang="en-US" altLang="ja-JP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31E72FFA-50B6-BE49-9796-CC7F59AABF37}" type="slidenum">
              <a:rPr lang="en-US" altLang="ja-JP" smtClean="0"/>
              <a:pPr/>
              <a:t>8</a:t>
            </a:fld>
            <a:endParaRPr lang="en-US" altLang="ja-JP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Frame format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Association Request frame format</a:t>
            </a:r>
          </a:p>
          <a:p>
            <a:pPr lvl="1"/>
            <a:r>
              <a:rPr lang="en-US" i="1" dirty="0" smtClean="0"/>
              <a:t>Insert the following row in Table 8-22:</a:t>
            </a:r>
          </a:p>
          <a:p>
            <a:pPr lvl="1"/>
            <a:endParaRPr lang="en-US" i="1" dirty="0" smtClean="0"/>
          </a:p>
          <a:p>
            <a:pPr lvl="1"/>
            <a:endParaRPr lang="en-US" i="1" dirty="0" smtClean="0"/>
          </a:p>
          <a:p>
            <a:pPr lvl="1"/>
            <a:endParaRPr lang="en-US" i="1" dirty="0" smtClean="0"/>
          </a:p>
          <a:p>
            <a:r>
              <a:rPr lang="en-US" dirty="0" smtClean="0"/>
              <a:t>Validity</a:t>
            </a:r>
          </a:p>
          <a:p>
            <a:pPr lvl="1"/>
            <a:r>
              <a:rPr lang="en-US" dirty="0" smtClean="0"/>
              <a:t>Validity contains 24 LSBs of the 64 bit timestamp in the Beacon or Probe Response sent from the AP</a:t>
            </a:r>
          </a:p>
          <a:p>
            <a:pPr lvl="1"/>
            <a:endParaRPr lang="en-US" i="1" dirty="0" smtClean="0"/>
          </a:p>
          <a:p>
            <a:pPr lvl="1"/>
            <a:endParaRPr lang="en-US" i="1" dirty="0" smtClean="0"/>
          </a:p>
          <a:p>
            <a:endParaRPr lang="en-US" altLang="ko-KR" i="1" dirty="0" smtClean="0"/>
          </a:p>
          <a:p>
            <a:endParaRPr lang="en-US" altLang="ko-KR" i="1" dirty="0" smtClean="0"/>
          </a:p>
          <a:p>
            <a:endParaRPr lang="en-US" altLang="ko-KR" i="1" dirty="0" smtClean="0"/>
          </a:p>
          <a:p>
            <a:endParaRPr lang="ko-KR" altLang="en-US" i="1" dirty="0" smtClean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4963"/>
            <a:ext cx="1340110" cy="276999"/>
          </a:xfrm>
        </p:spPr>
        <p:txBody>
          <a:bodyPr/>
          <a:lstStyle/>
          <a:p>
            <a:r>
              <a:rPr lang="en-US" altLang="ko-KR" dirty="0" smtClean="0"/>
              <a:t>January 2012</a:t>
            </a:r>
            <a:endParaRPr lang="en-US" altLang="ja-JP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ja-JP" dirty="0" smtClean="0"/>
              <a:t>Jae-Hyung Song, LG Electronics</a:t>
            </a:r>
            <a:endParaRPr lang="en-US" altLang="ja-JP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31E72FFA-50B6-BE49-9796-CC7F59AABF37}" type="slidenum">
              <a:rPr lang="en-US" altLang="ja-JP" smtClean="0"/>
              <a:pPr/>
              <a:t>9</a:t>
            </a:fld>
            <a:endParaRPr lang="en-US" altLang="ja-JP"/>
          </a:p>
        </p:txBody>
      </p:sp>
      <p:graphicFrame>
        <p:nvGraphicFramePr>
          <p:cNvPr id="11" name="표 10"/>
          <p:cNvGraphicFramePr>
            <a:graphicFrameLocks noGrp="1"/>
          </p:cNvGraphicFramePr>
          <p:nvPr/>
        </p:nvGraphicFramePr>
        <p:xfrm>
          <a:off x="1371600" y="2895600"/>
          <a:ext cx="6477000" cy="734327"/>
        </p:xfrm>
        <a:graphic>
          <a:graphicData uri="http://schemas.openxmlformats.org/drawingml/2006/table">
            <a:tbl>
              <a:tblPr/>
              <a:tblGrid>
                <a:gridCol w="1197982"/>
                <a:gridCol w="1711402"/>
                <a:gridCol w="3567616"/>
              </a:tblGrid>
              <a:tr h="30480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latin typeface="Times New Roman"/>
                          <a:ea typeface="맑은 고딕"/>
                          <a:cs typeface="Times New Roman"/>
                        </a:rPr>
                        <a:t>Order</a:t>
                      </a:r>
                      <a:endParaRPr lang="ko-KR" sz="1400" b="1" kern="100" dirty="0">
                        <a:latin typeface="Times New Roman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latin typeface="Times New Roman"/>
                          <a:ea typeface="맑은 고딕"/>
                          <a:cs typeface="Times New Roman"/>
                        </a:rPr>
                        <a:t>Information</a:t>
                      </a:r>
                      <a:endParaRPr lang="ko-KR" sz="1400" b="1" kern="100" dirty="0">
                        <a:latin typeface="Times New Roman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latin typeface="Times New Roman"/>
                          <a:ea typeface="맑은 고딕"/>
                          <a:cs typeface="Times New Roman"/>
                        </a:rPr>
                        <a:t>Notes</a:t>
                      </a:r>
                      <a:endParaRPr lang="ko-KR" sz="1400" b="1" kern="100" dirty="0">
                        <a:latin typeface="Times New Roman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9527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400" kern="100" dirty="0">
                        <a:latin typeface="Times New Roman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kern="100" dirty="0" smtClean="0">
                          <a:latin typeface="Times New Roman"/>
                          <a:ea typeface="맑은 고딕"/>
                          <a:cs typeface="Times New Roman"/>
                        </a:rPr>
                        <a:t>validity</a:t>
                      </a:r>
                      <a:endParaRPr lang="ko-KR" sz="1400" kern="100" dirty="0">
                        <a:latin typeface="Times New Roman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latin typeface="Times New Roman"/>
                          <a:ea typeface="맑은 고딕"/>
                          <a:cs typeface="Times New Roman"/>
                        </a:rPr>
                        <a:t>The </a:t>
                      </a:r>
                      <a:r>
                        <a:rPr lang="en-US" sz="1400" kern="100" dirty="0" smtClean="0">
                          <a:latin typeface="Times New Roman"/>
                          <a:ea typeface="맑은 고딕"/>
                          <a:cs typeface="Times New Roman"/>
                        </a:rPr>
                        <a:t>Sequence</a:t>
                      </a:r>
                      <a:r>
                        <a:rPr lang="en-US" sz="1400" kern="100" baseline="0" dirty="0" smtClean="0">
                          <a:latin typeface="Times New Roman"/>
                          <a:ea typeface="맑은 고딕"/>
                          <a:cs typeface="Times New Roman"/>
                        </a:rPr>
                        <a:t> </a:t>
                      </a:r>
                      <a:r>
                        <a:rPr lang="en-US" sz="1400" kern="100" dirty="0" smtClean="0">
                          <a:latin typeface="Times New Roman"/>
                          <a:ea typeface="맑은 고딕"/>
                          <a:cs typeface="Times New Roman"/>
                        </a:rPr>
                        <a:t>ID </a:t>
                      </a:r>
                      <a:r>
                        <a:rPr lang="en-US" sz="1400" kern="100" dirty="0">
                          <a:latin typeface="Times New Roman"/>
                          <a:ea typeface="맑은 고딕"/>
                          <a:cs typeface="Times New Roman"/>
                        </a:rPr>
                        <a:t>element may be present if </a:t>
                      </a:r>
                      <a:r>
                        <a:rPr lang="en-US" sz="1400" kern="100" dirty="0" smtClean="0">
                          <a:solidFill>
                            <a:srgbClr val="FF0000"/>
                          </a:solidFill>
                          <a:latin typeface="Times New Roman"/>
                          <a:ea typeface="맑은 고딕"/>
                          <a:cs typeface="Times New Roman"/>
                        </a:rPr>
                        <a:t>dot11FILS</a:t>
                      </a:r>
                      <a:r>
                        <a:rPr lang="en-US" sz="1400" kern="100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맑은 고딕"/>
                          <a:cs typeface="Times New Roman"/>
                        </a:rPr>
                        <a:t>Activated</a:t>
                      </a:r>
                      <a:r>
                        <a:rPr lang="en-US" sz="1400" kern="100" dirty="0" smtClean="0">
                          <a:latin typeface="Times New Roman"/>
                          <a:ea typeface="맑은 고딕"/>
                          <a:cs typeface="Times New Roman"/>
                        </a:rPr>
                        <a:t> </a:t>
                      </a:r>
                      <a:r>
                        <a:rPr lang="en-US" sz="1400" kern="100" dirty="0">
                          <a:latin typeface="Times New Roman"/>
                          <a:ea typeface="맑은 고딕"/>
                          <a:cs typeface="Times New Roman"/>
                        </a:rPr>
                        <a:t>is true.</a:t>
                      </a:r>
                      <a:endParaRPr lang="ko-KR" sz="1400" kern="100" dirty="0">
                        <a:latin typeface="Times New Roman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표 7"/>
          <p:cNvGraphicFramePr>
            <a:graphicFrameLocks noGrp="1"/>
          </p:cNvGraphicFramePr>
          <p:nvPr/>
        </p:nvGraphicFramePr>
        <p:xfrm>
          <a:off x="2514600" y="5029200"/>
          <a:ext cx="4191000" cy="1143000"/>
        </p:xfrm>
        <a:graphic>
          <a:graphicData uri="http://schemas.openxmlformats.org/drawingml/2006/table">
            <a:tbl>
              <a:tblPr/>
              <a:tblGrid>
                <a:gridCol w="781494"/>
                <a:gridCol w="817062"/>
                <a:gridCol w="814012"/>
                <a:gridCol w="1778432"/>
              </a:tblGrid>
              <a:tr h="228600">
                <a:tc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GB" sz="1400" kern="100" dirty="0">
                        <a:latin typeface="+mn-lt"/>
                        <a:ea typeface="바탕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GB" sz="1400" kern="100" dirty="0">
                        <a:latin typeface="+mn-lt"/>
                        <a:ea typeface="바탕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GB" sz="1400" kern="100">
                        <a:latin typeface="+mn-lt"/>
                        <a:ea typeface="바탕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GB" sz="1400" kern="100">
                        <a:latin typeface="+mn-lt"/>
                        <a:ea typeface="바탕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GB" sz="1400" kern="100">
                        <a:latin typeface="+mn-lt"/>
                        <a:ea typeface="바탕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GB" sz="1400" kern="100" dirty="0">
                          <a:latin typeface="+mn-lt"/>
                          <a:ea typeface="바탕"/>
                          <a:cs typeface="Times New Roman"/>
                        </a:rPr>
                        <a:t>Element</a:t>
                      </a:r>
                      <a:br>
                        <a:rPr lang="en-GB" sz="1400" kern="100" dirty="0">
                          <a:latin typeface="+mn-lt"/>
                          <a:ea typeface="바탕"/>
                          <a:cs typeface="Times New Roman"/>
                        </a:rPr>
                      </a:br>
                      <a:r>
                        <a:rPr lang="en-GB" sz="1400" kern="100" dirty="0">
                          <a:latin typeface="+mn-lt"/>
                          <a:ea typeface="바탕"/>
                          <a:cs typeface="Times New Roman"/>
                        </a:rPr>
                        <a:t>ID</a:t>
                      </a:r>
                      <a:endParaRPr lang="ko-KR" sz="1400" kern="100" dirty="0">
                        <a:latin typeface="+mn-lt"/>
                        <a:ea typeface="바탕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GB" sz="1400" kern="100">
                          <a:latin typeface="+mn-lt"/>
                          <a:ea typeface="바탕"/>
                          <a:cs typeface="Times New Roman"/>
                        </a:rPr>
                        <a:t>Length</a:t>
                      </a:r>
                      <a:endParaRPr lang="ko-KR" sz="1400" kern="100">
                        <a:latin typeface="+mn-lt"/>
                        <a:ea typeface="바탕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GB" sz="1400" kern="100" dirty="0">
                          <a:latin typeface="+mn-lt"/>
                          <a:ea typeface="바탕"/>
                          <a:cs typeface="Times New Roman"/>
                        </a:rPr>
                        <a:t>Validity</a:t>
                      </a:r>
                      <a:endParaRPr lang="ko-KR" sz="1400" kern="100" dirty="0">
                        <a:latin typeface="+mn-lt"/>
                        <a:ea typeface="바탕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GB" sz="1400" b="1" kern="100">
                          <a:latin typeface="+mn-lt"/>
                          <a:ea typeface="바탕"/>
                          <a:cs typeface="Times New Roman"/>
                        </a:rPr>
                        <a:t>Octets:</a:t>
                      </a:r>
                      <a:endParaRPr lang="ko-KR" sz="1400" kern="100">
                        <a:latin typeface="+mn-lt"/>
                        <a:ea typeface="바탕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GB" sz="1400" kern="100">
                          <a:latin typeface="+mn-lt"/>
                          <a:ea typeface="바탕"/>
                          <a:cs typeface="Times New Roman"/>
                        </a:rPr>
                        <a:t>1</a:t>
                      </a:r>
                      <a:endParaRPr lang="ko-KR" sz="1400" kern="100">
                        <a:latin typeface="+mn-lt"/>
                        <a:ea typeface="바탕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GB" sz="1400" kern="100">
                          <a:latin typeface="+mn-lt"/>
                          <a:ea typeface="바탕"/>
                          <a:cs typeface="Times New Roman"/>
                        </a:rPr>
                        <a:t>1</a:t>
                      </a:r>
                      <a:endParaRPr lang="ko-KR" sz="1400" kern="100">
                        <a:latin typeface="+mn-lt"/>
                        <a:ea typeface="바탕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GB" sz="1400" kern="100" dirty="0">
                          <a:latin typeface="+mn-lt"/>
                          <a:ea typeface="바탕"/>
                          <a:cs typeface="Times New Roman"/>
                        </a:rPr>
                        <a:t>3</a:t>
                      </a:r>
                      <a:endParaRPr lang="ko-KR" sz="1400" kern="100" dirty="0">
                        <a:latin typeface="+mn-lt"/>
                        <a:ea typeface="바탕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4813</TotalTime>
  <Words>1236</Words>
  <Application>Microsoft Macintosh PowerPoint</Application>
  <PresentationFormat>화면 슬라이드 쇼(4:3)</PresentationFormat>
  <Paragraphs>314</Paragraphs>
  <Slides>16</Slides>
  <Notes>16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16</vt:i4>
      </vt:variant>
    </vt:vector>
  </HeadingPairs>
  <TitlesOfParts>
    <vt:vector size="17" baseType="lpstr">
      <vt:lpstr>802-11-Submission</vt:lpstr>
      <vt:lpstr>FILS Association</vt:lpstr>
      <vt:lpstr>Abstract</vt:lpstr>
      <vt:lpstr>Conformance w/ Tgai PAR &amp; 5C </vt:lpstr>
      <vt:lpstr>Motivation</vt:lpstr>
      <vt:lpstr>Motivation</vt:lpstr>
      <vt:lpstr>Proposed association protocol</vt:lpstr>
      <vt:lpstr>STA behavior</vt:lpstr>
      <vt:lpstr>STA behavior</vt:lpstr>
      <vt:lpstr>Frame format</vt:lpstr>
      <vt:lpstr>Proposed association protocol</vt:lpstr>
      <vt:lpstr>Numerical analysis</vt:lpstr>
      <vt:lpstr>Numerical analysis</vt:lpstr>
      <vt:lpstr>Numerical analysis </vt:lpstr>
      <vt:lpstr>Conclusion</vt:lpstr>
      <vt:lpstr>Strawpoll</vt:lpstr>
      <vt:lpstr>Reference</vt:lpstr>
    </vt:vector>
  </TitlesOfParts>
  <Company>Fraunhofer Fokus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Operation Manual Template Slides</dc:title>
  <dc:creator>Marc Emmelmann</dc:creator>
  <cp:lastModifiedBy>jaehyung.song</cp:lastModifiedBy>
  <cp:revision>106</cp:revision>
  <cp:lastPrinted>1998-02-10T13:28:06Z</cp:lastPrinted>
  <dcterms:created xsi:type="dcterms:W3CDTF">2011-01-18T18:21:24Z</dcterms:created>
  <dcterms:modified xsi:type="dcterms:W3CDTF">2012-01-17T19:47:08Z</dcterms:modified>
</cp:coreProperties>
</file>