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88" r:id="rId4"/>
    <p:sldId id="271" r:id="rId5"/>
    <p:sldId id="283" r:id="rId6"/>
    <p:sldId id="272" r:id="rId7"/>
    <p:sldId id="274" r:id="rId8"/>
    <p:sldId id="277" r:id="rId9"/>
    <p:sldId id="286" r:id="rId10"/>
    <p:sldId id="282" r:id="rId11"/>
    <p:sldId id="278" r:id="rId12"/>
    <p:sldId id="287" r:id="rId13"/>
    <p:sldId id="290" r:id="rId14"/>
    <p:sldId id="291" r:id="rId15"/>
    <p:sldId id="289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4660"/>
  </p:normalViewPr>
  <p:slideViewPr>
    <p:cSldViewPr>
      <p:cViewPr varScale="1">
        <p:scale>
          <a:sx n="87" d="100"/>
          <a:sy n="87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66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593" y="332601"/>
            <a:ext cx="33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802.11-11/1169r0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FILS Association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2011-09-20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447800"/>
                <a:gridCol w="19812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Jihyun Lee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LG Electronics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맑은 고딕"/>
                        </a:rPr>
                        <a:t>LG R&amp;D Complex 533, Hogye-1dong, </a:t>
                      </a:r>
                      <a:r>
                        <a:rPr lang="en-US" sz="1200" dirty="0" err="1" smtClean="0">
                          <a:latin typeface="+mn-lt"/>
                          <a:ea typeface="맑은 고딕"/>
                        </a:rPr>
                        <a:t>Dongan-Gu</a:t>
                      </a:r>
                      <a:r>
                        <a:rPr lang="en-US" sz="1200" dirty="0" smtClean="0">
                          <a:latin typeface="+mn-lt"/>
                          <a:ea typeface="맑은 고딕"/>
                        </a:rPr>
                        <a:t>, Anyang, </a:t>
                      </a:r>
                      <a:r>
                        <a:rPr lang="en-US" sz="1200" dirty="0" err="1" smtClean="0">
                          <a:latin typeface="+mn-lt"/>
                          <a:ea typeface="맑은 고딕"/>
                        </a:rPr>
                        <a:t>Kyungki</a:t>
                      </a:r>
                      <a:r>
                        <a:rPr lang="en-US" sz="1200" dirty="0" smtClean="0">
                          <a:latin typeface="+mn-lt"/>
                          <a:ea typeface="맑은 고딕"/>
                        </a:rPr>
                        <a:t>, 431-749, Korea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+82-31-450-1860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Jihyun1220.lee@lge.com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Eunsun</a:t>
                      </a:r>
                      <a:r>
                        <a:rPr kumimoji="1" lang="en-US" altLang="ja-JP" sz="1600" baseline="0" dirty="0" smtClean="0"/>
                        <a:t> Kim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Esun.kim@lge.com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Yong</a:t>
                      </a:r>
                      <a:r>
                        <a:rPr kumimoji="1" lang="en-US" altLang="ja-JP" sz="1600" baseline="0" dirty="0" smtClean="0"/>
                        <a:t>ho Seok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Yongho.seok@lge.com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399" y="2525484"/>
            <a:ext cx="8347771" cy="385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association protocol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validity&lt; lower order of 3 octets of </a:t>
            </a:r>
            <a:r>
              <a:rPr lang="en-US" altLang="ko-KR" dirty="0" err="1" smtClean="0"/>
              <a:t>Tu</a:t>
            </a:r>
            <a:r>
              <a:rPr lang="en-US" altLang="ko-KR" dirty="0" smtClean="0"/>
              <a:t>? (1): (2)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3704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(1)</a:t>
            </a:r>
            <a:endParaRPr lang="ko-KR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5852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(2)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802.11n</a:t>
            </a:r>
          </a:p>
          <a:p>
            <a:pPr lvl="1"/>
            <a:r>
              <a:rPr lang="en-US" altLang="ko-KR" dirty="0" smtClean="0"/>
              <a:t>Transmission time of Association Response reduced by 59%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Time consumption for </a:t>
            </a:r>
            <a:r>
              <a:rPr lang="en-US" altLang="ko-KR" dirty="0" smtClean="0"/>
              <a:t>Association reduced </a:t>
            </a:r>
            <a:r>
              <a:rPr lang="en-US" altLang="ko-KR" dirty="0" smtClean="0"/>
              <a:t>by </a:t>
            </a:r>
            <a:r>
              <a:rPr lang="en-US" altLang="ko-KR" dirty="0" smtClean="0"/>
              <a:t>26~16 %</a:t>
            </a:r>
          </a:p>
          <a:p>
            <a:pPr lvl="2"/>
            <a:r>
              <a:rPr lang="en-US" altLang="ko-KR" sz="1600" dirty="0" smtClean="0"/>
              <a:t>Time consumption for Association = </a:t>
            </a:r>
            <a:r>
              <a:rPr lang="en-US" altLang="ko-KR" sz="1600" dirty="0" err="1" smtClean="0"/>
              <a:t>backoff+request+SIFS+response</a:t>
            </a:r>
            <a:endParaRPr lang="ko-KR" altLang="en-US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371600" y="2895600"/>
          <a:ext cx="6553200" cy="12279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5363"/>
                <a:gridCol w="1062681"/>
                <a:gridCol w="1682578"/>
                <a:gridCol w="1682578"/>
              </a:tblGrid>
              <a:tr h="260725"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Frame length (octet)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113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11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379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11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229.3333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93.33333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584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93.33333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447800" y="5029200"/>
          <a:ext cx="6553201" cy="12279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/>
                <a:gridCol w="1752600"/>
                <a:gridCol w="762000"/>
                <a:gridCol w="1600200"/>
                <a:gridCol w="1447801"/>
              </a:tblGrid>
              <a:tr h="260725">
                <a:tc gridSpan="3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users =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395.5</a:t>
                      </a:r>
                    </a:p>
                  </a:txBody>
                  <a:tcPr marL="0" marR="0" marT="0" marB="0" anchor="ctr"/>
                </a:tc>
              </a:tr>
              <a:tr h="218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1267.5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776.5</a:t>
                      </a:r>
                    </a:p>
                  </a:txBody>
                  <a:tcPr marL="0" marR="0" marT="0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 =50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853.4284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717.4284</a:t>
                      </a:r>
                    </a:p>
                  </a:txBody>
                  <a:tcPr marL="0" marR="0" marT="0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1589.428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1098.428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802.11n + k/r/v</a:t>
            </a:r>
          </a:p>
          <a:p>
            <a:pPr lvl="1"/>
            <a:r>
              <a:rPr lang="en-US" altLang="ko-KR" dirty="0" smtClean="0"/>
              <a:t>Transmission time of Association Response reduced by 38%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Time consumption for Association reduced by </a:t>
            </a:r>
            <a:r>
              <a:rPr lang="en-US" altLang="ko-KR" dirty="0" smtClean="0"/>
              <a:t>22~14%</a:t>
            </a:r>
            <a:endParaRPr lang="ko-KR" altLang="en-US" dirty="0" smtClean="0"/>
          </a:p>
          <a:p>
            <a:pPr lvl="1"/>
            <a:endParaRPr lang="ko-KR" altLang="en-US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371600" y="2895600"/>
          <a:ext cx="6553200" cy="12279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5363"/>
                <a:gridCol w="1062681"/>
                <a:gridCol w="1682578"/>
                <a:gridCol w="1682578"/>
              </a:tblGrid>
              <a:tr h="260725"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Frame length (octet)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 smtClean="0">
                          <a:latin typeface="+mn-lt"/>
                        </a:rPr>
                        <a:t>241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 smtClean="0">
                          <a:latin typeface="+mn-lt"/>
                        </a:rPr>
                        <a:t>127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731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351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400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248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1053.333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546.6667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371600" y="4800600"/>
          <a:ext cx="6553201" cy="13041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/>
                <a:gridCol w="1752600"/>
                <a:gridCol w="762000"/>
                <a:gridCol w="1600200"/>
                <a:gridCol w="1447801"/>
              </a:tblGrid>
              <a:tr h="276904">
                <a:tc gridSpan="3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671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users =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702.1667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550.1667</a:t>
                      </a:r>
                    </a:p>
                  </a:txBody>
                  <a:tcPr marL="0" marR="0" marT="0" marB="0" anchor="ctr"/>
                </a:tc>
              </a:tr>
              <a:tr h="2367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1752.833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1246.167</a:t>
                      </a:r>
                    </a:p>
                  </a:txBody>
                  <a:tcPr marL="0" marR="0" marT="0" marB="0" anchor="ctr"/>
                </a:tc>
              </a:tr>
              <a:tr h="276904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users = 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1024.095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872.0951</a:t>
                      </a:r>
                    </a:p>
                  </a:txBody>
                  <a:tcPr marL="0" marR="0" marT="0" marB="0" anchor="ctr"/>
                </a:tc>
              </a:tr>
              <a:tr h="276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2074.761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1568.095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analysis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6Mbps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rate</a:t>
            </a:r>
          </a:p>
          <a:p>
            <a:r>
              <a:rPr lang="en-US" altLang="ko-KR" dirty="0" err="1" smtClean="0"/>
              <a:t>aSIFSTime</a:t>
            </a:r>
            <a:r>
              <a:rPr lang="en-US" altLang="ko-KR" dirty="0" smtClean="0"/>
              <a:t>=16us, </a:t>
            </a:r>
            <a:r>
              <a:rPr lang="en-US" altLang="ko-KR" dirty="0" err="1" smtClean="0"/>
              <a:t>aSlotTime</a:t>
            </a:r>
            <a:r>
              <a:rPr lang="en-US" altLang="ko-KR" dirty="0" smtClean="0"/>
              <a:t>=9us, </a:t>
            </a:r>
            <a:r>
              <a:rPr lang="en-US" altLang="ko-KR" dirty="0" err="1" smtClean="0"/>
              <a:t>aCWmin</a:t>
            </a:r>
            <a:r>
              <a:rPr lang="en-US" altLang="ko-KR" dirty="0" smtClean="0"/>
              <a:t>=15, </a:t>
            </a:r>
            <a:r>
              <a:rPr lang="en-US" altLang="ko-KR" dirty="0" err="1" smtClean="0"/>
              <a:t>aCWmax</a:t>
            </a:r>
            <a:r>
              <a:rPr lang="en-US" altLang="ko-KR" dirty="0" smtClean="0"/>
              <a:t>=1023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eliminating unnecessary duplicate IEs from Association Response</a:t>
            </a:r>
          </a:p>
          <a:p>
            <a:pPr lvl="1"/>
            <a:r>
              <a:rPr lang="en-US" altLang="ko-KR" dirty="0" smtClean="0"/>
              <a:t>Reduce transmission time of Association Response frame</a:t>
            </a:r>
          </a:p>
          <a:p>
            <a:pPr lvl="1"/>
            <a:r>
              <a:rPr lang="en-US" altLang="ko-KR" dirty="0" smtClean="0"/>
              <a:t>Make room for other IEs to be delivered in Association Response frame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1000r1</a:t>
            </a:r>
          </a:p>
          <a:p>
            <a:r>
              <a:rPr lang="en-US" altLang="ko-KR" dirty="0" smtClean="0"/>
              <a:t>1170r0</a:t>
            </a:r>
          </a:p>
          <a:p>
            <a:r>
              <a:rPr lang="en-US" altLang="ko-KR" dirty="0" err="1" smtClean="0"/>
              <a:t>Hai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L.Vu</a:t>
            </a:r>
            <a:r>
              <a:rPr lang="en-US" altLang="ko-KR" dirty="0" smtClean="0"/>
              <a:t> and Taka Sakurai, “Collision </a:t>
            </a:r>
            <a:r>
              <a:rPr lang="en-US" altLang="ko-KR" dirty="0" smtClean="0"/>
              <a:t>probability in saturated IEEE 802.11 </a:t>
            </a:r>
            <a:r>
              <a:rPr lang="en-US" altLang="ko-KR" dirty="0" smtClean="0"/>
              <a:t>networks” , ATNAC, Dec 2006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presentation proposes to </a:t>
            </a:r>
            <a:r>
              <a:rPr lang="en-US" altLang="ja-JP" dirty="0" smtClean="0"/>
              <a:t>reduce the frame length of Association </a:t>
            </a:r>
            <a:r>
              <a:rPr lang="en-US" altLang="ja-JP" dirty="0" smtClean="0"/>
              <a:t>Response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79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66839" cy="276999"/>
          </a:xfrm>
          <a:noFill/>
        </p:spPr>
        <p:txBody>
          <a:bodyPr/>
          <a:lstStyle/>
          <a:p>
            <a:r>
              <a:rPr lang="de-DE" altLang="ja-JP" dirty="0" smtClean="0"/>
              <a:t>September </a:t>
            </a:r>
            <a:r>
              <a:rPr lang="de-DE" altLang="ja-JP" dirty="0"/>
              <a:t>2011</a:t>
            </a:r>
            <a:endParaRPr lang="en-US" altLang="ja-JP" dirty="0"/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/>
              <a:t>Marc Emmelmann, Fraunhofer Fokus</a:t>
            </a:r>
            <a:endParaRPr lang="en-US" altLang="ja-JP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Association protocol</a:t>
            </a:r>
          </a:p>
          <a:p>
            <a:pPr lvl="1"/>
            <a:r>
              <a:rPr lang="en-US" altLang="ko-KR" dirty="0" smtClean="0"/>
              <a:t>Association Response contains both STA-dependent and STA-independent information elements. </a:t>
            </a:r>
          </a:p>
          <a:p>
            <a:pPr lvl="1"/>
            <a:r>
              <a:rPr lang="en-US" altLang="ko-KR" dirty="0" smtClean="0"/>
              <a:t>STAs can obtain the STA-independent information ahead of association (e.g. from Beacon or Probe Response)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Association Response management frame format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내용 개체 틀 7"/>
          <p:cNvGraphicFramePr>
            <a:graphicFrameLocks/>
          </p:cNvGraphicFramePr>
          <p:nvPr/>
        </p:nvGraphicFramePr>
        <p:xfrm>
          <a:off x="1066800" y="4114800"/>
          <a:ext cx="4267200" cy="1828800"/>
        </p:xfrm>
        <a:graphic>
          <a:graphicData uri="http://schemas.openxmlformats.org/drawingml/2006/table">
            <a:tbl>
              <a:tblPr/>
              <a:tblGrid>
                <a:gridCol w="1367181"/>
                <a:gridCol w="2900019"/>
              </a:tblGrid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Capability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Supported rates (3-10)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EDCA Parameter Set (20)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Supported Rates (3-257)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9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RM </a:t>
                      </a: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Enabled Capabilities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DSE registered location (22)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Capabilities (28)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Operation (24)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20/40 BSS Coexistence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Overlapping BSS Scan Parameters (16)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Capabilities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Last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Vendor Specific (3-257</a:t>
                      </a: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)</a:t>
                      </a: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오른쪽 중괄호 7"/>
          <p:cNvSpPr/>
          <p:nvPr/>
        </p:nvSpPr>
        <p:spPr bwMode="auto">
          <a:xfrm>
            <a:off x="5410200" y="4114800"/>
            <a:ext cx="1524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9" name="내용 개체 틀 6"/>
          <p:cNvGraphicFramePr>
            <a:graphicFrameLocks/>
          </p:cNvGraphicFramePr>
          <p:nvPr/>
        </p:nvGraphicFramePr>
        <p:xfrm>
          <a:off x="1066800" y="2667000"/>
          <a:ext cx="42672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2895600"/>
              </a:tblGrid>
              <a:tr h="218643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Order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Information (length in octets)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Status code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AID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RCPI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RSNI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2357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10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Mobility domain (5)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Fast BSS transition (84-257)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3001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Timeout Interval (Association Comeback time)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5410200" y="2895600"/>
            <a:ext cx="1524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3528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STA-dependent information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73484" y="4811488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STA-independent information :</a:t>
            </a:r>
          </a:p>
          <a:p>
            <a:r>
              <a:rPr lang="en-US" altLang="ko-KR" dirty="0" smtClean="0"/>
              <a:t>Beacon and Probe Response frame also contains this.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5943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The order of information changed for better understanding.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association protocol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Shedding off extra weight from Association Response</a:t>
            </a:r>
          </a:p>
          <a:p>
            <a:pPr lvl="1"/>
            <a:r>
              <a:rPr lang="en-US" altLang="ko-KR" dirty="0" smtClean="0"/>
              <a:t>Association Response shall include STA-independent information if the non-AP STA have not gotten them. Otherwise, it may NOT include </a:t>
            </a:r>
            <a:r>
              <a:rPr lang="en-US" altLang="ko-KR" dirty="0" smtClean="0">
                <a:solidFill>
                  <a:srgbClr val="FF0000"/>
                </a:solidFill>
              </a:rPr>
              <a:t>STA-independent</a:t>
            </a:r>
            <a:r>
              <a:rPr lang="en-US" altLang="ko-KR" dirty="0" smtClean="0"/>
              <a:t> information.</a:t>
            </a: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Checking the validity of information</a:t>
            </a:r>
          </a:p>
          <a:p>
            <a:pPr lvl="1"/>
            <a:r>
              <a:rPr lang="en-US" altLang="ko-KR" dirty="0" smtClean="0"/>
              <a:t>Association Request shall </a:t>
            </a:r>
            <a:r>
              <a:rPr lang="en-US" altLang="ko-KR" dirty="0" smtClean="0"/>
              <a:t>indicate when it obtained STA-independent information from AP </a:t>
            </a:r>
            <a:r>
              <a:rPr lang="en-US" altLang="ko-KR" dirty="0" smtClean="0"/>
              <a:t>so that AP STA would be able to check the validity of </a:t>
            </a:r>
            <a:r>
              <a:rPr lang="en-US" altLang="ko-KR" dirty="0" smtClean="0"/>
              <a:t>the information </a:t>
            </a:r>
            <a:r>
              <a:rPr lang="en-US" altLang="ko-KR" dirty="0" smtClean="0"/>
              <a:t>on the non-AP STA side.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behavior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Non-AP STA</a:t>
            </a:r>
          </a:p>
          <a:p>
            <a:pPr lvl="1"/>
            <a:r>
              <a:rPr lang="en-US" altLang="ko-KR" dirty="0" smtClean="0"/>
              <a:t>Non-AP STA transmits Association Request frame to the AP STA. it sets the value of </a:t>
            </a:r>
            <a:r>
              <a:rPr lang="en-US" altLang="ko-KR" dirty="0" smtClean="0">
                <a:solidFill>
                  <a:srgbClr val="FF0000"/>
                </a:solidFill>
              </a:rPr>
              <a:t>validity</a:t>
            </a:r>
            <a:r>
              <a:rPr lang="en-US" altLang="ko-KR" dirty="0" smtClean="0"/>
              <a:t> field in Association Request frame to t</a:t>
            </a:r>
            <a:r>
              <a:rPr lang="en-US" dirty="0" smtClean="0"/>
              <a:t>he lower order of 3 octets of </a:t>
            </a:r>
            <a:r>
              <a:rPr lang="en-US" altLang="ko-KR" dirty="0" smtClean="0"/>
              <a:t> timestamp in the most recently received Beacon or Probe Response frame.</a:t>
            </a:r>
          </a:p>
          <a:p>
            <a:pPr lvl="1"/>
            <a:r>
              <a:rPr lang="en-US" altLang="ko-KR" dirty="0" smtClean="0"/>
              <a:t>On the receipt of Association Response with status code set to 0(successful), it finishes association procedure.</a:t>
            </a:r>
          </a:p>
          <a:p>
            <a:pPr lvl="1"/>
            <a:r>
              <a:rPr lang="en-US" altLang="ko-KR" dirty="0" smtClean="0"/>
              <a:t>If the status code is set to other than 0, it either retry or goes back to the previous procedure.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behavior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AP STA</a:t>
            </a:r>
          </a:p>
          <a:p>
            <a:pPr lvl="1"/>
            <a:r>
              <a:rPr lang="en-US" altLang="ko-KR" dirty="0" smtClean="0"/>
              <a:t>The AP shall </a:t>
            </a:r>
            <a:r>
              <a:rPr lang="en-US" altLang="ko-KR" dirty="0" smtClean="0"/>
              <a:t>cache the </a:t>
            </a:r>
            <a:r>
              <a:rPr lang="en-US" altLang="ko-KR" dirty="0" smtClean="0"/>
              <a:t>latest TSF value of when an update to the STA-independent information occurs.</a:t>
            </a:r>
          </a:p>
          <a:p>
            <a:pPr lvl="1"/>
            <a:r>
              <a:rPr lang="en-US" altLang="ko-KR" dirty="0" smtClean="0"/>
              <a:t>On receipt of Association Request frame from a non-AP STA with the state is other than 1, it proceed the following procedure.</a:t>
            </a:r>
          </a:p>
          <a:p>
            <a:pPr lvl="1"/>
            <a:r>
              <a:rPr lang="en-US" altLang="ko-KR" dirty="0" smtClean="0"/>
              <a:t>The AP shall check the value of validity field in the Association Request and compare it with its cached TSF value</a:t>
            </a:r>
          </a:p>
          <a:p>
            <a:pPr lvl="1"/>
            <a:r>
              <a:rPr lang="en-US" altLang="ko-KR" dirty="0" smtClean="0"/>
              <a:t>If the value of validity is less than </a:t>
            </a:r>
            <a:r>
              <a:rPr lang="en-US" dirty="0" smtClean="0"/>
              <a:t>the lower order of 3 octets </a:t>
            </a:r>
            <a:r>
              <a:rPr lang="en-US" altLang="ko-KR" dirty="0" smtClean="0"/>
              <a:t>of the TSF value, the AP respond with Association Response. </a:t>
            </a:r>
          </a:p>
          <a:p>
            <a:pPr lvl="1"/>
            <a:r>
              <a:rPr lang="en-US" altLang="ko-KR" dirty="0" smtClean="0"/>
              <a:t>If the value of validity is greater than or equal to </a:t>
            </a:r>
            <a:r>
              <a:rPr lang="en-US" dirty="0" smtClean="0"/>
              <a:t>the lower order of 3 octets of </a:t>
            </a:r>
            <a:r>
              <a:rPr lang="en-US" altLang="ko-KR" dirty="0" smtClean="0"/>
              <a:t>the TSF value, the AP respond with Association Response which may</a:t>
            </a:r>
            <a:r>
              <a:rPr lang="en-US" altLang="ko-KR" dirty="0" smtClean="0">
                <a:solidFill>
                  <a:srgbClr val="FF0000"/>
                </a:solidFill>
              </a:rPr>
              <a:t> NOT </a:t>
            </a:r>
            <a:r>
              <a:rPr lang="en-US" altLang="ko-KR" dirty="0" smtClean="0"/>
              <a:t>include the following information elements</a:t>
            </a:r>
          </a:p>
          <a:p>
            <a:pPr lvl="2"/>
            <a:r>
              <a:rPr lang="en-US" altLang="ko-KR" dirty="0" smtClean="0"/>
              <a:t>Capability, Supported Rates, EDCA Parameter Set, Extended Supported Rates, RM Enabled Capabilities, DSE Registered Location, HT Capability, HT Operation, 20/40 BSS Coexistence, Overlapping BSS Scan Parameters, Extended Capabilities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Association Request frame format</a:t>
            </a:r>
          </a:p>
          <a:p>
            <a:pPr lvl="1"/>
            <a:r>
              <a:rPr lang="en-US" i="1" dirty="0" smtClean="0"/>
              <a:t>Insert the following row in Table 8-22: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r>
              <a:rPr lang="en-US" dirty="0" smtClean="0"/>
              <a:t>Validity</a:t>
            </a:r>
            <a:endParaRPr lang="en-US" dirty="0" smtClean="0"/>
          </a:p>
          <a:p>
            <a:pPr lvl="1"/>
            <a:r>
              <a:rPr lang="en-US" dirty="0" smtClean="0"/>
              <a:t>V</a:t>
            </a:r>
            <a:r>
              <a:rPr lang="en-US" dirty="0" smtClean="0"/>
              <a:t>alidity </a:t>
            </a:r>
            <a:r>
              <a:rPr lang="en-US" dirty="0" smtClean="0"/>
              <a:t>contains </a:t>
            </a:r>
            <a:r>
              <a:rPr lang="en-US" dirty="0" smtClean="0"/>
              <a:t>24 </a:t>
            </a:r>
            <a:r>
              <a:rPr lang="en-US" dirty="0" smtClean="0"/>
              <a:t>LSBs of the 64 bit timestamp in the Beacon or Probe Response sent from the AP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endParaRPr lang="en-US" altLang="ko-KR" i="1" dirty="0" smtClean="0"/>
          </a:p>
          <a:p>
            <a:endParaRPr lang="en-US" altLang="ko-KR" i="1" dirty="0" smtClean="0"/>
          </a:p>
          <a:p>
            <a:endParaRPr lang="en-US" altLang="ko-KR" i="1" dirty="0" smtClean="0"/>
          </a:p>
          <a:p>
            <a:endParaRPr lang="ko-KR" altLang="en-US" i="1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9</a:t>
            </a:fld>
            <a:endParaRPr lang="en-US" altLang="ja-JP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1371600" y="2895600"/>
          <a:ext cx="6477000" cy="734327"/>
        </p:xfrm>
        <a:graphic>
          <a:graphicData uri="http://schemas.openxmlformats.org/drawingml/2006/table">
            <a:tbl>
              <a:tblPr/>
              <a:tblGrid>
                <a:gridCol w="1197982"/>
                <a:gridCol w="1711402"/>
                <a:gridCol w="3567616"/>
              </a:tblGrid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맑은 고딕"/>
                          <a:cs typeface="Times New Roman"/>
                        </a:rPr>
                        <a:t>Order</a:t>
                      </a:r>
                      <a:endParaRPr lang="ko-KR" sz="14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맑은 고딕"/>
                          <a:cs typeface="Times New Roman"/>
                        </a:rPr>
                        <a:t>Information</a:t>
                      </a:r>
                      <a:endParaRPr lang="ko-KR" sz="14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맑은 고딕"/>
                          <a:cs typeface="Times New Roman"/>
                        </a:rPr>
                        <a:t>Notes</a:t>
                      </a:r>
                      <a:endParaRPr lang="ko-KR" sz="14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2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validity</a:t>
                      </a:r>
                      <a:endParaRPr lang="ko-KR" sz="14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맑은 고딕"/>
                          <a:cs typeface="Times New Roman"/>
                        </a:rPr>
                        <a:t>The </a:t>
                      </a: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Sequence</a:t>
                      </a:r>
                      <a:r>
                        <a:rPr lang="en-US" sz="1400" kern="100" baseline="0" dirty="0" smtClean="0">
                          <a:latin typeface="Times New Roman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ID </a:t>
                      </a:r>
                      <a:r>
                        <a:rPr lang="en-US" sz="1400" kern="100" dirty="0">
                          <a:latin typeface="Times New Roman"/>
                          <a:ea typeface="맑은 고딕"/>
                          <a:cs typeface="Times New Roman"/>
                        </a:rPr>
                        <a:t>element may be present if </a:t>
                      </a:r>
                      <a:r>
                        <a:rPr lang="en-US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dot11FILS</a:t>
                      </a:r>
                      <a:r>
                        <a:rPr lang="en-US" sz="1400" kern="1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Activated</a:t>
                      </a: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400" kern="100" dirty="0">
                          <a:latin typeface="Times New Roman"/>
                          <a:ea typeface="맑은 고딕"/>
                          <a:cs typeface="Times New Roman"/>
                        </a:rPr>
                        <a:t>is true.</a:t>
                      </a:r>
                      <a:endParaRPr lang="ko-KR" sz="14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514600" y="5029200"/>
          <a:ext cx="4191000" cy="1143000"/>
        </p:xfrm>
        <a:graphic>
          <a:graphicData uri="http://schemas.openxmlformats.org/drawingml/2006/table">
            <a:tbl>
              <a:tblPr/>
              <a:tblGrid>
                <a:gridCol w="781494"/>
                <a:gridCol w="817062"/>
                <a:gridCol w="814012"/>
                <a:gridCol w="1778432"/>
              </a:tblGrid>
              <a:tr h="22860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Element</a:t>
                      </a:r>
                      <a:b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</a:b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ID</a:t>
                      </a:r>
                      <a:endParaRPr lang="ko-KR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+mn-lt"/>
                          <a:ea typeface="바탕"/>
                          <a:cs typeface="Times New Roman"/>
                        </a:rPr>
                        <a:t>Length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Validity</a:t>
                      </a:r>
                      <a:endParaRPr lang="ko-KR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b="1" kern="100">
                          <a:latin typeface="+mn-lt"/>
                          <a:ea typeface="바탕"/>
                          <a:cs typeface="Times New Roman"/>
                        </a:rPr>
                        <a:t>Octets: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+mn-lt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+mn-lt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3</a:t>
                      </a:r>
                      <a:endParaRPr lang="ko-KR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4720</TotalTime>
  <Words>1201</Words>
  <Application>Microsoft Macintosh PowerPoint</Application>
  <PresentationFormat>화면 슬라이드 쇼(4:3)</PresentationFormat>
  <Paragraphs>304</Paragraphs>
  <Slides>15</Slides>
  <Notes>15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802-11-Submission</vt:lpstr>
      <vt:lpstr>FILS Association</vt:lpstr>
      <vt:lpstr>Abstract</vt:lpstr>
      <vt:lpstr>Conformance w/ Tgai PAR &amp; 5C </vt:lpstr>
      <vt:lpstr>Motivation</vt:lpstr>
      <vt:lpstr>Motivation</vt:lpstr>
      <vt:lpstr>Proposed association protocol</vt:lpstr>
      <vt:lpstr>STA behavior</vt:lpstr>
      <vt:lpstr>STA behavior</vt:lpstr>
      <vt:lpstr>Frame format</vt:lpstr>
      <vt:lpstr>Proposed association protocol</vt:lpstr>
      <vt:lpstr>Numerical analysis</vt:lpstr>
      <vt:lpstr>Numerical analysis</vt:lpstr>
      <vt:lpstr>Numerical analysis </vt:lpstr>
      <vt:lpstr>Conclusion</vt:lpstr>
      <vt:lpstr>Reference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jihyun Lee</cp:lastModifiedBy>
  <cp:revision>101</cp:revision>
  <cp:lastPrinted>1998-02-10T13:28:06Z</cp:lastPrinted>
  <dcterms:created xsi:type="dcterms:W3CDTF">2011-01-18T18:21:24Z</dcterms:created>
  <dcterms:modified xsi:type="dcterms:W3CDTF">2011-09-20T01:08:58Z</dcterms:modified>
  <cp:category/>
</cp:coreProperties>
</file>