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57" r:id="rId3"/>
    <p:sldId id="312" r:id="rId4"/>
    <p:sldId id="318" r:id="rId5"/>
    <p:sldId id="316" r:id="rId6"/>
    <p:sldId id="311" r:id="rId7"/>
    <p:sldId id="337" r:id="rId8"/>
    <p:sldId id="332" r:id="rId9"/>
    <p:sldId id="336" r:id="rId10"/>
    <p:sldId id="308" r:id="rId11"/>
    <p:sldId id="333" r:id="rId12"/>
    <p:sldId id="330" r:id="rId13"/>
    <p:sldId id="344" r:id="rId14"/>
    <p:sldId id="305" r:id="rId15"/>
    <p:sldId id="339" r:id="rId16"/>
    <p:sldId id="338" r:id="rId17"/>
    <p:sldId id="343" r:id="rId18"/>
    <p:sldId id="348" r:id="rId19"/>
    <p:sldId id="347" r:id="rId20"/>
    <p:sldId id="346" r:id="rId21"/>
    <p:sldId id="314" r:id="rId22"/>
    <p:sldId id="319" r:id="rId23"/>
    <p:sldId id="320" r:id="rId24"/>
    <p:sldId id="322" r:id="rId25"/>
    <p:sldId id="325" r:id="rId26"/>
    <p:sldId id="324" r:id="rId27"/>
    <p:sldId id="327"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varScale="1">
        <p:scale>
          <a:sx n="93" d="100"/>
          <a:sy n="93" d="100"/>
        </p:scale>
        <p:origin x="-9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27</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802.11-11/1160r5</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eng.chengyan@zte.com.cn" TargetMode="External"/><Relationship Id="rId3" Type="http://schemas.openxmlformats.org/officeDocument/2006/relationships/hyperlink" Target="mailto:hsampath@qualcomm.com" TargetMode="External"/><Relationship Id="rId7"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ingzhiming@huawei.com" TargetMode="External"/><Relationship Id="rId5" Type="http://schemas.openxmlformats.org/officeDocument/2006/relationships/hyperlink" Target="mailto:ping.fang@huawei.com" TargetMode="External"/><Relationship Id="rId4" Type="http://schemas.openxmlformats.org/officeDocument/2006/relationships/hyperlink" Target="mailto:mwentink@qualcomm.com" TargetMode="External"/><Relationship Id="rId9" Type="http://schemas.openxmlformats.org/officeDocument/2006/relationships/hyperlink" Target="mailto:sun.bo1@zte.com.c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376047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hsampath@qualcomm.com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mwentink@qualcomm.com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lgn="l"/>
                      <a:r>
                        <a:rPr kumimoji="1" lang="en-US" altLang="ja-JP" sz="1000" dirty="0" smtClean="0"/>
                        <a:t>Hitoshi MORIOKA</a:t>
                      </a:r>
                      <a:endParaRPr kumimoji="1" lang="ja-JP" altLang="en-US" sz="1000" dirty="0"/>
                    </a:p>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0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b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00" b="0" i="0" u="none" strike="noStrike"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ping.fang@huawei.com</a:t>
                      </a:r>
                      <a:endPar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6"/>
                        </a:rPr>
                        <a:t>dingzhiming@huawei.com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7"/>
                        </a:rPr>
                        <a:t>pbarber@huawei.com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sz="1000" kern="1200" dirty="0" err="1" smtClean="0">
                          <a:solidFill>
                            <a:schemeClr val="tx1"/>
                          </a:solidFill>
                          <a:latin typeface="+mn-lt"/>
                          <a:ea typeface="+mn-ea"/>
                          <a:cs typeface="+mn-cs"/>
                        </a:rPr>
                        <a:t>Chengyan</a:t>
                      </a:r>
                      <a:r>
                        <a:rPr kumimoji="1" lang="en-US" sz="1000" kern="1200" dirty="0" smtClean="0">
                          <a:solidFill>
                            <a:schemeClr val="tx1"/>
                          </a:solidFill>
                          <a:latin typeface="+mn-lt"/>
                          <a:ea typeface="+mn-ea"/>
                          <a:cs typeface="+mn-cs"/>
                        </a:rPr>
                        <a:t> </a:t>
                      </a:r>
                      <a:r>
                        <a:rPr kumimoji="1" lang="en-US" sz="1000" kern="1200" dirty="0" err="1" smtClean="0">
                          <a:solidFill>
                            <a:schemeClr val="tx1"/>
                          </a:solidFill>
                          <a:latin typeface="+mn-lt"/>
                          <a:ea typeface="+mn-ea"/>
                          <a:cs typeface="+mn-cs"/>
                        </a:rPr>
                        <a:t>Feng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Bo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ZTE Corporation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ko-KR"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8"/>
                        </a:rPr>
                        <a:t>feng.chengyan@zte.com.cn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9"/>
                        </a:rPr>
                        <a:t>sun.bo1@zte.com.cn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2012-01-16</a:t>
            </a: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10</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12</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
        <p:nvSpPr>
          <p:cNvPr id="8"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r>
              <a:rPr lang="en-US" altLang="ja-JP" sz="1200" b="0" dirty="0" smtClean="0">
                <a:ea typeface="MS PGothic" pitchFamily="34" charset="-128"/>
              </a:rPr>
              <a:t>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a:t>
            </a:r>
            <a:r>
              <a:rPr lang="en-US" altLang="ja-JP" sz="1200" b="0" dirty="0" smtClean="0">
                <a:ea typeface="MS PGothic" pitchFamily="34" charset="-128"/>
              </a:rPr>
              <a:t>unavailable/pending.</a:t>
            </a:r>
            <a:endParaRPr lang="en-US" altLang="ja-JP" sz="1200" b="0" dirty="0" smtClean="0">
              <a:ea typeface="MS PGothic" pitchFamily="34" charset="-128"/>
            </a:endParaRPr>
          </a:p>
          <a:p>
            <a:endParaRPr lang="en-US" altLang="ja-JP" sz="1200" b="0" dirty="0" smtClean="0">
              <a:ea typeface="MS PGothic" pitchFamily="34" charset="-128"/>
            </a:endParaRPr>
          </a:p>
        </p:txBody>
      </p:sp>
      <p:pic>
        <p:nvPicPr>
          <p:cNvPr id="135170" name="Picture 2"/>
          <p:cNvPicPr>
            <a:picLocks noChangeAspect="1" noChangeArrowheads="1"/>
          </p:cNvPicPr>
          <p:nvPr/>
        </p:nvPicPr>
        <p:blipFill>
          <a:blip r:embed="rId3"/>
          <a:srcRect/>
          <a:stretch>
            <a:fillRect/>
          </a:stretch>
        </p:blipFill>
        <p:spPr bwMode="auto">
          <a:xfrm>
            <a:off x="381000" y="1066800"/>
            <a:ext cx="5181600" cy="508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800" dirty="0" smtClean="0"/>
              <a:t>EAP-RP with concurrent IP address assignment</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Beacon/Probe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6194" name="Picture 2"/>
          <p:cNvPicPr>
            <a:picLocks noChangeAspect="1" noChangeArrowheads="1"/>
          </p:cNvPicPr>
          <p:nvPr/>
        </p:nvPicPr>
        <p:blipFill>
          <a:blip r:embed="rId3"/>
          <a:srcRect/>
          <a:stretch>
            <a:fillRect/>
          </a:stretch>
        </p:blipFill>
        <p:spPr bwMode="auto">
          <a:xfrm>
            <a:off x="228600" y="914400"/>
            <a:ext cx="5257800" cy="5601309"/>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16</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a:t>
            </a:r>
            <a:r>
              <a:rPr lang="en-US" dirty="0" smtClean="0"/>
              <a:t>12/0032r2</a:t>
            </a:r>
            <a:r>
              <a:rPr lang="en-US" dirty="0" smtClean="0"/>
              <a:t>, 11/1047r6</a:t>
            </a:r>
            <a:endParaRPr lang="en-US" dirty="0" smtClean="0"/>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lstStyle/>
          <a:p>
            <a:pPr marL="457200" indent="-457200">
              <a:buNone/>
            </a:pPr>
            <a:r>
              <a:rPr lang="en-US" dirty="0" smtClean="0"/>
              <a:t>1. 	Do you support using a pre-established FILS context to improve the authentication time during association? </a:t>
            </a:r>
          </a:p>
          <a:p>
            <a:pPr marL="857250" lvl="1" indent="-457200"/>
            <a:r>
              <a:rPr lang="en-US" dirty="0" smtClean="0"/>
              <a:t>Yes: </a:t>
            </a:r>
          </a:p>
          <a:p>
            <a:pPr marL="857250" lvl="1" indent="-457200"/>
            <a:r>
              <a:rPr lang="en-US" dirty="0" smtClean="0"/>
              <a:t>No: </a:t>
            </a:r>
          </a:p>
          <a:p>
            <a:pPr marL="857250" lvl="1" indent="-457200"/>
            <a:r>
              <a:rPr lang="en-US" dirty="0" smtClean="0"/>
              <a:t>Abstain: </a:t>
            </a:r>
          </a:p>
          <a:p>
            <a:pPr marL="457200" indent="-457200">
              <a:buNone/>
            </a:pPr>
            <a:r>
              <a:rPr lang="en-US" dirty="0" smtClean="0"/>
              <a:t>2. 	Do you support the concurrent 4-way handshake with EAP setup to pre-establish the FILS context?</a:t>
            </a:r>
          </a:p>
          <a:p>
            <a:pPr marL="857250" lvl="1" indent="-457200"/>
            <a:r>
              <a:rPr lang="en-US" dirty="0" smtClean="0"/>
              <a:t>Yes: </a:t>
            </a:r>
          </a:p>
          <a:p>
            <a:pPr marL="857250" lvl="1" indent="-457200"/>
            <a:r>
              <a:rPr lang="en-US" dirty="0" smtClean="0"/>
              <a:t>No: </a:t>
            </a:r>
          </a:p>
          <a:p>
            <a:pPr marL="857250" lvl="1" indent="-457200"/>
            <a:r>
              <a:rPr lang="en-US" dirty="0" smtClean="0"/>
              <a:t>Abstain: </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04158" cy="276999"/>
          </a:xfrm>
          <a:noFill/>
        </p:spPr>
        <p:txBody>
          <a:bodyPr/>
          <a:lstStyle/>
          <a:p>
            <a:pPr>
              <a:defRPr/>
            </a:pPr>
            <a:r>
              <a:rPr lang="en-US" altLang="ja-JP" dirty="0" smtClean="0"/>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optimizations for full authentication, EAP-RP based Fast authentication, and simultaneous IP address acquisition for FILS.</a:t>
            </a:r>
          </a:p>
        </p:txBody>
      </p:sp>
      <p:sp>
        <p:nvSpPr>
          <p:cNvPr id="8"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lstStyle/>
          <a:p>
            <a:pPr marL="457200" indent="-457200">
              <a:buNone/>
            </a:pPr>
            <a:r>
              <a:rPr lang="en-US" dirty="0" smtClean="0"/>
              <a:t>3.   Do you support sending </a:t>
            </a:r>
            <a:r>
              <a:rPr lang="en-US" dirty="0" err="1" smtClean="0"/>
              <a:t>ANonce</a:t>
            </a:r>
            <a:r>
              <a:rPr lang="en-US" dirty="0" smtClean="0"/>
              <a:t> in beacon (assuming </a:t>
            </a:r>
            <a:r>
              <a:rPr lang="en-US" dirty="0" err="1" smtClean="0"/>
              <a:t>ANonce</a:t>
            </a:r>
            <a:r>
              <a:rPr lang="en-US" dirty="0" smtClean="0"/>
              <a:t> can be changed in every beacon if needed)?</a:t>
            </a:r>
          </a:p>
          <a:p>
            <a:pPr marL="857250" lvl="1" indent="-457200"/>
            <a:r>
              <a:rPr lang="en-US" dirty="0" smtClean="0"/>
              <a:t>Yes: </a:t>
            </a:r>
          </a:p>
          <a:p>
            <a:pPr marL="857250" lvl="1" indent="-457200"/>
            <a:r>
              <a:rPr lang="en-US" dirty="0" smtClean="0"/>
              <a:t>No: </a:t>
            </a:r>
          </a:p>
          <a:p>
            <a:pPr marL="857250" lvl="1" indent="-457200"/>
            <a:r>
              <a:rPr lang="en-US" dirty="0" smtClean="0"/>
              <a:t>Abstain: </a:t>
            </a:r>
          </a:p>
          <a:p>
            <a:pPr marL="457200" indent="-457200">
              <a:buNone/>
            </a:pPr>
            <a:r>
              <a:rPr lang="en-US" dirty="0" smtClean="0"/>
              <a:t>4.  Do you support Implicit key confirmation using successful reception of MAC layer acknowledgement</a:t>
            </a:r>
          </a:p>
          <a:p>
            <a:pPr marL="857250" lvl="1" indent="-457200"/>
            <a:r>
              <a:rPr lang="en-US" dirty="0" smtClean="0"/>
              <a:t>Yes: </a:t>
            </a:r>
          </a:p>
          <a:p>
            <a:pPr marL="857250" lvl="1" indent="-457200"/>
            <a:r>
              <a:rPr lang="en-US" dirty="0" smtClean="0"/>
              <a:t>No: </a:t>
            </a:r>
          </a:p>
          <a:p>
            <a:pPr marL="857250" lvl="1" indent="-457200"/>
            <a:r>
              <a:rPr lang="en-US" dirty="0" smtClean="0"/>
              <a:t>Abstain: </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22</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25</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26</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27</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10000"/>
          </a:bodyPr>
          <a:lstStyle/>
          <a:p>
            <a:r>
              <a:rPr lang="en-US" altLang="zh-CN" dirty="0" smtClean="0">
                <a:ea typeface="MS PGothic" pitchFamily="34" charset="-128"/>
              </a:rPr>
              <a:t>Previous contributions such as 11/1160r3 to 11ai for FILS feature:</a:t>
            </a:r>
          </a:p>
          <a:p>
            <a:pPr lvl="1"/>
            <a:r>
              <a:rPr lang="en-US" altLang="zh-CN" dirty="0" smtClean="0"/>
              <a:t>Single pair of messages of authentication using EAP-RP for concurrent authentication  and IP address acquisition</a:t>
            </a:r>
          </a:p>
          <a:p>
            <a:pPr lvl="1"/>
            <a:r>
              <a:rPr lang="en-US" altLang="zh-CN" dirty="0" smtClean="0"/>
              <a:t>Use of  Beacon/</a:t>
            </a:r>
            <a:r>
              <a:rPr lang="en-US" altLang="zh-CN" dirty="0" err="1" smtClean="0"/>
              <a:t>ProbeResp</a:t>
            </a:r>
            <a:r>
              <a:rPr lang="en-US" altLang="zh-CN" dirty="0" smtClean="0"/>
              <a:t> to send </a:t>
            </a:r>
            <a:r>
              <a:rPr lang="en-US" altLang="zh-CN" dirty="0" err="1" smtClean="0"/>
              <a:t>Anonce</a:t>
            </a:r>
            <a:endParaRPr lang="en-US" altLang="zh-CN" dirty="0" smtClean="0"/>
          </a:p>
          <a:p>
            <a:pPr lvl="1"/>
            <a:r>
              <a:rPr lang="en-US" altLang="zh-CN" dirty="0" smtClean="0"/>
              <a:t>Use of Association </a:t>
            </a:r>
            <a:r>
              <a:rPr lang="en-US" altLang="zh-CN" dirty="0" err="1" smtClean="0"/>
              <a:t>Req</a:t>
            </a:r>
            <a:r>
              <a:rPr lang="en-US" altLang="zh-CN" dirty="0" smtClean="0"/>
              <a:t>/</a:t>
            </a:r>
            <a:r>
              <a:rPr lang="en-US" altLang="zh-CN" dirty="0" err="1" smtClean="0"/>
              <a:t>Resp</a:t>
            </a:r>
            <a:r>
              <a:rPr lang="en-US" altLang="zh-CN" dirty="0" smtClean="0"/>
              <a:t> to send ULI</a:t>
            </a:r>
          </a:p>
          <a:p>
            <a:r>
              <a:rPr lang="en-US" altLang="zh-CN" dirty="0" smtClean="0"/>
              <a:t>11/1047r6 have proposed using EAP framework for FILS</a:t>
            </a:r>
          </a:p>
          <a:p>
            <a:pPr lvl="1"/>
            <a:r>
              <a:rPr lang="en-US" altLang="zh-CN" dirty="0" smtClean="0"/>
              <a:t>Defines the format for Upper Layer Message IE</a:t>
            </a:r>
          </a:p>
          <a:p>
            <a:pPr lvl="1"/>
            <a:r>
              <a:rPr lang="en-US" altLang="zh-CN" dirty="0" smtClean="0"/>
              <a:t>Concurrent use of Authentication &amp; IP address acquisition using EAP</a:t>
            </a:r>
          </a:p>
          <a:p>
            <a:pPr lvl="1"/>
            <a:r>
              <a:rPr lang="en-US" altLang="zh-CN" dirty="0" smtClean="0"/>
              <a:t>Use of authentication frames for EAP/EAPOL exchange</a:t>
            </a:r>
            <a:br>
              <a:rPr lang="en-US" altLang="zh-CN" dirty="0" smtClean="0"/>
            </a:br>
            <a:endParaRPr lang="en-US" altLang="zh-CN" dirty="0" smtClean="0"/>
          </a:p>
          <a:p>
            <a:r>
              <a:rPr lang="en-US" altLang="zh-CN" dirty="0" smtClean="0"/>
              <a:t>This proposal combines the above proposals as follows:</a:t>
            </a:r>
          </a:p>
          <a:p>
            <a:pPr lvl="1"/>
            <a:r>
              <a:rPr lang="en-US" altLang="zh-CN" dirty="0" smtClean="0"/>
              <a:t>Use of optimized full EAP in 11/1047r6 when EAP-RP context is not setup, or has expired</a:t>
            </a:r>
          </a:p>
          <a:p>
            <a:pPr lvl="1"/>
            <a:r>
              <a:rPr lang="en-US" altLang="zh-CN" dirty="0" smtClean="0"/>
              <a:t>Otherwise use EAP-RP based fast authentication in 11/1160r4</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p:oleObj spid="_x0000_s111618" name="Visio" r:id="rId4" imgW="4778730" imgH="2846987" progId="Visio.Drawing.11">
              <p:embed/>
            </p:oleObj>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10632</TotalTime>
  <Words>3015</Words>
  <Application>Microsoft Office PowerPoint</Application>
  <PresentationFormat>On-screen Show (4:3)</PresentationFormat>
  <Paragraphs>500</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Visio</vt:lpstr>
      <vt:lpstr>Fast Authentication in TGai</vt:lpstr>
      <vt:lpstr>Abstract</vt:lpstr>
      <vt:lpstr>Conformance w/ TGai PAR &amp; 5C </vt:lpstr>
      <vt:lpstr>Background</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EAP-RP with concurrent IP address assignment</vt:lpstr>
      <vt:lpstr>Optimized Full EAP/EAP-RP selection</vt:lpstr>
      <vt:lpstr>EAP-RP with simultaneous IP address assignment</vt:lpstr>
      <vt:lpstr>Upper Layer message transport</vt:lpstr>
      <vt:lpstr>Backup</vt:lpstr>
      <vt:lpstr>Straw polls</vt:lpstr>
      <vt:lpstr>Straw polls</vt:lpstr>
      <vt:lpstr>Response to Questions</vt:lpstr>
      <vt:lpstr>Slide 22</vt:lpstr>
      <vt:lpstr>Slide 23</vt:lpstr>
      <vt:lpstr>Slide 24</vt:lpstr>
      <vt:lpstr>Slide 25</vt:lpstr>
      <vt:lpstr>Qn. 8 How does IPv6 address assignment work?</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556</cp:revision>
  <cp:lastPrinted>1998-02-10T13:28:06Z</cp:lastPrinted>
  <dcterms:created xsi:type="dcterms:W3CDTF">2011-07-17T04:42:17Z</dcterms:created>
  <dcterms:modified xsi:type="dcterms:W3CDTF">2012-01-18T01:01:29Z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-976495274</vt:i4>
  </property>
  <property fmtid="{D5CDD505-2E9C-101B-9397-08002B2CF9AE}" pid="4" name="_NewReviewCycle">
    <vt:lpwstr/>
  </property>
  <property fmtid="{D5CDD505-2E9C-101B-9397-08002B2CF9AE}" pid="5" name="_EmailSubject">
    <vt:lpwstr>Merged contribution </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-976495274</vt:i4>
  </property>
</Properties>
</file>