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342" r:id="rId3"/>
    <p:sldId id="257" r:id="rId4"/>
    <p:sldId id="312" r:id="rId5"/>
    <p:sldId id="318" r:id="rId6"/>
    <p:sldId id="316" r:id="rId7"/>
    <p:sldId id="311" r:id="rId8"/>
    <p:sldId id="337" r:id="rId9"/>
    <p:sldId id="332" r:id="rId10"/>
    <p:sldId id="336" r:id="rId11"/>
    <p:sldId id="308" r:id="rId12"/>
    <p:sldId id="333" r:id="rId13"/>
    <p:sldId id="330" r:id="rId14"/>
    <p:sldId id="340" r:id="rId15"/>
    <p:sldId id="305" r:id="rId16"/>
    <p:sldId id="339" r:id="rId17"/>
    <p:sldId id="338" r:id="rId18"/>
    <p:sldId id="343" r:id="rId19"/>
    <p:sldId id="314" r:id="rId20"/>
    <p:sldId id="319" r:id="rId21"/>
    <p:sldId id="320" r:id="rId22"/>
    <p:sldId id="322" r:id="rId23"/>
    <p:sldId id="325" r:id="rId24"/>
    <p:sldId id="324" r:id="rId25"/>
    <p:sldId id="327"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varScale="1">
        <p:scale>
          <a:sx n="93" d="100"/>
          <a:sy n="93" d="100"/>
        </p:scale>
        <p:origin x="-9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3</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4</a:t>
            </a:fld>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802.11-11/1160r4</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pbarber@huawei.com" TargetMode="External"/><Relationship Id="rId4" Type="http://schemas.openxmlformats.org/officeDocument/2006/relationships/hyperlink" Target="mailto:dingzhiming@huawei.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361378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(858)-651-6107</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+1(858)-658-1848</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hsampath@qualcomm.com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err="1" smtClean="0"/>
                        <a:t>Hermiankatu</a:t>
                      </a:r>
                      <a:r>
                        <a:rPr lang="en-US" sz="1000" dirty="0" smtClean="0"/>
                        <a:t> 6-8 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Tampere, Finland</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err="1" smtClean="0"/>
                        <a:t>Straatweg</a:t>
                      </a:r>
                      <a:r>
                        <a:rPr lang="en-US" sz="1000" dirty="0" smtClean="0"/>
                        <a:t> 66-S, </a:t>
                      </a:r>
                      <a:r>
                        <a:rPr lang="en-US" sz="1000" dirty="0" err="1" smtClean="0"/>
                        <a:t>Breukelen</a:t>
                      </a:r>
                      <a:r>
                        <a:rPr lang="en-US" sz="1000" dirty="0" smtClean="0"/>
                        <a:t>, Netherlands</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+31-346-259-656</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mwentink@qualcomm.com</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Hitoshi MORIOKA</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7-21-11</a:t>
                      </a:r>
                      <a:r>
                        <a:rPr kumimoji="1" lang="en-US" altLang="ja-JP" sz="1000" baseline="0" dirty="0" smtClean="0"/>
                        <a:t> Nishi-</a:t>
                      </a:r>
                      <a:r>
                        <a:rPr kumimoji="1" lang="en-US" altLang="ja-JP" sz="1000" baseline="0" dirty="0" err="1" smtClean="0"/>
                        <a:t>Gotanda</a:t>
                      </a:r>
                      <a:r>
                        <a:rPr kumimoji="1" lang="en-US" altLang="ja-JP" sz="1000" baseline="0" dirty="0" smtClean="0"/>
                        <a:t>, Shinagawa-</a:t>
                      </a:r>
                      <a:r>
                        <a:rPr kumimoji="1" lang="en-US" altLang="ja-JP" sz="1000" baseline="0" dirty="0" err="1" smtClean="0"/>
                        <a:t>ku</a:t>
                      </a:r>
                      <a:r>
                        <a:rPr kumimoji="1" lang="en-US" altLang="ja-JP" sz="1000" baseline="0" dirty="0" smtClean="0"/>
                        <a:t>, Tokyo 141-0031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+81-3-5719-7630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2011-12-19</a:t>
            </a:r>
            <a:endParaRPr lang="en-US" altLang="ja-JP" dirty="0" smtClean="0">
              <a:ea typeface="MS PGothic" pitchFamily="34" charset="-128"/>
            </a:endParaRP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p:oleObj spid="_x0000_s111618" name="Visio" r:id="rId4" imgW="4778730" imgH="2846987" progId="Visio.Drawing.11">
              <p:embed/>
            </p:oleObj>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11</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13</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8" name="コンテンツ プレースホルダ 6"/>
          <p:cNvSpPr>
            <a:spLocks noGrp="1"/>
          </p:cNvSpPr>
          <p:nvPr>
            <p:ph idx="1"/>
          </p:nvPr>
        </p:nvSpPr>
        <p:spPr>
          <a:xfrm>
            <a:off x="5715000" y="1066800"/>
            <a:ext cx="29718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endParaRPr lang="en-US" altLang="ja-JP" sz="1200" b="0" dirty="0" smtClean="0">
              <a:ea typeface="MS PGothic" pitchFamily="34" charset="-128"/>
            </a:endParaRPr>
          </a:p>
        </p:txBody>
      </p:sp>
      <p:pic>
        <p:nvPicPr>
          <p:cNvPr id="110604" name="Picture 12"/>
          <p:cNvPicPr>
            <a:picLocks noChangeAspect="1" noChangeArrowheads="1"/>
          </p:cNvPicPr>
          <p:nvPr/>
        </p:nvPicPr>
        <p:blipFill>
          <a:blip r:embed="rId3"/>
          <a:srcRect/>
          <a:stretch>
            <a:fillRect/>
          </a:stretch>
        </p:blipFill>
        <p:spPr bwMode="auto">
          <a:xfrm>
            <a:off x="228600" y="1066800"/>
            <a:ext cx="5410200" cy="5372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800" dirty="0" smtClean="0"/>
              <a:t>EAP-RP with concurrent IP address assignment</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Beacon/Probe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6194" name="Picture 2"/>
          <p:cNvPicPr>
            <a:picLocks noChangeAspect="1" noChangeArrowheads="1"/>
          </p:cNvPicPr>
          <p:nvPr/>
        </p:nvPicPr>
        <p:blipFill>
          <a:blip r:embed="rId3"/>
          <a:srcRect/>
          <a:stretch>
            <a:fillRect/>
          </a:stretch>
        </p:blipFill>
        <p:spPr bwMode="auto">
          <a:xfrm>
            <a:off x="228600" y="914400"/>
            <a:ext cx="5257800" cy="5601309"/>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17</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977r6, 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a:t>
            </a:fld>
            <a:endParaRPr lang="en-US" altLang="ja-JP"/>
          </a:p>
        </p:txBody>
      </p:sp>
      <p:graphicFrame>
        <p:nvGraphicFramePr>
          <p:cNvPr id="7" name="表 9"/>
          <p:cNvGraphicFramePr>
            <a:graphicFrameLocks noGrp="1"/>
          </p:cNvGraphicFramePr>
          <p:nvPr>
            <p:extLst>
              <p:ext uri="{D42A27DB-BD31-4B8C-83A1-F6EECF244321}">
                <p14:modId xmlns="" xmlns:p14="http://schemas.microsoft.com/office/powerpoint/2010/main" val="839141222"/>
              </p:ext>
            </p:extLst>
          </p:nvPr>
        </p:nvGraphicFramePr>
        <p:xfrm>
          <a:off x="609600" y="2362200"/>
          <a:ext cx="7924800" cy="332232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dingzhiming@huawei.com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 Sun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Suite 400, 303 Terry Fox Drive, Kanata, Ontario K2K 3J1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+1 613 2871948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Rob.sun@huawei.com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12"/>
          <p:cNvSpPr>
            <a:spLocks noChangeArrowheads="1"/>
          </p:cNvSpPr>
          <p:nvPr/>
        </p:nvSpPr>
        <p:spPr bwMode="auto">
          <a:xfrm>
            <a:off x="533400" y="1939925"/>
            <a:ext cx="2362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dirty="0" smtClean="0">
                <a:ea typeface="MS PGothic" pitchFamily="34" charset="-128"/>
              </a:rPr>
              <a:t>Authors (contd.):</a:t>
            </a:r>
            <a:endParaRPr lang="en-US" altLang="ja-JP" sz="2000" dirty="0">
              <a:ea typeface="MS PGothic"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24</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25</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04158" cy="276999"/>
          </a:xfrm>
          <a:noFill/>
        </p:spPr>
        <p:txBody>
          <a:bodyPr/>
          <a:lstStyle/>
          <a:p>
            <a:pPr>
              <a:defRPr/>
            </a:pPr>
            <a:r>
              <a:rPr lang="en-US" altLang="ja-JP" dirty="0" smtClean="0"/>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3</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optimizations for full authentication, EAP-RP based Fast authentication, and simultaneous IP address acquisition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10000"/>
          </a:bodyPr>
          <a:lstStyle/>
          <a:p>
            <a:r>
              <a:rPr lang="en-US" altLang="zh-CN" dirty="0" smtClean="0">
                <a:ea typeface="MS PGothic" pitchFamily="34" charset="-128"/>
              </a:rPr>
              <a:t>Previous contributions such as </a:t>
            </a:r>
            <a:r>
              <a:rPr lang="en-US" altLang="zh-CN" dirty="0" smtClean="0">
                <a:ea typeface="MS PGothic" pitchFamily="34" charset="-128"/>
              </a:rPr>
              <a:t>11/1160r3 </a:t>
            </a:r>
            <a:r>
              <a:rPr lang="en-US" altLang="zh-CN" dirty="0" smtClean="0">
                <a:ea typeface="MS PGothic" pitchFamily="34" charset="-128"/>
              </a:rPr>
              <a:t>to 11ai for FILS feature:</a:t>
            </a:r>
          </a:p>
          <a:p>
            <a:pPr lvl="1"/>
            <a:r>
              <a:rPr lang="en-US" altLang="zh-CN" dirty="0" smtClean="0"/>
              <a:t>Single pair of messages of authentication using EAP-RP for concurrent authentication  and IP address acquisition</a:t>
            </a:r>
          </a:p>
          <a:p>
            <a:pPr lvl="1"/>
            <a:r>
              <a:rPr lang="en-US" altLang="zh-CN" dirty="0" smtClean="0"/>
              <a:t>Use of  Beacon/</a:t>
            </a:r>
            <a:r>
              <a:rPr lang="en-US" altLang="zh-CN" dirty="0" err="1" smtClean="0"/>
              <a:t>ProbeResp</a:t>
            </a:r>
            <a:r>
              <a:rPr lang="en-US" altLang="zh-CN" dirty="0" smtClean="0"/>
              <a:t> to send </a:t>
            </a:r>
            <a:r>
              <a:rPr lang="en-US" altLang="zh-CN" dirty="0" err="1" smtClean="0"/>
              <a:t>Anonce</a:t>
            </a:r>
            <a:endParaRPr lang="en-US" altLang="zh-CN" dirty="0" smtClean="0"/>
          </a:p>
          <a:p>
            <a:pPr lvl="1"/>
            <a:r>
              <a:rPr lang="en-US" altLang="zh-CN" dirty="0" smtClean="0"/>
              <a:t>Use of Association </a:t>
            </a:r>
            <a:r>
              <a:rPr lang="en-US" altLang="zh-CN" dirty="0" err="1" smtClean="0"/>
              <a:t>Req</a:t>
            </a:r>
            <a:r>
              <a:rPr lang="en-US" altLang="zh-CN" dirty="0" smtClean="0"/>
              <a:t>/</a:t>
            </a:r>
            <a:r>
              <a:rPr lang="en-US" altLang="zh-CN" dirty="0" err="1" smtClean="0"/>
              <a:t>Resp</a:t>
            </a:r>
            <a:r>
              <a:rPr lang="en-US" altLang="zh-CN" dirty="0" smtClean="0"/>
              <a:t> to send ULI</a:t>
            </a:r>
          </a:p>
          <a:p>
            <a:r>
              <a:rPr lang="en-US" altLang="zh-CN" dirty="0" smtClean="0"/>
              <a:t>11/1047r6 have proposed using EAP framework for FILS</a:t>
            </a:r>
          </a:p>
          <a:p>
            <a:pPr lvl="1"/>
            <a:r>
              <a:rPr lang="en-US" altLang="zh-CN" dirty="0" smtClean="0"/>
              <a:t>Defines the format for Upper Layer Message IE</a:t>
            </a:r>
          </a:p>
          <a:p>
            <a:pPr lvl="1"/>
            <a:r>
              <a:rPr lang="en-US" altLang="zh-CN" dirty="0" smtClean="0"/>
              <a:t>Concurrent use of Authentication &amp; IP address acquisition using EAP</a:t>
            </a:r>
          </a:p>
          <a:p>
            <a:pPr lvl="1"/>
            <a:r>
              <a:rPr lang="en-US" altLang="zh-CN" dirty="0" smtClean="0"/>
              <a:t>Use of authentication frames for EAP/EAPOL exchange</a:t>
            </a:r>
            <a:br>
              <a:rPr lang="en-US" altLang="zh-CN" dirty="0" smtClean="0"/>
            </a:br>
            <a:endParaRPr lang="en-US" altLang="zh-CN" dirty="0" smtClean="0"/>
          </a:p>
          <a:p>
            <a:r>
              <a:rPr lang="en-US" altLang="zh-CN" dirty="0" smtClean="0"/>
              <a:t>This proposal combines the above proposals as follows:</a:t>
            </a:r>
          </a:p>
          <a:p>
            <a:pPr lvl="1"/>
            <a:r>
              <a:rPr lang="en-US" altLang="zh-CN" dirty="0" smtClean="0"/>
              <a:t>Use of optimized full EAP in 11/1047r6 when EAP-RP context is not setup, or has expired</a:t>
            </a:r>
          </a:p>
          <a:p>
            <a:pPr lvl="1"/>
            <a:r>
              <a:rPr lang="en-US" altLang="zh-CN" dirty="0" smtClean="0"/>
              <a:t>Otherwise use EAP-RP based fast authentication in 11/1160r4</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9245</TotalTime>
  <Words>3030</Words>
  <Application>Microsoft Office PowerPoint</Application>
  <PresentationFormat>On-screen Show (4:3)</PresentationFormat>
  <Paragraphs>489</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Visio</vt:lpstr>
      <vt:lpstr>Fast Authentication in TGai</vt:lpstr>
      <vt:lpstr>Fast Authentication in TGai</vt:lpstr>
      <vt:lpstr>Abstract</vt:lpstr>
      <vt:lpstr>Conformance w/ TGai PAR &amp; 5C </vt:lpstr>
      <vt:lpstr>Background</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EAP-RP with concurrent IP address assignment</vt:lpstr>
      <vt:lpstr>Optimized Full EAP/EAP-RP selection</vt:lpstr>
      <vt:lpstr>EAP-RP with simultaneous IP address assignment</vt:lpstr>
      <vt:lpstr>Upper Layer message transport</vt:lpstr>
      <vt:lpstr>Response to Questions</vt:lpstr>
      <vt:lpstr>Slide 20</vt:lpstr>
      <vt:lpstr>Slide 21</vt:lpstr>
      <vt:lpstr>Slide 22</vt:lpstr>
      <vt:lpstr>Slide 23</vt:lpstr>
      <vt:lpstr>Qn. 8 How does IPv6 address assignment work?</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525</cp:revision>
  <cp:lastPrinted>1998-02-10T13:28:06Z</cp:lastPrinted>
  <dcterms:created xsi:type="dcterms:W3CDTF">2011-07-17T04:42:17Z</dcterms:created>
  <dcterms:modified xsi:type="dcterms:W3CDTF">2011-12-16T21:28:51Z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-976495274</vt:i4>
  </property>
  <property fmtid="{D5CDD505-2E9C-101B-9397-08002B2CF9AE}" pid="4" name="_NewReviewCycle">
    <vt:lpwstr/>
  </property>
  <property fmtid="{D5CDD505-2E9C-101B-9397-08002B2CF9AE}" pid="5" name="_EmailSubject">
    <vt:lpwstr>Merged contribution </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-976495274</vt:i4>
  </property>
</Properties>
</file>