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57" r:id="rId3"/>
    <p:sldId id="312" r:id="rId4"/>
    <p:sldId id="318" r:id="rId5"/>
    <p:sldId id="311" r:id="rId6"/>
    <p:sldId id="316" r:id="rId7"/>
    <p:sldId id="317" r:id="rId8"/>
    <p:sldId id="306" r:id="rId9"/>
    <p:sldId id="307" r:id="rId10"/>
    <p:sldId id="308" r:id="rId11"/>
    <p:sldId id="309" r:id="rId12"/>
    <p:sldId id="305" r:id="rId13"/>
    <p:sldId id="314" r:id="rId14"/>
    <p:sldId id="319" r:id="rId15"/>
    <p:sldId id="320" r:id="rId16"/>
    <p:sldId id="321" r:id="rId17"/>
    <p:sldId id="322" r:id="rId18"/>
    <p:sldId id="326" r:id="rId19"/>
    <p:sldId id="325" r:id="rId20"/>
    <p:sldId id="324" r:id="rId21"/>
    <p:sldId id="327"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p:scale>
          <a:sx n="70" d="100"/>
          <a:sy n="70" d="100"/>
        </p:scale>
        <p:origin x="-47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63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802.11-11/1160r3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361378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(858)-651-6107</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+1(858)-658-1848</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hsampath@qualcomm.com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err="1" smtClean="0"/>
                        <a:t>Hermiankatu</a:t>
                      </a:r>
                      <a:r>
                        <a:rPr lang="en-US" sz="1000" dirty="0" smtClean="0"/>
                        <a:t> 6-8 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Tampere, Finland</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err="1" smtClean="0"/>
                        <a:t>Straatweg</a:t>
                      </a:r>
                      <a:r>
                        <a:rPr lang="en-US" sz="1000" dirty="0" smtClean="0"/>
                        <a:t> 66-S, </a:t>
                      </a:r>
                      <a:r>
                        <a:rPr lang="en-US" sz="1000" dirty="0" err="1" smtClean="0"/>
                        <a:t>Breukelen</a:t>
                      </a:r>
                      <a:r>
                        <a:rPr lang="en-US" sz="1000" dirty="0" smtClean="0"/>
                        <a:t>, Netherlands</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+31-346-259-656</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mwentink@qualcomm.com</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Hitoshi MORIOKA</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7-21-11</a:t>
                      </a:r>
                      <a:r>
                        <a:rPr kumimoji="1" lang="en-US" altLang="ja-JP" sz="1000" baseline="0" dirty="0" smtClean="0"/>
                        <a:t> Nishi-</a:t>
                      </a:r>
                      <a:r>
                        <a:rPr kumimoji="1" lang="en-US" altLang="ja-JP" sz="1000" baseline="0" dirty="0" err="1" smtClean="0"/>
                        <a:t>Gotanda</a:t>
                      </a:r>
                      <a:r>
                        <a:rPr kumimoji="1" lang="en-US" altLang="ja-JP" sz="1000" baseline="0" dirty="0" smtClean="0"/>
                        <a:t>, Shinagawa-</a:t>
                      </a:r>
                      <a:r>
                        <a:rPr kumimoji="1" lang="en-US" altLang="ja-JP" sz="1000" baseline="0" dirty="0" err="1" smtClean="0"/>
                        <a:t>ku</a:t>
                      </a:r>
                      <a:r>
                        <a:rPr kumimoji="1" lang="en-US" altLang="ja-JP" sz="1000" baseline="0" dirty="0" smtClean="0"/>
                        <a:t>, Tokyo 141-0031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+81-3-5719-7630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2011-11-07</a:t>
            </a:r>
          </a:p>
        </p:txBody>
      </p:sp>
      <p:sp>
        <p:nvSpPr>
          <p:cNvPr id="2088" name="日付プレースホルダ 3"/>
          <p:cNvSpPr>
            <a:spLocks noGrp="1"/>
          </p:cNvSpPr>
          <p:nvPr>
            <p:ph type="dt" sz="quarter" idx="10"/>
          </p:nvPr>
        </p:nvSpPr>
        <p:spPr>
          <a:xfrm>
            <a:off x="696913" y="332601"/>
            <a:ext cx="942630" cy="276999"/>
          </a:xfrm>
        </p:spPr>
        <p:txBody>
          <a:bodyPr/>
          <a:lstStyle/>
          <a:p>
            <a:pPr>
              <a:defRPr/>
            </a:pPr>
            <a:r>
              <a:rPr lang="en-US" altLang="ja-JP" dirty="0" smtClean="0"/>
              <a:t>Sept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857840" y="6475413"/>
            <a:ext cx="686085" cy="184666"/>
          </a:xfrm>
        </p:spPr>
        <p:txBody>
          <a:bodyPr/>
          <a:lstStyle/>
          <a:p>
            <a:pPr>
              <a:defRPr/>
            </a:pPr>
            <a:r>
              <a:rPr lang="en-US" altLang="ja-JP" dirty="0" smtClean="0"/>
              <a:t>Qualcomm</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EAP-RP</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grpSp>
        <p:nvGrpSpPr>
          <p:cNvPr id="3" name="Group 57"/>
          <p:cNvGrpSpPr/>
          <p:nvPr/>
        </p:nvGrpSpPr>
        <p:grpSpPr>
          <a:xfrm>
            <a:off x="69850" y="1447800"/>
            <a:ext cx="9004300" cy="46482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740150" y="1984375"/>
              <a:ext cx="1947863" cy="3048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a:latin typeface="Arial" charset="0"/>
                </a:rPr>
                <a:t>Initial 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944563" y="1789113"/>
            <a:ext cx="0" cy="4705350"/>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3050" y="1785938"/>
            <a:ext cx="0" cy="4705350"/>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a:off x="4725988" y="1785938"/>
            <a:ext cx="0" cy="4705350"/>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532813" y="1851025"/>
            <a:ext cx="0" cy="4705350"/>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ERP</a:t>
            </a:r>
            <a:endParaRPr lang="en-US" dirty="0"/>
          </a:p>
        </p:txBody>
      </p:sp>
      <p:sp>
        <p:nvSpPr>
          <p:cNvPr id="4" name="Date Placeholder 3"/>
          <p:cNvSpPr>
            <a:spLocks noGrp="1"/>
          </p:cNvSpPr>
          <p:nvPr>
            <p:ph type="dt" sz="half" idx="10"/>
          </p:nvPr>
        </p:nvSpPr>
        <p:spPr>
          <a:xfrm>
            <a:off x="696913" y="332601"/>
            <a:ext cx="942630" cy="276999"/>
          </a:xfrm>
        </p:spPr>
        <p:txBody>
          <a:bodyPr/>
          <a:lstStyle/>
          <a:p>
            <a:pPr>
              <a:defRPr/>
            </a:pPr>
            <a:r>
              <a:rPr lang="en-US" altLang="ja-JP" dirty="0" smtClean="0"/>
              <a:t>Sept 2011</a:t>
            </a:r>
            <a:endParaRPr lang="en-US" altLang="ja-JP" dirty="0"/>
          </a:p>
        </p:txBody>
      </p:sp>
      <p:sp>
        <p:nvSpPr>
          <p:cNvPr id="5" name="Footer Placeholder 4"/>
          <p:cNvSpPr>
            <a:spLocks noGrp="1"/>
          </p:cNvSpPr>
          <p:nvPr>
            <p:ph type="ftr" sz="quarter" idx="11"/>
          </p:nvPr>
        </p:nvSpPr>
        <p:spPr>
          <a:xfrm>
            <a:off x="7857840" y="6475413"/>
            <a:ext cx="686085" cy="184666"/>
          </a:xfrm>
        </p:spPr>
        <p:txBody>
          <a:bodyPr/>
          <a:lstStyle/>
          <a:p>
            <a:pPr>
              <a:defRPr/>
            </a:pPr>
            <a:r>
              <a:rPr lang="en-US" altLang="ja-JP" dirty="0"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11</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p:oleObj spid="_x0000_s72706" name="Visio" r:id="rId4" imgW="4778730" imgH="2846987" progId="Visio.Drawing.11">
              <p:embed/>
            </p:oleObj>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800" dirty="0" smtClean="0"/>
              <a:t>Fast </a:t>
            </a:r>
            <a:r>
              <a:rPr lang="en-US" sz="2800" dirty="0" err="1" smtClean="0"/>
              <a:t>Reauthentication</a:t>
            </a:r>
            <a:r>
              <a:rPr lang="en-US" sz="2800" dirty="0" smtClean="0"/>
              <a:t> with IP address assignment</a:t>
            </a:r>
            <a:endParaRPr lang="en-US" sz="2800" dirty="0"/>
          </a:p>
        </p:txBody>
      </p:sp>
      <p:sp>
        <p:nvSpPr>
          <p:cNvPr id="4" name="Date Placeholder 3"/>
          <p:cNvSpPr>
            <a:spLocks noGrp="1"/>
          </p:cNvSpPr>
          <p:nvPr>
            <p:ph type="dt" sz="half" idx="10"/>
          </p:nvPr>
        </p:nvSpPr>
        <p:spPr>
          <a:xfrm>
            <a:off x="696913" y="332601"/>
            <a:ext cx="942630" cy="276999"/>
          </a:xfrm>
        </p:spPr>
        <p:txBody>
          <a:bodyPr/>
          <a:lstStyle/>
          <a:p>
            <a:pPr>
              <a:defRPr/>
            </a:pPr>
            <a:r>
              <a:rPr lang="en-US" altLang="ja-JP" dirty="0"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[Step-0] Full authentication may happen using an AP or using a cellular system. </a:t>
            </a:r>
          </a:p>
          <a:p>
            <a:r>
              <a:rPr lang="en-US" altLang="ja-JP" sz="1200" b="0" dirty="0" smtClean="0">
                <a:ea typeface="MS PGothic" pitchFamily="34" charset="-128"/>
              </a:rPr>
              <a:t>[step 2] AP transmits the </a:t>
            </a:r>
            <a:r>
              <a:rPr lang="en-US" altLang="ja-JP" sz="1200" b="0" dirty="0" smtClean="0"/>
              <a:t>Beacon/Probe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98306" name="Picture 2"/>
          <p:cNvPicPr>
            <a:picLocks noChangeAspect="1" noChangeArrowheads="1"/>
          </p:cNvPicPr>
          <p:nvPr/>
        </p:nvPicPr>
        <p:blipFill>
          <a:blip r:embed="rId3"/>
          <a:srcRect/>
          <a:stretch>
            <a:fillRect/>
          </a:stretch>
        </p:blipFill>
        <p:spPr bwMode="auto">
          <a:xfrm>
            <a:off x="152400" y="990599"/>
            <a:ext cx="5181600" cy="5520131"/>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up)">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up)">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up)">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wipe(up)">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wipe(up)">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wipe(up)">
                                      <p:cBhvr>
                                        <p:cTn id="32" dur="500"/>
                                        <p:tgtEl>
                                          <p:spTgt spid="14">
                                            <p:txEl>
                                              <p:pRg st="5" end="5"/>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4">
                                            <p:txEl>
                                              <p:pRg st="6" end="6"/>
                                            </p:txEl>
                                          </p:spTgt>
                                        </p:tgtEl>
                                        <p:attrNameLst>
                                          <p:attrName>style.visibility</p:attrName>
                                        </p:attrNameLst>
                                      </p:cBhvr>
                                      <p:to>
                                        <p:strVal val="visible"/>
                                      </p:to>
                                    </p:set>
                                    <p:animEffect transition="in" filter="wipe(up)">
                                      <p:cBhvr>
                                        <p:cTn id="35" dur="500"/>
                                        <p:tgtEl>
                                          <p:spTgt spid="14">
                                            <p:txEl>
                                              <p:pRg st="6" end="6"/>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4">
                                            <p:txEl>
                                              <p:pRg st="7" end="7"/>
                                            </p:txEl>
                                          </p:spTgt>
                                        </p:tgtEl>
                                        <p:attrNameLst>
                                          <p:attrName>style.visibility</p:attrName>
                                        </p:attrNameLst>
                                      </p:cBhvr>
                                      <p:to>
                                        <p:strVal val="visible"/>
                                      </p:to>
                                    </p:set>
                                    <p:animEffect transition="in" filter="wipe(up)">
                                      <p:cBhvr>
                                        <p:cTn id="38" dur="500"/>
                                        <p:tgtEl>
                                          <p:spTgt spid="14">
                                            <p:txEl>
                                              <p:pRg st="7" end="7"/>
                                            </p:txEl>
                                          </p:spTgt>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4">
                                            <p:txEl>
                                              <p:pRg st="8" end="8"/>
                                            </p:txEl>
                                          </p:spTgt>
                                        </p:tgtEl>
                                        <p:attrNameLst>
                                          <p:attrName>style.visibility</p:attrName>
                                        </p:attrNameLst>
                                      </p:cBhvr>
                                      <p:to>
                                        <p:strVal val="visible"/>
                                      </p:to>
                                    </p:set>
                                    <p:animEffect transition="in" filter="wipe(up)">
                                      <p:cBhvr>
                                        <p:cTn id="41" dur="500"/>
                                        <p:tgtEl>
                                          <p:spTgt spid="14">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4">
                                            <p:txEl>
                                              <p:pRg st="9" end="9"/>
                                            </p:txEl>
                                          </p:spTgt>
                                        </p:tgtEl>
                                        <p:attrNameLst>
                                          <p:attrName>style.visibility</p:attrName>
                                        </p:attrNameLst>
                                      </p:cBhvr>
                                      <p:to>
                                        <p:strVal val="visible"/>
                                      </p:to>
                                    </p:set>
                                    <p:animEffect transition="in" filter="wipe(up)">
                                      <p:cBhvr>
                                        <p:cTn id="46" dur="500"/>
                                        <p:tgtEl>
                                          <p:spTgt spid="14">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4">
                                            <p:txEl>
                                              <p:pRg st="10" end="10"/>
                                            </p:txEl>
                                          </p:spTgt>
                                        </p:tgtEl>
                                        <p:attrNameLst>
                                          <p:attrName>style.visibility</p:attrName>
                                        </p:attrNameLst>
                                      </p:cBhvr>
                                      <p:to>
                                        <p:strVal val="visible"/>
                                      </p:to>
                                    </p:set>
                                    <p:animEffect transition="in" filter="wipe(up)">
                                      <p:cBhvr>
                                        <p:cTn id="51" dur="500"/>
                                        <p:tgtEl>
                                          <p:spTgt spid="14">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4">
                                            <p:txEl>
                                              <p:pRg st="11" end="11"/>
                                            </p:txEl>
                                          </p:spTgt>
                                        </p:tgtEl>
                                        <p:attrNameLst>
                                          <p:attrName>style.visibility</p:attrName>
                                        </p:attrNameLst>
                                      </p:cBhvr>
                                      <p:to>
                                        <p:strVal val="visible"/>
                                      </p:to>
                                    </p:set>
                                    <p:animEffect transition="in" filter="wipe(up)">
                                      <p:cBhvr>
                                        <p:cTn id="56" dur="500"/>
                                        <p:tgtEl>
                                          <p:spTgt spid="1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(servers no cryptographic purpose)</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7857840" y="6475413"/>
            <a:ext cx="686085" cy="184666"/>
          </a:xfrm>
        </p:spPr>
        <p:txBody>
          <a:bodyPr/>
          <a:lstStyle/>
          <a:p>
            <a:pPr>
              <a:defRPr/>
            </a:pPr>
            <a:r>
              <a:rPr lang="en-US" altLang="ja-JP" dirty="0" smtClean="0"/>
              <a:t>Qualcomm</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16</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Fast </a:t>
            </a:r>
            <a:r>
              <a:rPr lang="en-US" sz="2400" dirty="0" err="1" smtClean="0"/>
              <a:t>Reauthentication</a:t>
            </a:r>
            <a:r>
              <a:rPr lang="en-US" sz="2400" dirty="0" smtClean="0"/>
              <a:t>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slide-12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graphicFrame>
        <p:nvGraphicFramePr>
          <p:cNvPr id="109571" name="Object 3"/>
          <p:cNvGraphicFramePr>
            <a:graphicFrameLocks noChangeAspect="1"/>
          </p:cNvGraphicFramePr>
          <p:nvPr/>
        </p:nvGraphicFramePr>
        <p:xfrm>
          <a:off x="223837" y="990599"/>
          <a:ext cx="5186363" cy="5525213"/>
        </p:xfrm>
        <a:graphic>
          <a:graphicData uri="http://schemas.openxmlformats.org/presentationml/2006/ole">
            <p:oleObj spid="_x0000_s98306" name="Visio" r:id="rId4" imgW="7163910" imgH="7630334" progId="Visio.Drawing.11">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up)">
                                      <p:cBhvr>
                                        <p:cTn id="7" dur="500"/>
                                        <p:tgtEl>
                                          <p:spTgt spid="1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wipe(up)">
                                      <p:cBhvr>
                                        <p:cTn id="10" dur="500"/>
                                        <p:tgtEl>
                                          <p:spTgt spid="1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wipe(up)">
                                      <p:cBhvr>
                                        <p:cTn id="13" dur="500"/>
                                        <p:tgtEl>
                                          <p:spTgt spid="15">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wipe(up)">
                                      <p:cBhvr>
                                        <p:cTn id="16" dur="500"/>
                                        <p:tgtEl>
                                          <p:spTgt spid="15">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wipe(up)">
                                      <p:cBhvr>
                                        <p:cTn id="19" dur="500"/>
                                        <p:tgtEl>
                                          <p:spTgt spid="15">
                                            <p:txEl>
                                              <p:pRg st="4" end="4"/>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5">
                                            <p:txEl>
                                              <p:pRg st="5" end="5"/>
                                            </p:txEl>
                                          </p:spTgt>
                                        </p:tgtEl>
                                        <p:attrNameLst>
                                          <p:attrName>style.visibility</p:attrName>
                                        </p:attrNameLst>
                                      </p:cBhvr>
                                      <p:to>
                                        <p:strVal val="visible"/>
                                      </p:to>
                                    </p:set>
                                    <p:animEffect transition="in" filter="wipe(up)">
                                      <p:cBhvr>
                                        <p:cTn id="22" dur="500"/>
                                        <p:tgtEl>
                                          <p:spTgt spid="1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
                                            <p:txEl>
                                              <p:pRg st="6" end="6"/>
                                            </p:txEl>
                                          </p:spTgt>
                                        </p:tgtEl>
                                        <p:attrNameLst>
                                          <p:attrName>style.visibility</p:attrName>
                                        </p:attrNameLst>
                                      </p:cBhvr>
                                      <p:to>
                                        <p:strVal val="visible"/>
                                      </p:to>
                                    </p:set>
                                    <p:animEffect transition="in" filter="wipe(up)">
                                      <p:cBhvr>
                                        <p:cTn id="27" dur="500"/>
                                        <p:tgtEl>
                                          <p:spTgt spid="15">
                                            <p:txEl>
                                              <p:pRg st="6" end="6"/>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5">
                                            <p:txEl>
                                              <p:pRg st="7" end="7"/>
                                            </p:txEl>
                                          </p:spTgt>
                                        </p:tgtEl>
                                        <p:attrNameLst>
                                          <p:attrName>style.visibility</p:attrName>
                                        </p:attrNameLst>
                                      </p:cBhvr>
                                      <p:to>
                                        <p:strVal val="visible"/>
                                      </p:to>
                                    </p:set>
                                    <p:animEffect transition="in" filter="wipe(up)">
                                      <p:cBhvr>
                                        <p:cTn id="30" dur="500"/>
                                        <p:tgtEl>
                                          <p:spTgt spid="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Question-7: What keys are stored at AP, AS &amp; STA?</a:t>
            </a:r>
            <a:endParaRPr lang="en-US" sz="2400" dirty="0"/>
          </a:p>
        </p:txBody>
      </p:sp>
      <p:sp>
        <p:nvSpPr>
          <p:cNvPr id="3" name="Content Placeholder 2"/>
          <p:cNvSpPr>
            <a:spLocks noGrp="1"/>
          </p:cNvSpPr>
          <p:nvPr>
            <p:ph idx="1"/>
          </p:nvPr>
        </p:nvSpPr>
        <p:spPr>
          <a:xfrm>
            <a:off x="685800" y="1219200"/>
            <a:ext cx="3276600" cy="4876800"/>
          </a:xfrm>
        </p:spPr>
        <p:txBody>
          <a:bodyPr/>
          <a:lstStyle/>
          <a:p>
            <a:pPr>
              <a:buNone/>
            </a:pPr>
            <a:r>
              <a:rPr lang="en-US" sz="1600" b="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r>
              <a:rPr lang="en-US" sz="1600" b="1" dirty="0" smtClean="0"/>
              <a:t>Action-a: </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18</a:t>
            </a:fld>
            <a:endParaRPr lang="en-US" altLang="ja-JP" dirty="0"/>
          </a:p>
        </p:txBody>
      </p:sp>
      <p:pic>
        <p:nvPicPr>
          <p:cNvPr id="113666" name="Picture 2"/>
          <p:cNvPicPr>
            <a:picLocks noChangeAspect="1" noChangeArrowheads="1"/>
          </p:cNvPicPr>
          <p:nvPr/>
        </p:nvPicPr>
        <p:blipFill>
          <a:blip r:embed="rId3"/>
          <a:srcRect/>
          <a:stretch>
            <a:fillRect/>
          </a:stretch>
        </p:blipFill>
        <p:spPr bwMode="auto">
          <a:xfrm>
            <a:off x="4419600" y="1524000"/>
            <a:ext cx="4404049" cy="44958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Question-8: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884922" cy="276999"/>
          </a:xfrm>
          <a:noFill/>
        </p:spPr>
        <p:txBody>
          <a:bodyPr/>
          <a:lstStyle/>
          <a:p>
            <a:r>
              <a:rPr lang="en-US" altLang="ja-JP" dirty="0" smtClean="0">
                <a:latin typeface="Times New Roman" pitchFamily="18" charset="0"/>
                <a:ea typeface="MS PGothic" pitchFamily="34" charset="-128"/>
              </a:rPr>
              <a:t>Sept2011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altLang="ja-JP" dirty="0" smtClean="0">
                <a:ea typeface="MS PGothic" pitchFamily="34" charset="-128"/>
              </a:rPr>
              <a:t>This document proposes EAP-RP based </a:t>
            </a:r>
            <a:r>
              <a:rPr lang="en-US" altLang="zh-CN" dirty="0" smtClean="0">
                <a:ea typeface="MS PGothic" pitchFamily="34" charset="-128"/>
              </a:rPr>
              <a:t>Fast authentication and simultaneous IP address acquisition for FILS</a:t>
            </a:r>
            <a:endParaRPr lang="en-US" altLang="ja-JP" dirty="0" smtClean="0">
              <a:ea typeface="MS PGothic" pitchFamily="34" charset="-128"/>
            </a:endParaRP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857840" y="6475413"/>
            <a:ext cx="686085" cy="184666"/>
          </a:xfrm>
        </p:spPr>
        <p:txBody>
          <a:bodyPr/>
          <a:lstStyle/>
          <a:p>
            <a:pPr>
              <a:defRPr/>
            </a:pPr>
            <a:r>
              <a:rPr lang="en-US" altLang="ja-JP" dirty="0" smtClean="0"/>
              <a:t>Qualcomm</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9 How does IPv6 address assignment work?</a:t>
            </a:r>
            <a:endParaRPr lang="en-US" sz="2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20</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12642" name="Picture 2"/>
          <p:cNvPicPr>
            <a:picLocks noChangeAspect="1" noChangeArrowheads="1"/>
          </p:cNvPicPr>
          <p:nvPr/>
        </p:nvPicPr>
        <p:blipFill>
          <a:blip r:embed="rId3"/>
          <a:srcRect/>
          <a:stretch>
            <a:fillRect/>
          </a:stretch>
        </p:blipFill>
        <p:spPr bwMode="auto">
          <a:xfrm>
            <a:off x="152400" y="990600"/>
            <a:ext cx="5149937" cy="548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10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21</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630" cy="276999"/>
          </a:xfrm>
        </p:spPr>
        <p:txBody>
          <a:bodyPr/>
          <a:lstStyle/>
          <a:p>
            <a:r>
              <a:rPr lang="en-US" altLang="ja-JP" dirty="0" smtClean="0"/>
              <a:t>Sept 2011</a:t>
            </a:r>
            <a:endParaRPr lang="en-US" altLang="ja-JP" dirty="0"/>
          </a:p>
        </p:txBody>
      </p:sp>
      <p:sp>
        <p:nvSpPr>
          <p:cNvPr id="5" name="Fußzeilenplatzhalter 4"/>
          <p:cNvSpPr>
            <a:spLocks noGrp="1"/>
          </p:cNvSpPr>
          <p:nvPr>
            <p:ph type="ftr" sz="quarter" idx="11"/>
          </p:nvPr>
        </p:nvSpPr>
        <p:spPr>
          <a:xfrm>
            <a:off x="7819368" y="6475413"/>
            <a:ext cx="724557" cy="184666"/>
          </a:xfrm>
        </p:spPr>
        <p:txBody>
          <a:bodyPr/>
          <a:lstStyle/>
          <a:p>
            <a:r>
              <a:rPr lang="en-US" altLang="ja-JP" dirty="0" smtClean="0"/>
              <a:t>Qualcomm.</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altLang="zh-CN" dirty="0" smtClean="0">
                <a:ea typeface="MS PGothic" pitchFamily="34" charset="-128"/>
              </a:rPr>
              <a:t>Previous contributions such as 11/0976r3 to 11ai for FILS feature:</a:t>
            </a:r>
          </a:p>
          <a:p>
            <a:pPr lvl="1"/>
            <a:r>
              <a:rPr lang="en-US" altLang="zh-CN" dirty="0" smtClean="0"/>
              <a:t>Single pair of messages of authentication</a:t>
            </a:r>
          </a:p>
          <a:p>
            <a:pPr lvl="1"/>
            <a:r>
              <a:rPr lang="en-US" altLang="zh-CN" dirty="0" smtClean="0"/>
              <a:t>Use of  Beacon/</a:t>
            </a:r>
            <a:r>
              <a:rPr lang="en-US" altLang="zh-CN" dirty="0" err="1" smtClean="0"/>
              <a:t>ProbeResp</a:t>
            </a:r>
            <a:r>
              <a:rPr lang="en-US" altLang="zh-CN" dirty="0" smtClean="0"/>
              <a:t> to send </a:t>
            </a:r>
            <a:r>
              <a:rPr lang="en-US" altLang="zh-CN" dirty="0" err="1" smtClean="0"/>
              <a:t>Anonce</a:t>
            </a:r>
            <a:endParaRPr lang="en-US" altLang="zh-CN" dirty="0" smtClean="0"/>
          </a:p>
          <a:p>
            <a:pPr lvl="1"/>
            <a:r>
              <a:rPr lang="en-US" altLang="zh-CN" dirty="0" smtClean="0"/>
              <a:t>Use of Association </a:t>
            </a:r>
            <a:r>
              <a:rPr lang="en-US" altLang="zh-CN" dirty="0" err="1" smtClean="0"/>
              <a:t>Req</a:t>
            </a:r>
            <a:r>
              <a:rPr lang="en-US" altLang="zh-CN" dirty="0" smtClean="0"/>
              <a:t>/</a:t>
            </a:r>
            <a:r>
              <a:rPr lang="en-US" altLang="zh-CN" dirty="0" err="1" smtClean="0"/>
              <a:t>Resp</a:t>
            </a:r>
            <a:r>
              <a:rPr lang="en-US" altLang="zh-CN" dirty="0" smtClean="0"/>
              <a:t> to send ULI</a:t>
            </a:r>
          </a:p>
          <a:p>
            <a:r>
              <a:rPr lang="en-US" altLang="zh-CN" dirty="0" smtClean="0"/>
              <a:t>Other contributions such as 11/1047 have proposed using EAP framework for FILS</a:t>
            </a:r>
            <a:br>
              <a:rPr lang="en-US" altLang="zh-CN" dirty="0" smtClean="0"/>
            </a:br>
            <a:endParaRPr lang="en-US" altLang="zh-CN" dirty="0" smtClean="0"/>
          </a:p>
          <a:p>
            <a:r>
              <a:rPr lang="en-US" altLang="zh-CN" dirty="0" smtClean="0"/>
              <a:t>We propose </a:t>
            </a:r>
            <a:r>
              <a:rPr lang="en-US" altLang="ja-JP" dirty="0" smtClean="0">
                <a:ea typeface="MS PGothic" pitchFamily="34" charset="-128"/>
              </a:rPr>
              <a:t>EAP-RP based </a:t>
            </a:r>
            <a:r>
              <a:rPr lang="en-US" altLang="zh-CN" dirty="0" smtClean="0">
                <a:ea typeface="MS PGothic" pitchFamily="34" charset="-128"/>
              </a:rPr>
              <a:t>Fast authentication and simultaneous IP address acquisition for FILS</a:t>
            </a:r>
            <a:endParaRPr lang="en-US" altLang="zh-CN"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Introduction</a:t>
            </a:r>
            <a:endParaRPr lang="en-US" dirty="0"/>
          </a:p>
        </p:txBody>
      </p:sp>
      <p:sp>
        <p:nvSpPr>
          <p:cNvPr id="3" name="Content Placeholder 2"/>
          <p:cNvSpPr>
            <a:spLocks noGrp="1"/>
          </p:cNvSpPr>
          <p:nvPr>
            <p:ph idx="1"/>
          </p:nvPr>
        </p:nvSpPr>
        <p:spPr>
          <a:xfrm>
            <a:off x="685800" y="1219200"/>
            <a:ext cx="7772400" cy="4876800"/>
          </a:xfrm>
          <a:ln>
            <a:solidFill>
              <a:srgbClr val="FFFA46"/>
            </a:solidFill>
          </a:ln>
        </p:spPr>
        <p:txBody>
          <a:bodyPr/>
          <a:lstStyle/>
          <a:p>
            <a:r>
              <a:rPr lang="en-US" sz="1800" dirty="0" smtClean="0"/>
              <a:t>Key principles followed in this contribution:</a:t>
            </a:r>
          </a:p>
          <a:p>
            <a:pPr lvl="1"/>
            <a:r>
              <a:rPr lang="en-US" sz="1600" dirty="0" smtClean="0"/>
              <a:t>Use of DHCP</a:t>
            </a:r>
          </a:p>
          <a:p>
            <a:pPr lvl="2"/>
            <a:r>
              <a:rPr lang="en-US" sz="1400" dirty="0" smtClean="0"/>
              <a:t>Use of DHCP Rapid commit</a:t>
            </a:r>
          </a:p>
          <a:p>
            <a:pPr lvl="2"/>
            <a:r>
              <a:rPr lang="en-US" sz="1400" dirty="0" smtClean="0"/>
              <a:t>DHCP is widely used for obtaining the IP address (also see 1047r2)</a:t>
            </a:r>
          </a:p>
          <a:p>
            <a:pPr lvl="2"/>
            <a:r>
              <a:rPr lang="en-US" sz="1400" dirty="0" smtClean="0"/>
              <a:t>DHCP exchanges must be protected</a:t>
            </a:r>
          </a:p>
          <a:p>
            <a:pPr lvl="1"/>
            <a:r>
              <a:rPr lang="en-US" sz="1600" dirty="0" smtClean="0"/>
              <a:t>Use of EAP</a:t>
            </a:r>
          </a:p>
          <a:p>
            <a:pPr lvl="2"/>
            <a:r>
              <a:rPr lang="en-US" sz="1400" dirty="0" smtClean="0"/>
              <a:t>Builds on existing EAP framework in 802.11</a:t>
            </a:r>
          </a:p>
          <a:p>
            <a:pPr lvl="2"/>
            <a:r>
              <a:rPr lang="en-US" sz="1400" dirty="0" smtClean="0"/>
              <a:t>Retains currently standardized 802.1x security architecture</a:t>
            </a:r>
          </a:p>
          <a:p>
            <a:pPr lvl="2"/>
            <a:r>
              <a:rPr lang="en-US" sz="1400" dirty="0" smtClean="0"/>
              <a:t>See additional advantages of using EAP in a later slide</a:t>
            </a:r>
          </a:p>
          <a:p>
            <a:pPr lvl="1"/>
            <a:r>
              <a:rPr lang="en-US" sz="1600" dirty="0" smtClean="0"/>
              <a:t>STA will execute full EAP authentication as part of the initial setup/provisioning</a:t>
            </a:r>
          </a:p>
          <a:p>
            <a:pPr lvl="2"/>
            <a:r>
              <a:rPr lang="en-US" sz="1400" dirty="0" smtClean="0"/>
              <a:t>Full EAP authentication can be considered as “out-of-the-box setup procedure”</a:t>
            </a:r>
          </a:p>
          <a:p>
            <a:pPr lvl="2"/>
            <a:r>
              <a:rPr lang="en-US" sz="1400" dirty="0" smtClean="0"/>
              <a:t>EAP-RP based re-authentication is used for FILS when the STA visits that network</a:t>
            </a:r>
          </a:p>
          <a:p>
            <a:r>
              <a:rPr lang="en-US" sz="1800" dirty="0" smtClean="0"/>
              <a:t>How to reduce the message rounds</a:t>
            </a:r>
          </a:p>
          <a:p>
            <a:pPr lvl="1"/>
            <a:r>
              <a:rPr lang="en-US" sz="1800" dirty="0" smtClean="0"/>
              <a:t>Use of EAP-RP (EAP </a:t>
            </a:r>
            <a:r>
              <a:rPr lang="en-US" sz="1800" dirty="0" err="1" smtClean="0"/>
              <a:t>Reauthentication</a:t>
            </a:r>
            <a:r>
              <a:rPr lang="en-US" sz="1800" dirty="0" smtClean="0"/>
              <a:t> protocol)</a:t>
            </a:r>
          </a:p>
          <a:p>
            <a:pPr lvl="1"/>
            <a:r>
              <a:rPr lang="en-US" sz="1800" dirty="0" smtClean="0"/>
              <a:t>Concurrent use of EAP-RP &amp; DHCP Rapid Commit</a:t>
            </a:r>
            <a:endParaRPr lang="en-US" sz="1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Content Placeholder 2"/>
          <p:cNvSpPr txBox="1">
            <a:spLocks/>
          </p:cNvSpPr>
          <p:nvPr/>
        </p:nvSpPr>
        <p:spPr bwMode="auto">
          <a:xfrm>
            <a:off x="381000" y="1143000"/>
            <a:ext cx="7772400" cy="502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full EAP authentication as part of initial 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In this example,</a:t>
            </a:r>
            <a:r>
              <a:rPr kumimoji="0" lang="en-US" sz="2000" b="0" i="0" u="none" strike="noStrike" kern="0" cap="none" spc="0" normalizeH="0" noProof="0" dirty="0" smtClean="0">
                <a:ln>
                  <a:noFill/>
                </a:ln>
                <a:solidFill>
                  <a:schemeClr val="tx1"/>
                </a:solidFill>
                <a:effectLst/>
                <a:uLnTx/>
                <a:uFillTx/>
                <a:latin typeface="+mn-lt"/>
                <a:ea typeface="MS PGothic" pitchFamily="34" charset="-128"/>
              </a:rPr>
              <a:t> </a:t>
            </a:r>
            <a:r>
              <a:rPr lang="en-US" sz="2000" kern="0" dirty="0" smtClean="0">
                <a:latin typeface="+mn-lt"/>
                <a:ea typeface="MS PGothic" pitchFamily="34" charset="-128"/>
              </a:rPr>
              <a:t>l</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et’s</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say, the network allows the EAP session to be maintained for one year</a:t>
            </a: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High Level Concept*</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
        <p:nvSpPr>
          <p:cNvPr id="7" name="タイトル 1"/>
          <p:cNvSpPr>
            <a:spLocks noGrp="1"/>
          </p:cNvSpPr>
          <p:nvPr/>
        </p:nvSpPr>
        <p:spPr bwMode="auto">
          <a:xfrm>
            <a:off x="609203" y="609203"/>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endParaRPr lang="ja-JP" altLang="en-US" dirty="0"/>
          </a:p>
        </p:txBody>
      </p:sp>
      <p:grpSp>
        <p:nvGrpSpPr>
          <p:cNvPr id="28" name="Group 27"/>
          <p:cNvGrpSpPr/>
          <p:nvPr/>
        </p:nvGrpSpPr>
        <p:grpSpPr>
          <a:xfrm>
            <a:off x="533797" y="1219200"/>
            <a:ext cx="7924403" cy="4724797"/>
            <a:chOff x="457597" y="1295003"/>
            <a:chExt cx="8228806" cy="4953794"/>
          </a:xfrm>
        </p:grpSpPr>
        <p:sp>
          <p:nvSpPr>
            <p:cNvPr id="8" name="正方形/長方形 6"/>
            <p:cNvSpPr/>
            <p:nvPr/>
          </p:nvSpPr>
          <p:spPr bwMode="auto">
            <a:xfrm>
              <a:off x="457597" y="1599009"/>
              <a:ext cx="762000" cy="457200"/>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457200" rtl="0" eaLnBrk="1" latinLnBrk="0" hangingPunct="1">
                <a:defRPr sz="1200" kern="1200">
                  <a:solidFill>
                    <a:schemeClr val="dk1"/>
                  </a:solidFill>
                  <a:latin typeface="+mn-lt"/>
                  <a:ea typeface="+mn-ea"/>
                  <a:cs typeface="+mn-cs"/>
                </a:defRPr>
              </a:lvl6pPr>
              <a:lvl7pPr marL="2743200" algn="l" defTabSz="457200" rtl="0" eaLnBrk="1" latinLnBrk="0" hangingPunct="1">
                <a:defRPr sz="1200" kern="1200">
                  <a:solidFill>
                    <a:schemeClr val="dk1"/>
                  </a:solidFill>
                  <a:latin typeface="+mn-lt"/>
                  <a:ea typeface="+mn-ea"/>
                  <a:cs typeface="+mn-cs"/>
                </a:defRPr>
              </a:lvl7pPr>
              <a:lvl8pPr marL="3200400" algn="l" defTabSz="457200" rtl="0" eaLnBrk="1" latinLnBrk="0" hangingPunct="1">
                <a:defRPr sz="1200" kern="1200">
                  <a:solidFill>
                    <a:schemeClr val="dk1"/>
                  </a:solidFill>
                  <a:latin typeface="+mn-lt"/>
                  <a:ea typeface="+mn-ea"/>
                  <a:cs typeface="+mn-cs"/>
                </a:defRPr>
              </a:lvl8pPr>
              <a:lvl9pPr marL="3657600" algn="l" defTabSz="4572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STA</a:t>
              </a:r>
              <a:endParaRPr kumimoji="0" lang="ja-JP" altLang="en-US" sz="2000" b="0" i="0" u="none" strike="noStrike" cap="none" normalizeH="0" baseline="0" dirty="0">
                <a:ln>
                  <a:noFill/>
                </a:ln>
                <a:solidFill>
                  <a:schemeClr val="tx1"/>
                </a:solidFill>
                <a:effectLst/>
                <a:latin typeface="Times New Roman" charset="0"/>
              </a:endParaRPr>
            </a:p>
          </p:txBody>
        </p:sp>
        <p:sp>
          <p:nvSpPr>
            <p:cNvPr id="9" name="正方形/長方形 7"/>
            <p:cNvSpPr/>
            <p:nvPr/>
          </p:nvSpPr>
          <p:spPr bwMode="auto">
            <a:xfrm>
              <a:off x="2743597" y="1599009"/>
              <a:ext cx="762000" cy="457200"/>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457200" rtl="0" eaLnBrk="1" latinLnBrk="0" hangingPunct="1">
                <a:defRPr sz="1200" kern="1200">
                  <a:solidFill>
                    <a:schemeClr val="dk1"/>
                  </a:solidFill>
                  <a:latin typeface="+mn-lt"/>
                  <a:ea typeface="+mn-ea"/>
                  <a:cs typeface="+mn-cs"/>
                </a:defRPr>
              </a:lvl6pPr>
              <a:lvl7pPr marL="2743200" algn="l" defTabSz="457200" rtl="0" eaLnBrk="1" latinLnBrk="0" hangingPunct="1">
                <a:defRPr sz="1200" kern="1200">
                  <a:solidFill>
                    <a:schemeClr val="dk1"/>
                  </a:solidFill>
                  <a:latin typeface="+mn-lt"/>
                  <a:ea typeface="+mn-ea"/>
                  <a:cs typeface="+mn-cs"/>
                </a:defRPr>
              </a:lvl7pPr>
              <a:lvl8pPr marL="3200400" algn="l" defTabSz="457200" rtl="0" eaLnBrk="1" latinLnBrk="0" hangingPunct="1">
                <a:defRPr sz="1200" kern="1200">
                  <a:solidFill>
                    <a:schemeClr val="dk1"/>
                  </a:solidFill>
                  <a:latin typeface="+mn-lt"/>
                  <a:ea typeface="+mn-ea"/>
                  <a:cs typeface="+mn-cs"/>
                </a:defRPr>
              </a:lvl8pPr>
              <a:lvl9pPr marL="3657600" algn="l" defTabSz="4572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AP</a:t>
              </a:r>
              <a:endParaRPr kumimoji="0" lang="ja-JP" altLang="en-US" sz="2000" b="0" i="0" u="none" strike="noStrike" cap="none" normalizeH="0" baseline="0" dirty="0">
                <a:ln>
                  <a:noFill/>
                </a:ln>
                <a:solidFill>
                  <a:schemeClr val="tx1"/>
                </a:solidFill>
                <a:effectLst/>
                <a:latin typeface="Times New Roman" charset="0"/>
              </a:endParaRPr>
            </a:p>
          </p:txBody>
        </p:sp>
        <p:cxnSp>
          <p:nvCxnSpPr>
            <p:cNvPr id="10" name="直線コネクタ 8"/>
            <p:cNvCxnSpPr>
              <a:stCxn id="9" idx="2"/>
            </p:cNvCxnSpPr>
            <p:nvPr/>
          </p:nvCxnSpPr>
          <p:spPr bwMode="auto">
            <a:xfrm rot="5400000">
              <a:off x="1029097" y="4151709"/>
              <a:ext cx="4191000" cy="1588"/>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11" name="直線コネクタ 9"/>
            <p:cNvCxnSpPr/>
            <p:nvPr/>
          </p:nvCxnSpPr>
          <p:spPr bwMode="auto">
            <a:xfrm rot="5400000">
              <a:off x="-1256109" y="4150915"/>
              <a:ext cx="4191000" cy="1588"/>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sp>
          <p:nvSpPr>
            <p:cNvPr id="12" name="左右矢印 23"/>
            <p:cNvSpPr/>
            <p:nvPr/>
          </p:nvSpPr>
          <p:spPr bwMode="auto">
            <a:xfrm>
              <a:off x="837803" y="2285603"/>
              <a:ext cx="2286000" cy="685800"/>
            </a:xfrm>
            <a:prstGeom prst="leftRightArrow">
              <a:avLst>
                <a:gd name="adj1" fmla="val 66262"/>
                <a:gd name="adj2" fmla="val 33739"/>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457200" rtl="0" eaLnBrk="1" latinLnBrk="0" hangingPunct="1">
                <a:defRPr sz="1200" kern="1200">
                  <a:solidFill>
                    <a:schemeClr val="lt1"/>
                  </a:solidFill>
                  <a:latin typeface="+mn-lt"/>
                  <a:ea typeface="+mn-ea"/>
                  <a:cs typeface="+mn-cs"/>
                </a:defRPr>
              </a:lvl6pPr>
              <a:lvl7pPr marL="2743200" algn="l" defTabSz="457200" rtl="0" eaLnBrk="1" latinLnBrk="0" hangingPunct="1">
                <a:defRPr sz="1200" kern="1200">
                  <a:solidFill>
                    <a:schemeClr val="lt1"/>
                  </a:solidFill>
                  <a:latin typeface="+mn-lt"/>
                  <a:ea typeface="+mn-ea"/>
                  <a:cs typeface="+mn-cs"/>
                </a:defRPr>
              </a:lvl7pPr>
              <a:lvl8pPr marL="3200400" algn="l" defTabSz="457200" rtl="0" eaLnBrk="1" latinLnBrk="0" hangingPunct="1">
                <a:defRPr sz="1200" kern="1200">
                  <a:solidFill>
                    <a:schemeClr val="lt1"/>
                  </a:solidFill>
                  <a:latin typeface="+mn-lt"/>
                  <a:ea typeface="+mn-ea"/>
                  <a:cs typeface="+mn-cs"/>
                </a:defRPr>
              </a:lvl8pPr>
              <a:lvl9pPr marL="3657600" algn="l" defTabSz="457200" rtl="0" eaLnBrk="1" latinLnBrk="0" hangingPunct="1">
                <a:defRPr sz="1200" kern="1200">
                  <a:solidFill>
                    <a:schemeClr val="lt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Times New Roman" charset="0"/>
                </a:rPr>
                <a:t>4-way handshake,</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Times New Roman" charset="0"/>
                </a:rPr>
                <a:t>no security</a:t>
              </a:r>
              <a:endParaRPr kumimoji="0" lang="ja-JP" altLang="en-US" sz="1400" b="0" i="0" u="none" strike="noStrike" cap="none" normalizeH="0" baseline="0" dirty="0">
                <a:ln>
                  <a:noFill/>
                </a:ln>
                <a:solidFill>
                  <a:schemeClr val="bg1"/>
                </a:solidFill>
                <a:effectLst/>
                <a:latin typeface="Times New Roman" charset="0"/>
              </a:endParaRPr>
            </a:p>
          </p:txBody>
        </p:sp>
        <p:sp>
          <p:nvSpPr>
            <p:cNvPr id="13" name="左右矢印 24"/>
            <p:cNvSpPr/>
            <p:nvPr/>
          </p:nvSpPr>
          <p:spPr bwMode="auto">
            <a:xfrm>
              <a:off x="837803" y="3047603"/>
              <a:ext cx="2286000" cy="609600"/>
            </a:xfrm>
            <a:prstGeom prst="leftRightArrow">
              <a:avLst>
                <a:gd name="adj1" fmla="val 66262"/>
                <a:gd name="adj2" fmla="val 33739"/>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457200" rtl="0" eaLnBrk="1" latinLnBrk="0" hangingPunct="1">
                <a:defRPr sz="1200" kern="1200">
                  <a:solidFill>
                    <a:schemeClr val="lt1"/>
                  </a:solidFill>
                  <a:latin typeface="+mn-lt"/>
                  <a:ea typeface="+mn-ea"/>
                  <a:cs typeface="+mn-cs"/>
                </a:defRPr>
              </a:lvl6pPr>
              <a:lvl7pPr marL="2743200" algn="l" defTabSz="457200" rtl="0" eaLnBrk="1" latinLnBrk="0" hangingPunct="1">
                <a:defRPr sz="1200" kern="1200">
                  <a:solidFill>
                    <a:schemeClr val="lt1"/>
                  </a:solidFill>
                  <a:latin typeface="+mn-lt"/>
                  <a:ea typeface="+mn-ea"/>
                  <a:cs typeface="+mn-cs"/>
                </a:defRPr>
              </a:lvl7pPr>
              <a:lvl8pPr marL="3200400" algn="l" defTabSz="457200" rtl="0" eaLnBrk="1" latinLnBrk="0" hangingPunct="1">
                <a:defRPr sz="1200" kern="1200">
                  <a:solidFill>
                    <a:schemeClr val="lt1"/>
                  </a:solidFill>
                  <a:latin typeface="+mn-lt"/>
                  <a:ea typeface="+mn-ea"/>
                  <a:cs typeface="+mn-cs"/>
                </a:defRPr>
              </a:lvl8pPr>
              <a:lvl9pPr marL="3657600" algn="l" defTabSz="457200" rtl="0" eaLnBrk="1" latinLnBrk="0" hangingPunct="1">
                <a:defRPr sz="1200" kern="1200">
                  <a:solidFill>
                    <a:schemeClr val="lt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Times New Roman" charset="0"/>
                </a:rPr>
                <a:t>.11i authentication</a:t>
              </a:r>
              <a:endParaRPr kumimoji="0" lang="ja-JP" altLang="en-US" sz="1400" b="0" i="0" u="none" strike="noStrike" cap="none" normalizeH="0" baseline="0" dirty="0">
                <a:ln>
                  <a:noFill/>
                </a:ln>
                <a:solidFill>
                  <a:schemeClr val="bg1"/>
                </a:solidFill>
                <a:effectLst/>
                <a:latin typeface="Times New Roman" charset="0"/>
              </a:endParaRPr>
            </a:p>
          </p:txBody>
        </p:sp>
        <p:sp>
          <p:nvSpPr>
            <p:cNvPr id="14" name="左右矢印 25"/>
            <p:cNvSpPr/>
            <p:nvPr/>
          </p:nvSpPr>
          <p:spPr bwMode="auto">
            <a:xfrm>
              <a:off x="837803" y="3733403"/>
              <a:ext cx="2286000" cy="609600"/>
            </a:xfrm>
            <a:prstGeom prst="leftRightArrow">
              <a:avLst>
                <a:gd name="adj1" fmla="val 66262"/>
                <a:gd name="adj2" fmla="val 33739"/>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457200" rtl="0" eaLnBrk="1" latinLnBrk="0" hangingPunct="1">
                <a:defRPr sz="1200" kern="1200">
                  <a:solidFill>
                    <a:schemeClr val="lt1"/>
                  </a:solidFill>
                  <a:latin typeface="+mn-lt"/>
                  <a:ea typeface="+mn-ea"/>
                  <a:cs typeface="+mn-cs"/>
                </a:defRPr>
              </a:lvl6pPr>
              <a:lvl7pPr marL="2743200" algn="l" defTabSz="457200" rtl="0" eaLnBrk="1" latinLnBrk="0" hangingPunct="1">
                <a:defRPr sz="1200" kern="1200">
                  <a:solidFill>
                    <a:schemeClr val="lt1"/>
                  </a:solidFill>
                  <a:latin typeface="+mn-lt"/>
                  <a:ea typeface="+mn-ea"/>
                  <a:cs typeface="+mn-cs"/>
                </a:defRPr>
              </a:lvl7pPr>
              <a:lvl8pPr marL="3200400" algn="l" defTabSz="457200" rtl="0" eaLnBrk="1" latinLnBrk="0" hangingPunct="1">
                <a:defRPr sz="1200" kern="1200">
                  <a:solidFill>
                    <a:schemeClr val="lt1"/>
                  </a:solidFill>
                  <a:latin typeface="+mn-lt"/>
                  <a:ea typeface="+mn-ea"/>
                  <a:cs typeface="+mn-cs"/>
                </a:defRPr>
              </a:lvl8pPr>
              <a:lvl9pPr marL="3657600" algn="l" defTabSz="457200" rtl="0" eaLnBrk="1" latinLnBrk="0" hangingPunct="1">
                <a:defRPr sz="1200" kern="1200">
                  <a:solidFill>
                    <a:schemeClr val="lt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Times New Roman" charset="0"/>
                </a:rPr>
                <a:t>.11i key setup</a:t>
              </a:r>
              <a:endParaRPr kumimoji="0" lang="ja-JP" altLang="en-US" sz="1400" b="0" i="0" u="none" strike="noStrike" cap="none" normalizeH="0" baseline="0" dirty="0">
                <a:ln>
                  <a:noFill/>
                </a:ln>
                <a:solidFill>
                  <a:schemeClr val="bg1"/>
                </a:solidFill>
                <a:effectLst/>
                <a:latin typeface="Times New Roman" charset="0"/>
              </a:endParaRPr>
            </a:p>
          </p:txBody>
        </p:sp>
        <p:sp>
          <p:nvSpPr>
            <p:cNvPr id="15" name="テキスト ボックス 26"/>
            <p:cNvSpPr txBox="1"/>
            <p:nvPr/>
          </p:nvSpPr>
          <p:spPr>
            <a:xfrm>
              <a:off x="1371203" y="1295003"/>
              <a:ext cx="1291827"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kumimoji="1" lang="en-US" altLang="ja-JP" sz="1800" dirty="0" smtClean="0"/>
                <a:t>Existing .11</a:t>
              </a:r>
              <a:endParaRPr kumimoji="1" lang="ja-JP" altLang="en-US" sz="1800" dirty="0"/>
            </a:p>
          </p:txBody>
        </p:sp>
        <p:sp>
          <p:nvSpPr>
            <p:cNvPr id="16" name="正方形/長方形 36"/>
            <p:cNvSpPr/>
            <p:nvPr/>
          </p:nvSpPr>
          <p:spPr bwMode="auto">
            <a:xfrm>
              <a:off x="5638403" y="1599803"/>
              <a:ext cx="762000" cy="457200"/>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457200" rtl="0" eaLnBrk="1" latinLnBrk="0" hangingPunct="1">
                <a:defRPr sz="1200" kern="1200">
                  <a:solidFill>
                    <a:schemeClr val="dk1"/>
                  </a:solidFill>
                  <a:latin typeface="+mn-lt"/>
                  <a:ea typeface="+mn-ea"/>
                  <a:cs typeface="+mn-cs"/>
                </a:defRPr>
              </a:lvl6pPr>
              <a:lvl7pPr marL="2743200" algn="l" defTabSz="457200" rtl="0" eaLnBrk="1" latinLnBrk="0" hangingPunct="1">
                <a:defRPr sz="1200" kern="1200">
                  <a:solidFill>
                    <a:schemeClr val="dk1"/>
                  </a:solidFill>
                  <a:latin typeface="+mn-lt"/>
                  <a:ea typeface="+mn-ea"/>
                  <a:cs typeface="+mn-cs"/>
                </a:defRPr>
              </a:lvl7pPr>
              <a:lvl8pPr marL="3200400" algn="l" defTabSz="457200" rtl="0" eaLnBrk="1" latinLnBrk="0" hangingPunct="1">
                <a:defRPr sz="1200" kern="1200">
                  <a:solidFill>
                    <a:schemeClr val="dk1"/>
                  </a:solidFill>
                  <a:latin typeface="+mn-lt"/>
                  <a:ea typeface="+mn-ea"/>
                  <a:cs typeface="+mn-cs"/>
                </a:defRPr>
              </a:lvl8pPr>
              <a:lvl9pPr marL="3657600" algn="l" defTabSz="4572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STA</a:t>
              </a:r>
              <a:endParaRPr kumimoji="0" lang="ja-JP" altLang="en-US" sz="2000" b="0" i="0" u="none" strike="noStrike" cap="none" normalizeH="0" baseline="0" dirty="0">
                <a:ln>
                  <a:noFill/>
                </a:ln>
                <a:solidFill>
                  <a:schemeClr val="tx1"/>
                </a:solidFill>
                <a:effectLst/>
                <a:latin typeface="Times New Roman" charset="0"/>
              </a:endParaRPr>
            </a:p>
          </p:txBody>
        </p:sp>
        <p:sp>
          <p:nvSpPr>
            <p:cNvPr id="17" name="正方形/長方形 37"/>
            <p:cNvSpPr/>
            <p:nvPr/>
          </p:nvSpPr>
          <p:spPr bwMode="auto">
            <a:xfrm>
              <a:off x="7924403" y="1599803"/>
              <a:ext cx="762000" cy="457200"/>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457200" rtl="0" eaLnBrk="1" latinLnBrk="0" hangingPunct="1">
                <a:defRPr sz="1200" kern="1200">
                  <a:solidFill>
                    <a:schemeClr val="dk1"/>
                  </a:solidFill>
                  <a:latin typeface="+mn-lt"/>
                  <a:ea typeface="+mn-ea"/>
                  <a:cs typeface="+mn-cs"/>
                </a:defRPr>
              </a:lvl6pPr>
              <a:lvl7pPr marL="2743200" algn="l" defTabSz="457200" rtl="0" eaLnBrk="1" latinLnBrk="0" hangingPunct="1">
                <a:defRPr sz="1200" kern="1200">
                  <a:solidFill>
                    <a:schemeClr val="dk1"/>
                  </a:solidFill>
                  <a:latin typeface="+mn-lt"/>
                  <a:ea typeface="+mn-ea"/>
                  <a:cs typeface="+mn-cs"/>
                </a:defRPr>
              </a:lvl7pPr>
              <a:lvl8pPr marL="3200400" algn="l" defTabSz="457200" rtl="0" eaLnBrk="1" latinLnBrk="0" hangingPunct="1">
                <a:defRPr sz="1200" kern="1200">
                  <a:solidFill>
                    <a:schemeClr val="dk1"/>
                  </a:solidFill>
                  <a:latin typeface="+mn-lt"/>
                  <a:ea typeface="+mn-ea"/>
                  <a:cs typeface="+mn-cs"/>
                </a:defRPr>
              </a:lvl8pPr>
              <a:lvl9pPr marL="3657600" algn="l" defTabSz="4572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AP</a:t>
              </a:r>
              <a:endParaRPr kumimoji="0" lang="ja-JP" altLang="en-US" sz="2000" b="0" i="0" u="none" strike="noStrike" cap="none" normalizeH="0" baseline="0" dirty="0">
                <a:ln>
                  <a:noFill/>
                </a:ln>
                <a:solidFill>
                  <a:schemeClr val="tx1"/>
                </a:solidFill>
                <a:effectLst/>
                <a:latin typeface="Times New Roman" charset="0"/>
              </a:endParaRPr>
            </a:p>
          </p:txBody>
        </p:sp>
        <p:cxnSp>
          <p:nvCxnSpPr>
            <p:cNvPr id="18" name="直線コネクタ 38"/>
            <p:cNvCxnSpPr>
              <a:stCxn id="17" idx="2"/>
            </p:cNvCxnSpPr>
            <p:nvPr/>
          </p:nvCxnSpPr>
          <p:spPr bwMode="auto">
            <a:xfrm rot="5400000">
              <a:off x="6209903" y="4152503"/>
              <a:ext cx="4191000" cy="1588"/>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19" name="直線コネクタ 39"/>
            <p:cNvCxnSpPr/>
            <p:nvPr/>
          </p:nvCxnSpPr>
          <p:spPr bwMode="auto">
            <a:xfrm rot="5400000">
              <a:off x="3924697" y="4151709"/>
              <a:ext cx="4191000" cy="1588"/>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sp>
          <p:nvSpPr>
            <p:cNvPr id="20" name="左右矢印 41"/>
            <p:cNvSpPr/>
            <p:nvPr/>
          </p:nvSpPr>
          <p:spPr bwMode="auto">
            <a:xfrm>
              <a:off x="6019403" y="2285603"/>
              <a:ext cx="2286000" cy="1219200"/>
            </a:xfrm>
            <a:prstGeom prst="leftRightArrow">
              <a:avLst>
                <a:gd name="adj1" fmla="val 66262"/>
                <a:gd name="adj2" fmla="val 33739"/>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457200" rtl="0" eaLnBrk="1" latinLnBrk="0" hangingPunct="1">
                <a:defRPr sz="1200" kern="1200">
                  <a:solidFill>
                    <a:schemeClr val="lt1"/>
                  </a:solidFill>
                  <a:latin typeface="+mn-lt"/>
                  <a:ea typeface="+mn-ea"/>
                  <a:cs typeface="+mn-cs"/>
                </a:defRPr>
              </a:lvl6pPr>
              <a:lvl7pPr marL="2743200" algn="l" defTabSz="457200" rtl="0" eaLnBrk="1" latinLnBrk="0" hangingPunct="1">
                <a:defRPr sz="1200" kern="1200">
                  <a:solidFill>
                    <a:schemeClr val="lt1"/>
                  </a:solidFill>
                  <a:latin typeface="+mn-lt"/>
                  <a:ea typeface="+mn-ea"/>
                  <a:cs typeface="+mn-cs"/>
                </a:defRPr>
              </a:lvl7pPr>
              <a:lvl8pPr marL="3200400" algn="l" defTabSz="457200" rtl="0" eaLnBrk="1" latinLnBrk="0" hangingPunct="1">
                <a:defRPr sz="1200" kern="1200">
                  <a:solidFill>
                    <a:schemeClr val="lt1"/>
                  </a:solidFill>
                  <a:latin typeface="+mn-lt"/>
                  <a:ea typeface="+mn-ea"/>
                  <a:cs typeface="+mn-cs"/>
                </a:defRPr>
              </a:lvl8pPr>
              <a:lvl9pPr marL="3657600" algn="l" defTabSz="457200" rtl="0" eaLnBrk="1" latinLnBrk="0" hangingPunct="1">
                <a:defRPr sz="1200" kern="1200">
                  <a:solidFill>
                    <a:schemeClr val="lt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dirty="0" smtClean="0">
                  <a:solidFill>
                    <a:schemeClr val="bg1"/>
                  </a:solidFill>
                  <a:latin typeface="Times New Roman" charset="0"/>
                </a:rPr>
                <a:t>Fast Authentication &amp; Upper Layer Setup (DHCP)</a:t>
              </a:r>
              <a:endParaRPr kumimoji="0" lang="ja-JP" altLang="en-US" sz="1400" b="0" i="0" u="none" strike="noStrike" cap="none" normalizeH="0" baseline="0" dirty="0">
                <a:ln>
                  <a:noFill/>
                </a:ln>
                <a:solidFill>
                  <a:schemeClr val="bg1"/>
                </a:solidFill>
                <a:effectLst/>
                <a:latin typeface="Times New Roman" charset="0"/>
              </a:endParaRPr>
            </a:p>
          </p:txBody>
        </p:sp>
        <p:sp>
          <p:nvSpPr>
            <p:cNvPr id="21" name="テキスト ボックス 44"/>
            <p:cNvSpPr txBox="1"/>
            <p:nvPr/>
          </p:nvSpPr>
          <p:spPr>
            <a:xfrm>
              <a:off x="6933803" y="1295003"/>
              <a:ext cx="631227"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kumimoji="1" lang="en-US" altLang="ja-JP" sz="1800" dirty="0" smtClean="0"/>
                <a:t>.11ai</a:t>
              </a:r>
              <a:endParaRPr kumimoji="1" lang="ja-JP" altLang="en-US" sz="1800" dirty="0"/>
            </a:p>
          </p:txBody>
        </p:sp>
        <p:sp>
          <p:nvSpPr>
            <p:cNvPr id="22" name="右中かっこ 46"/>
            <p:cNvSpPr/>
            <p:nvPr/>
          </p:nvSpPr>
          <p:spPr bwMode="auto">
            <a:xfrm>
              <a:off x="3352403" y="2285603"/>
              <a:ext cx="381000" cy="2667000"/>
            </a:xfrm>
            <a:prstGeom prst="rightBrace">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3" name="右矢印 47"/>
            <p:cNvSpPr/>
            <p:nvPr/>
          </p:nvSpPr>
          <p:spPr bwMode="auto">
            <a:xfrm rot="20248167">
              <a:off x="3986216" y="2992688"/>
              <a:ext cx="1798543" cy="484632"/>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4" name="テキスト ボックス 48"/>
            <p:cNvSpPr txBox="1"/>
            <p:nvPr/>
          </p:nvSpPr>
          <p:spPr>
            <a:xfrm>
              <a:off x="3733403" y="3962003"/>
              <a:ext cx="2018501" cy="1477328"/>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457200" rtl="0" eaLnBrk="1" latinLnBrk="0" hangingPunct="1">
                <a:defRPr sz="1200" kern="1200">
                  <a:solidFill>
                    <a:schemeClr val="lt1"/>
                  </a:solidFill>
                  <a:latin typeface="+mn-lt"/>
                  <a:ea typeface="+mn-ea"/>
                  <a:cs typeface="+mn-cs"/>
                </a:defRPr>
              </a:lvl6pPr>
              <a:lvl7pPr marL="2743200" algn="l" defTabSz="457200" rtl="0" eaLnBrk="1" latinLnBrk="0" hangingPunct="1">
                <a:defRPr sz="1200" kern="1200">
                  <a:solidFill>
                    <a:schemeClr val="lt1"/>
                  </a:solidFill>
                  <a:latin typeface="+mn-lt"/>
                  <a:ea typeface="+mn-ea"/>
                  <a:cs typeface="+mn-cs"/>
                </a:defRPr>
              </a:lvl7pPr>
              <a:lvl8pPr marL="3200400" algn="l" defTabSz="457200" rtl="0" eaLnBrk="1" latinLnBrk="0" hangingPunct="1">
                <a:defRPr sz="1200" kern="1200">
                  <a:solidFill>
                    <a:schemeClr val="lt1"/>
                  </a:solidFill>
                  <a:latin typeface="+mn-lt"/>
                  <a:ea typeface="+mn-ea"/>
                  <a:cs typeface="+mn-cs"/>
                </a:defRPr>
              </a:lvl8pPr>
              <a:lvl9pPr marL="3657600" algn="l" defTabSz="457200" rtl="0" eaLnBrk="1" latinLnBrk="0" hangingPunct="1">
                <a:defRPr sz="1200" kern="1200">
                  <a:solidFill>
                    <a:schemeClr val="lt1"/>
                  </a:solidFill>
                  <a:latin typeface="+mn-lt"/>
                  <a:ea typeface="+mn-ea"/>
                  <a:cs typeface="+mn-cs"/>
                </a:defRPr>
              </a:lvl9pPr>
            </a:lstStyle>
            <a:p>
              <a:r>
                <a:rPr kumimoji="1" lang="en-US" altLang="ja-JP" sz="1800" dirty="0" smtClean="0"/>
                <a:t>4 phases into 1.</a:t>
              </a:r>
            </a:p>
            <a:p>
              <a:r>
                <a:rPr kumimoji="1" lang="en-US" altLang="ja-JP" sz="1800" dirty="0" smtClean="0"/>
                <a:t>No need to process</a:t>
              </a:r>
            </a:p>
            <a:p>
              <a:r>
                <a:rPr kumimoji="1" lang="en-US" altLang="ja-JP" sz="1800" dirty="0" smtClean="0"/>
                <a:t>sequentially.  These</a:t>
              </a:r>
            </a:p>
            <a:p>
              <a:r>
                <a:rPr kumimoji="1" lang="en-US" altLang="ja-JP" sz="1800" dirty="0" smtClean="0"/>
                <a:t>can be processed</a:t>
              </a:r>
            </a:p>
            <a:p>
              <a:r>
                <a:rPr kumimoji="1" lang="en-US" altLang="ja-JP" sz="1800" dirty="0" smtClean="0"/>
                <a:t>simultaneously.</a:t>
              </a:r>
              <a:endParaRPr kumimoji="1" lang="ja-JP" altLang="en-US" sz="1800" dirty="0"/>
            </a:p>
          </p:txBody>
        </p:sp>
        <p:sp>
          <p:nvSpPr>
            <p:cNvPr id="25" name="左右矢印 49"/>
            <p:cNvSpPr/>
            <p:nvPr/>
          </p:nvSpPr>
          <p:spPr bwMode="auto">
            <a:xfrm>
              <a:off x="837803" y="4419203"/>
              <a:ext cx="2286000" cy="609600"/>
            </a:xfrm>
            <a:prstGeom prst="leftRightArrow">
              <a:avLst>
                <a:gd name="adj1" fmla="val 66262"/>
                <a:gd name="adj2" fmla="val 33739"/>
              </a:avLst>
            </a:prstGeom>
            <a:gradFill>
              <a:gsLst>
                <a:gs pos="0">
                  <a:schemeClr val="accent2">
                    <a:tint val="100000"/>
                    <a:shade val="100000"/>
                    <a:satMod val="130000"/>
                  </a:schemeClr>
                </a:gs>
                <a:gs pos="100000">
                  <a:schemeClr val="accent6">
                    <a:lumMod val="20000"/>
                    <a:lumOff val="80000"/>
                  </a:schemeClr>
                </a:gs>
              </a:gsLst>
            </a:gradFill>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457200" rtl="0" eaLnBrk="1" latinLnBrk="0" hangingPunct="1">
                <a:defRPr sz="1200" kern="1200">
                  <a:solidFill>
                    <a:schemeClr val="lt1"/>
                  </a:solidFill>
                  <a:latin typeface="+mn-lt"/>
                  <a:ea typeface="+mn-ea"/>
                  <a:cs typeface="+mn-cs"/>
                </a:defRPr>
              </a:lvl6pPr>
              <a:lvl7pPr marL="2743200" algn="l" defTabSz="457200" rtl="0" eaLnBrk="1" latinLnBrk="0" hangingPunct="1">
                <a:defRPr sz="1200" kern="1200">
                  <a:solidFill>
                    <a:schemeClr val="lt1"/>
                  </a:solidFill>
                  <a:latin typeface="+mn-lt"/>
                  <a:ea typeface="+mn-ea"/>
                  <a:cs typeface="+mn-cs"/>
                </a:defRPr>
              </a:lvl7pPr>
              <a:lvl8pPr marL="3200400" algn="l" defTabSz="457200" rtl="0" eaLnBrk="1" latinLnBrk="0" hangingPunct="1">
                <a:defRPr sz="1200" kern="1200">
                  <a:solidFill>
                    <a:schemeClr val="lt1"/>
                  </a:solidFill>
                  <a:latin typeface="+mn-lt"/>
                  <a:ea typeface="+mn-ea"/>
                  <a:cs typeface="+mn-cs"/>
                </a:defRPr>
              </a:lvl8pPr>
              <a:lvl9pPr marL="3657600" algn="l" defTabSz="457200" rtl="0" eaLnBrk="1" latinLnBrk="0" hangingPunct="1">
                <a:defRPr sz="1200" kern="1200">
                  <a:solidFill>
                    <a:schemeClr val="lt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Times New Roman" charset="0"/>
                </a:rPr>
                <a:t>Upper Layer Setup</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Times New Roman" charset="0"/>
                </a:rPr>
                <a:t>(i.e. DHCP)</a:t>
              </a:r>
              <a:endParaRPr kumimoji="0" lang="ja-JP" altLang="en-US" sz="1400" b="0" i="0" u="none" strike="noStrike" cap="none" normalizeH="0" baseline="0" dirty="0">
                <a:ln>
                  <a:noFill/>
                </a:ln>
                <a:solidFill>
                  <a:schemeClr val="bg1"/>
                </a:solidFill>
                <a:effectLst/>
                <a:latin typeface="Times New Roman" charset="0"/>
              </a:endParaRPr>
            </a:p>
          </p:txBody>
        </p:sp>
      </p:grpSp>
      <p:sp>
        <p:nvSpPr>
          <p:cNvPr id="29" name="TextBox 28"/>
          <p:cNvSpPr txBox="1"/>
          <p:nvPr/>
        </p:nvSpPr>
        <p:spPr>
          <a:xfrm>
            <a:off x="1524000" y="6019800"/>
            <a:ext cx="6553200" cy="338554"/>
          </a:xfrm>
          <a:prstGeom prst="rect">
            <a:avLst/>
          </a:prstGeom>
          <a:noFill/>
        </p:spPr>
        <p:txBody>
          <a:bodyPr wrap="square" rtlCol="0">
            <a:spAutoFit/>
          </a:bodyPr>
          <a:lstStyle/>
          <a:p>
            <a:r>
              <a:rPr lang="en-US" sz="1600" dirty="0" smtClean="0"/>
              <a:t>*  Slide merged from </a:t>
            </a:r>
            <a:r>
              <a:rPr lang="en-US" altLang="zh-CN" sz="1600" dirty="0" smtClean="0">
                <a:ea typeface="MS PGothic" pitchFamily="34" charset="-128"/>
              </a:rPr>
              <a:t>11/0976r3</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EAP</a:t>
            </a:r>
            <a:endParaRPr lang="en-US" dirty="0"/>
          </a:p>
        </p:txBody>
      </p:sp>
      <p:sp>
        <p:nvSpPr>
          <p:cNvPr id="3" name="Content Placeholder 2"/>
          <p:cNvSpPr>
            <a:spLocks noGrp="1"/>
          </p:cNvSpPr>
          <p:nvPr>
            <p:ph idx="1"/>
          </p:nvPr>
        </p:nvSpPr>
        <p:spPr/>
        <p:txBody>
          <a:bodyPr/>
          <a:lstStyle/>
          <a:p>
            <a:r>
              <a:rPr lang="en-US" sz="2000" dirty="0" smtClean="0"/>
              <a:t>EAP allows multiple authentication protocols to be supported without having to pre-negotiate a specific one</a:t>
            </a:r>
          </a:p>
          <a:p>
            <a:r>
              <a:rPr lang="en-US" sz="2000" dirty="0" smtClean="0"/>
              <a:t>Allows authentication server to control which authentication protocol is used without the authenticator being fully configured</a:t>
            </a:r>
          </a:p>
          <a:p>
            <a:pPr lvl="1"/>
            <a:r>
              <a:rPr lang="en-US" sz="1800" dirty="0" smtClean="0"/>
              <a:t>Authenticator can act as a “pass through”</a:t>
            </a:r>
          </a:p>
          <a:p>
            <a:pPr lvl="1"/>
            <a:r>
              <a:rPr lang="en-US" sz="1800" dirty="0" smtClean="0"/>
              <a:t>Authenticator acts only on the outcome of authentication (say, deny access etc.)</a:t>
            </a:r>
          </a:p>
          <a:p>
            <a:r>
              <a:rPr lang="en-US" sz="2000" dirty="0" smtClean="0"/>
              <a:t>Simplifies credential management</a:t>
            </a:r>
          </a:p>
          <a:p>
            <a:pPr lvl="1"/>
            <a:r>
              <a:rPr lang="en-US" sz="1800" dirty="0" smtClean="0"/>
              <a:t>Stored between authentication server and client</a:t>
            </a:r>
          </a:p>
          <a:p>
            <a:r>
              <a:rPr lang="en-US" sz="2000" dirty="0" smtClean="0"/>
              <a:t>EAP is required for interworking with 3GPP EPC and  </a:t>
            </a:r>
            <a:r>
              <a:rPr lang="en-US" sz="2000" dirty="0" err="1" smtClean="0"/>
              <a:t>WiMAX</a:t>
            </a:r>
            <a:endParaRPr lang="en-US" sz="2000" dirty="0" smtClean="0"/>
          </a:p>
          <a:p>
            <a:pPr lvl="1"/>
            <a:r>
              <a:rPr lang="en-US" sz="1600" dirty="0" smtClean="0"/>
              <a:t>Pointed out in 1047r2</a:t>
            </a:r>
            <a:endParaRPr lang="en-US" sz="16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EAP for FILS</a:t>
            </a:r>
            <a:endParaRPr lang="en-US" dirty="0"/>
          </a:p>
        </p:txBody>
      </p:sp>
      <p:sp>
        <p:nvSpPr>
          <p:cNvPr id="3" name="Content Placeholder 2"/>
          <p:cNvSpPr>
            <a:spLocks noGrp="1"/>
          </p:cNvSpPr>
          <p:nvPr>
            <p:ph idx="1"/>
          </p:nvPr>
        </p:nvSpPr>
        <p:spPr/>
        <p:txBody>
          <a:bodyPr/>
          <a:lstStyle/>
          <a:p>
            <a:r>
              <a:rPr lang="en-US" dirty="0" smtClean="0"/>
              <a:t>What is the issue in using EAP for FILS?</a:t>
            </a:r>
          </a:p>
          <a:p>
            <a:pPr lvl="1"/>
            <a:r>
              <a:rPr lang="en-US" dirty="0" smtClean="0"/>
              <a:t>EAP authentication typically requires a minimum of two roundtrips </a:t>
            </a:r>
          </a:p>
          <a:p>
            <a:r>
              <a:rPr lang="en-US" dirty="0" smtClean="0"/>
              <a:t>Proposed Solution</a:t>
            </a:r>
          </a:p>
          <a:p>
            <a:pPr lvl="1"/>
            <a:r>
              <a:rPr lang="en-US" dirty="0" smtClean="0"/>
              <a:t>Use of EAP-RP (EAP </a:t>
            </a:r>
            <a:r>
              <a:rPr lang="en-US" dirty="0" err="1" smtClean="0"/>
              <a:t>Reauthentication</a:t>
            </a:r>
            <a:r>
              <a:rPr lang="en-US" dirty="0" smtClean="0"/>
              <a:t> protocol) for FILS</a:t>
            </a:r>
          </a:p>
          <a:p>
            <a:pPr lvl="2"/>
            <a:r>
              <a:rPr lang="en-US" dirty="0" smtClean="0"/>
              <a:t>RFC 5295/5296</a:t>
            </a:r>
          </a:p>
          <a:p>
            <a:pPr lvl="2"/>
            <a:r>
              <a:rPr lang="en-US" dirty="0" smtClean="0"/>
              <a:t>Preserves all the benefits of EAP</a:t>
            </a:r>
          </a:p>
          <a:p>
            <a:pPr lvl="2"/>
            <a:r>
              <a:rPr lang="en-US" dirty="0" smtClean="0"/>
              <a:t>Re-authentication is completed using a single pair of messages</a:t>
            </a:r>
          </a:p>
          <a:p>
            <a:pPr lvl="2"/>
            <a:r>
              <a:rPr lang="en-US" dirty="0" smtClean="0"/>
              <a:t>Can interwork with cellular technologies when single credential is used (for </a:t>
            </a:r>
            <a:r>
              <a:rPr lang="en-US" dirty="0" err="1" smtClean="0"/>
              <a:t>WiFi</a:t>
            </a:r>
            <a:r>
              <a:rPr lang="en-US" dirty="0" smtClean="0"/>
              <a:t> and cellular) to access the network</a:t>
            </a:r>
          </a:p>
          <a:p>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7197</TotalTime>
  <Words>2317</Words>
  <Application>Microsoft Office PowerPoint</Application>
  <PresentationFormat>On-screen Show (4:3)</PresentationFormat>
  <Paragraphs>421</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Visio</vt:lpstr>
      <vt:lpstr>Fast Authentication in TGai</vt:lpstr>
      <vt:lpstr>Abstract</vt:lpstr>
      <vt:lpstr>Conformance w/ TGai PAR &amp; 5C </vt:lpstr>
      <vt:lpstr>Background</vt:lpstr>
      <vt:lpstr>Introduction</vt:lpstr>
      <vt:lpstr>An example of how the solution is applied for FILS</vt:lpstr>
      <vt:lpstr>High Level Concept*</vt:lpstr>
      <vt:lpstr>Advantages of using EAP</vt:lpstr>
      <vt:lpstr>Use of EAP for FILS</vt:lpstr>
      <vt:lpstr>Overview of EAP-RP</vt:lpstr>
      <vt:lpstr>Key Hierarchy for ERP</vt:lpstr>
      <vt:lpstr>Fast Reauthentication with IP address assignment</vt:lpstr>
      <vt:lpstr>Response to Questions</vt:lpstr>
      <vt:lpstr>Slide 14</vt:lpstr>
      <vt:lpstr>Slide 15</vt:lpstr>
      <vt:lpstr>Fast Reauthentication with simultaneous IP address assignment</vt:lpstr>
      <vt:lpstr>Slide 17</vt:lpstr>
      <vt:lpstr>Question-7: What keys are stored at AP, AS &amp; STA?</vt:lpstr>
      <vt:lpstr>Slide 19</vt:lpstr>
      <vt:lpstr>Qn. 9 How does IPv6 address assignment work?</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401</cp:revision>
  <cp:lastPrinted>1998-02-10T13:28:06Z</cp:lastPrinted>
  <dcterms:created xsi:type="dcterms:W3CDTF">2011-07-17T04:42:17Z</dcterms:created>
  <dcterms:modified xsi:type="dcterms:W3CDTF">2011-11-01T17:05:52Z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1565635107</vt:i4>
  </property>
  <property fmtid="{D5CDD505-2E9C-101B-9397-08002B2CF9AE}" pid="4" name="_NewReviewCycle">
    <vt:lpwstr/>
  </property>
  <property fmtid="{D5CDD505-2E9C-101B-9397-08002B2CF9AE}" pid="5" name="_EmailSubject">
    <vt:lpwstr>FW: Updated TGai - FILS proposal</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-2095842022</vt:i4>
  </property>
</Properties>
</file>