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312" r:id="rId4"/>
    <p:sldId id="318" r:id="rId5"/>
    <p:sldId id="311" r:id="rId6"/>
    <p:sldId id="316" r:id="rId7"/>
    <p:sldId id="317" r:id="rId8"/>
    <p:sldId id="306" r:id="rId9"/>
    <p:sldId id="307" r:id="rId10"/>
    <p:sldId id="308" r:id="rId11"/>
    <p:sldId id="309" r:id="rId12"/>
    <p:sldId id="305" r:id="rId13"/>
    <p:sldId id="314" r:id="rId14"/>
    <p:sldId id="31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1" autoAdjust="0"/>
    <p:restoredTop sz="92647" autoAdjust="0"/>
  </p:normalViewPr>
  <p:slideViewPr>
    <p:cSldViewPr>
      <p:cViewPr>
        <p:scale>
          <a:sx n="90" d="100"/>
          <a:sy n="9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8005" y="332601"/>
            <a:ext cx="32574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802.11-11/1160r2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286000"/>
          <a:ext cx="7924800" cy="361378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George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Cherian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Santosh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Abraham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Hemanth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Sampath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5775 Morehouse Dr, San Diego, CA,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(858)-651-6107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+1(858)-658-1848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gcherian@qualcomm.com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sabraham@qualcomm.com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hsampath@qualcomm.com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Jouni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Malinen</a:t>
                      </a: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Hermiankatu</a:t>
                      </a:r>
                      <a:r>
                        <a:rPr lang="en-US" sz="1000" dirty="0" smtClean="0"/>
                        <a:t> 6-8 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Tampere, Finland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PMingLiU" pitchFamily="18" charset="-120"/>
                          <a:cs typeface="Times New Roman" pitchFamily="18" charset="0"/>
                        </a:rPr>
                        <a:t>jouni@qca.qualcomm.com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Menzo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Wentink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Qualcomm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 smtClean="0"/>
                        <a:t>Straatweg</a:t>
                      </a:r>
                      <a:r>
                        <a:rPr lang="en-US" sz="1000" dirty="0" smtClean="0"/>
                        <a:t> 66-S, </a:t>
                      </a:r>
                      <a:r>
                        <a:rPr lang="en-US" sz="1000" dirty="0" err="1" smtClean="0"/>
                        <a:t>Breukelen</a:t>
                      </a:r>
                      <a:r>
                        <a:rPr lang="en-US" sz="1000" dirty="0" smtClean="0"/>
                        <a:t>, Netherlands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+31-346-259-656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mwentink@qualcomm.com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Hitoshi MORIOKA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ROOT INC.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2-14-38</a:t>
                      </a:r>
                      <a:r>
                        <a:rPr kumimoji="1" lang="en-US" altLang="ja-JP" sz="1000" baseline="0" dirty="0" smtClean="0"/>
                        <a:t> </a:t>
                      </a:r>
                      <a:r>
                        <a:rPr kumimoji="1" lang="en-US" altLang="ja-JP" sz="1000" baseline="0" dirty="0" err="1" smtClean="0"/>
                        <a:t>Tenjin</a:t>
                      </a:r>
                      <a:r>
                        <a:rPr kumimoji="1" lang="en-US" altLang="ja-JP" sz="1000" baseline="0" dirty="0" smtClean="0"/>
                        <a:t>, Chuo-</a:t>
                      </a:r>
                      <a:r>
                        <a:rPr kumimoji="1" lang="en-US" altLang="ja-JP" sz="1000" baseline="0" dirty="0" err="1" smtClean="0"/>
                        <a:t>ku</a:t>
                      </a:r>
                      <a:r>
                        <a:rPr kumimoji="1" lang="en-US" altLang="ja-JP" sz="1000" baseline="0" dirty="0" smtClean="0"/>
                        <a:t>, Fukuoka 810-0001 JAPAN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+81-92-771-7630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hmorioka@root-hq.com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Hiroshi</a:t>
                      </a:r>
                      <a:r>
                        <a:rPr kumimoji="1" lang="en-US" altLang="ja-JP" sz="1000" baseline="0" dirty="0" smtClean="0"/>
                        <a:t> </a:t>
                      </a:r>
                      <a:r>
                        <a:rPr kumimoji="1" lang="en-US" altLang="ja-JP" sz="1000" baseline="0" dirty="0" err="1" smtClean="0"/>
                        <a:t>Mano</a:t>
                      </a:r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ROOT INC.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7-21-11</a:t>
                      </a:r>
                      <a:r>
                        <a:rPr kumimoji="1" lang="en-US" altLang="ja-JP" sz="1000" baseline="0" dirty="0" smtClean="0"/>
                        <a:t> Nishi-</a:t>
                      </a:r>
                      <a:r>
                        <a:rPr kumimoji="1" lang="en-US" altLang="ja-JP" sz="1000" baseline="0" dirty="0" err="1" smtClean="0"/>
                        <a:t>Gotanda</a:t>
                      </a:r>
                      <a:r>
                        <a:rPr kumimoji="1" lang="en-US" altLang="ja-JP" sz="1000" baseline="0" dirty="0" smtClean="0"/>
                        <a:t>, Shinagawa-</a:t>
                      </a:r>
                      <a:r>
                        <a:rPr kumimoji="1" lang="en-US" altLang="ja-JP" sz="1000" baseline="0" dirty="0" err="1" smtClean="0"/>
                        <a:t>ku</a:t>
                      </a:r>
                      <a:r>
                        <a:rPr kumimoji="1" lang="en-US" altLang="ja-JP" sz="1000" baseline="0" dirty="0" smtClean="0"/>
                        <a:t>, Tokyo 141-0031 JAPAN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+81-3-5719-7630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hmano@root-hq.com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Mark RISON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CSR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Cambridge Business Park, Cowley Road, Cambridge CB4 0WZ UK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+44-1223-692000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Mark.Rison@csr.com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Marc </a:t>
                      </a:r>
                      <a:r>
                        <a:rPr kumimoji="1" lang="en-US" altLang="ja-JP" sz="1000" dirty="0" err="1" smtClean="0"/>
                        <a:t>Emmelmann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Fraunhofer</a:t>
                      </a:r>
                      <a:r>
                        <a:rPr kumimoji="1" lang="en-US" altLang="ja-JP" sz="1000" baseline="0" dirty="0" smtClean="0"/>
                        <a:t> FOKUS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Kaiserin-Augusta-Alle</a:t>
                      </a:r>
                      <a:r>
                        <a:rPr kumimoji="1" lang="en-US" altLang="ja-JP" sz="1000" dirty="0" smtClean="0"/>
                        <a:t> 31 10589 Berlin Germany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/>
                        <a:t>+49-30-3463-7268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emmelmann@ieee.org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Fast Authentication</a:t>
            </a:r>
            <a:r>
              <a:rPr lang="en-US" altLang="zh-CN" dirty="0" smtClean="0">
                <a:ea typeface="宋体" pitchFamily="2" charset="-122"/>
              </a:rPr>
              <a:t> 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2011-09-06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EAP-RP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  <p:grpSp>
        <p:nvGrpSpPr>
          <p:cNvPr id="3" name="Group 57"/>
          <p:cNvGrpSpPr/>
          <p:nvPr/>
        </p:nvGrpSpPr>
        <p:grpSpPr>
          <a:xfrm>
            <a:off x="69850" y="1447800"/>
            <a:ext cx="9004300" cy="4648200"/>
            <a:chOff x="69850" y="1447800"/>
            <a:chExt cx="9004300" cy="4648200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9850" y="2000250"/>
              <a:ext cx="8993188" cy="18192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663575" y="1447800"/>
              <a:ext cx="56695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 dirty="0" smtClean="0">
                  <a:latin typeface="Arial" charset="0"/>
                </a:rPr>
                <a:t>STA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2463800" y="1447800"/>
              <a:ext cx="7143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 dirty="0">
                  <a:latin typeface="Arial" charset="0"/>
                </a:rPr>
                <a:t>Auth1</a:t>
              </a:r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>
              <a:off x="966788" y="2781300"/>
              <a:ext cx="185261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1814513" y="2497138"/>
              <a:ext cx="2160587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Full EAP Method Exchange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4424363" y="1489075"/>
              <a:ext cx="7143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n-US" sz="1600">
                  <a:latin typeface="Arial" charset="0"/>
                </a:rPr>
                <a:t>Auth2</a:t>
              </a: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 flipV="1">
              <a:off x="2819400" y="2770414"/>
              <a:ext cx="5703933" cy="294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AutoShape 35"/>
            <p:cNvSpPr>
              <a:spLocks noChangeArrowheads="1"/>
            </p:cNvSpPr>
            <p:nvPr/>
          </p:nvSpPr>
          <p:spPr bwMode="auto">
            <a:xfrm>
              <a:off x="835025" y="2908300"/>
              <a:ext cx="201613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542925" y="30527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958850" y="2811463"/>
              <a:ext cx="1031875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MSK, EMSK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rRK, rIK</a:t>
              </a: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8042275" y="1550988"/>
              <a:ext cx="9763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600" dirty="0" smtClean="0">
                  <a:latin typeface="Arial" charset="0"/>
                </a:rPr>
                <a:t>AS</a:t>
              </a:r>
              <a:endParaRPr lang="en-US" sz="1600" dirty="0">
                <a:latin typeface="Arial" charset="0"/>
              </a:endParaRPr>
            </a:p>
          </p:txBody>
        </p:sp>
        <p:sp>
          <p:nvSpPr>
            <p:cNvPr id="18" name="AutoShape 39"/>
            <p:cNvSpPr>
              <a:spLocks noChangeArrowheads="1"/>
            </p:cNvSpPr>
            <p:nvPr/>
          </p:nvSpPr>
          <p:spPr bwMode="auto">
            <a:xfrm>
              <a:off x="8428038" y="28829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8607425" y="30273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Text Box 41"/>
            <p:cNvSpPr txBox="1">
              <a:spLocks noChangeArrowheads="1"/>
            </p:cNvSpPr>
            <p:nvPr/>
          </p:nvSpPr>
          <p:spPr bwMode="auto">
            <a:xfrm>
              <a:off x="7383463" y="2884488"/>
              <a:ext cx="1192212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MSK, EMSK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rRK, rIK</a:t>
              </a:r>
            </a:p>
          </p:txBody>
        </p:sp>
        <p:sp>
          <p:nvSpPr>
            <p:cNvPr id="21" name="Line 42"/>
            <p:cNvSpPr>
              <a:spLocks noChangeShapeType="1"/>
            </p:cNvSpPr>
            <p:nvPr/>
          </p:nvSpPr>
          <p:spPr bwMode="auto">
            <a:xfrm flipV="1">
              <a:off x="2789237" y="3462746"/>
              <a:ext cx="5734095" cy="117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2" name="Text Box 43"/>
            <p:cNvSpPr txBox="1">
              <a:spLocks noChangeArrowheads="1"/>
            </p:cNvSpPr>
            <p:nvPr/>
          </p:nvSpPr>
          <p:spPr bwMode="auto">
            <a:xfrm>
              <a:off x="5881688" y="3206750"/>
              <a:ext cx="1155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Success</a:t>
              </a:r>
            </a:p>
          </p:txBody>
        </p:sp>
        <p:sp>
          <p:nvSpPr>
            <p:cNvPr id="23" name="Text Box 44"/>
            <p:cNvSpPr txBox="1">
              <a:spLocks noChangeArrowheads="1"/>
            </p:cNvSpPr>
            <p:nvPr/>
          </p:nvSpPr>
          <p:spPr bwMode="auto">
            <a:xfrm>
              <a:off x="6176963" y="3435350"/>
              <a:ext cx="6159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dirty="0">
                  <a:latin typeface="Arial" charset="0"/>
                </a:rPr>
                <a:t>(MSK)</a:t>
              </a:r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936625" y="34639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5" name="Text Box 46"/>
            <p:cNvSpPr txBox="1">
              <a:spLocks noChangeArrowheads="1"/>
            </p:cNvSpPr>
            <p:nvPr/>
          </p:nvSpPr>
          <p:spPr bwMode="auto">
            <a:xfrm>
              <a:off x="1285875" y="3232150"/>
              <a:ext cx="1155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Success</a:t>
              </a:r>
            </a:p>
          </p:txBody>
        </p:sp>
        <p:sp>
          <p:nvSpPr>
            <p:cNvPr id="26" name="Text Box 47"/>
            <p:cNvSpPr txBox="1">
              <a:spLocks noChangeArrowheads="1"/>
            </p:cNvSpPr>
            <p:nvPr/>
          </p:nvSpPr>
          <p:spPr bwMode="auto">
            <a:xfrm>
              <a:off x="3740150" y="1984375"/>
              <a:ext cx="19478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>
                  <a:latin typeface="Arial" charset="0"/>
                </a:rPr>
                <a:t>Initial EAP Exchange</a:t>
              </a:r>
            </a:p>
          </p:txBody>
        </p:sp>
        <p:sp>
          <p:nvSpPr>
            <p:cNvPr id="27" name="AutoShape 48"/>
            <p:cNvSpPr>
              <a:spLocks noChangeArrowheads="1"/>
            </p:cNvSpPr>
            <p:nvPr/>
          </p:nvSpPr>
          <p:spPr bwMode="auto">
            <a:xfrm>
              <a:off x="2700338" y="35306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2917825" y="3675063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Text Box 50"/>
            <p:cNvSpPr txBox="1">
              <a:spLocks noChangeArrowheads="1"/>
            </p:cNvSpPr>
            <p:nvPr/>
          </p:nvSpPr>
          <p:spPr bwMode="auto">
            <a:xfrm>
              <a:off x="2940050" y="3552825"/>
              <a:ext cx="901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MSK</a:t>
              </a:r>
            </a:p>
          </p:txBody>
        </p:sp>
        <p:sp>
          <p:nvSpPr>
            <p:cNvPr id="30" name="Line 57"/>
            <p:cNvSpPr>
              <a:spLocks noChangeShapeType="1"/>
            </p:cNvSpPr>
            <p:nvPr/>
          </p:nvSpPr>
          <p:spPr bwMode="auto">
            <a:xfrm>
              <a:off x="911225" y="21812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Text Box 58"/>
            <p:cNvSpPr txBox="1">
              <a:spLocks noChangeArrowheads="1"/>
            </p:cNvSpPr>
            <p:nvPr/>
          </p:nvSpPr>
          <p:spPr bwMode="auto">
            <a:xfrm>
              <a:off x="1223963" y="1962150"/>
              <a:ext cx="14128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Req/Identity</a:t>
              </a:r>
            </a:p>
          </p:txBody>
        </p:sp>
        <p:sp>
          <p:nvSpPr>
            <p:cNvPr id="32" name="Line 59"/>
            <p:cNvSpPr>
              <a:spLocks noChangeShapeType="1"/>
            </p:cNvSpPr>
            <p:nvPr/>
          </p:nvSpPr>
          <p:spPr bwMode="auto">
            <a:xfrm>
              <a:off x="936625" y="2473325"/>
              <a:ext cx="1916113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Text Box 60"/>
            <p:cNvSpPr txBox="1">
              <a:spLocks noChangeArrowheads="1"/>
            </p:cNvSpPr>
            <p:nvPr/>
          </p:nvSpPr>
          <p:spPr bwMode="auto">
            <a:xfrm>
              <a:off x="1169988" y="2203450"/>
              <a:ext cx="149701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chemeClr val="accent2"/>
                  </a:solidFill>
                  <a:latin typeface="Arial" charset="0"/>
                </a:rPr>
                <a:t>EAP Resp/Identity</a:t>
              </a:r>
            </a:p>
          </p:txBody>
        </p:sp>
        <p:sp>
          <p:nvSpPr>
            <p:cNvPr id="34" name="Line 61"/>
            <p:cNvSpPr>
              <a:spLocks noChangeShapeType="1"/>
            </p:cNvSpPr>
            <p:nvPr/>
          </p:nvSpPr>
          <p:spPr bwMode="auto">
            <a:xfrm flipV="1">
              <a:off x="2879725" y="2469969"/>
              <a:ext cx="5643608" cy="335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80963" y="3913188"/>
              <a:ext cx="8993187" cy="218281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Line 67"/>
            <p:cNvSpPr>
              <a:spLocks noChangeShapeType="1"/>
            </p:cNvSpPr>
            <p:nvPr/>
          </p:nvSpPr>
          <p:spPr bwMode="auto">
            <a:xfrm flipH="1">
              <a:off x="954088" y="4826000"/>
              <a:ext cx="373856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Text Box 68"/>
            <p:cNvSpPr txBox="1">
              <a:spLocks noChangeArrowheads="1"/>
            </p:cNvSpPr>
            <p:nvPr/>
          </p:nvSpPr>
          <p:spPr bwMode="auto">
            <a:xfrm>
              <a:off x="1136650" y="4594225"/>
              <a:ext cx="34226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Initiate (authenticated with rIK) </a:t>
              </a:r>
            </a:p>
          </p:txBody>
        </p:sp>
        <p:sp>
          <p:nvSpPr>
            <p:cNvPr id="38" name="Line 70"/>
            <p:cNvSpPr>
              <a:spLocks noChangeShapeType="1"/>
            </p:cNvSpPr>
            <p:nvPr/>
          </p:nvSpPr>
          <p:spPr bwMode="auto">
            <a:xfrm flipV="1">
              <a:off x="4714875" y="4821283"/>
              <a:ext cx="3834584" cy="4717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Line 72"/>
            <p:cNvSpPr>
              <a:spLocks noChangeShapeType="1"/>
            </p:cNvSpPr>
            <p:nvPr/>
          </p:nvSpPr>
          <p:spPr bwMode="auto">
            <a:xfrm flipV="1">
              <a:off x="4714874" y="5356860"/>
              <a:ext cx="3821521" cy="4128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Text Box 75"/>
            <p:cNvSpPr txBox="1">
              <a:spLocks noChangeArrowheads="1"/>
            </p:cNvSpPr>
            <p:nvPr/>
          </p:nvSpPr>
          <p:spPr bwMode="auto">
            <a:xfrm>
              <a:off x="3689350" y="5054600"/>
              <a:ext cx="33813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Finish (authenticated with rIK) </a:t>
              </a:r>
            </a:p>
          </p:txBody>
        </p:sp>
        <p:sp>
          <p:nvSpPr>
            <p:cNvPr id="41" name="Line 77"/>
            <p:cNvSpPr>
              <a:spLocks noChangeShapeType="1"/>
            </p:cNvSpPr>
            <p:nvPr/>
          </p:nvSpPr>
          <p:spPr bwMode="auto">
            <a:xfrm flipH="1">
              <a:off x="954088" y="5360988"/>
              <a:ext cx="3738562" cy="0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AutoShape 78"/>
            <p:cNvSpPr>
              <a:spLocks noChangeArrowheads="1"/>
            </p:cNvSpPr>
            <p:nvPr/>
          </p:nvSpPr>
          <p:spPr bwMode="auto">
            <a:xfrm>
              <a:off x="8408988" y="5016500"/>
              <a:ext cx="201612" cy="217488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Text Box 79"/>
            <p:cNvSpPr txBox="1">
              <a:spLocks noChangeArrowheads="1"/>
            </p:cNvSpPr>
            <p:nvPr/>
          </p:nvSpPr>
          <p:spPr bwMode="auto">
            <a:xfrm>
              <a:off x="7870825" y="5008563"/>
              <a:ext cx="565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rMSK</a:t>
              </a:r>
            </a:p>
          </p:txBody>
        </p:sp>
        <p:sp>
          <p:nvSpPr>
            <p:cNvPr id="44" name="Line 80"/>
            <p:cNvSpPr>
              <a:spLocks noChangeShapeType="1"/>
            </p:cNvSpPr>
            <p:nvPr/>
          </p:nvSpPr>
          <p:spPr bwMode="auto">
            <a:xfrm>
              <a:off x="8596313" y="5191125"/>
              <a:ext cx="241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AutoShape 81"/>
            <p:cNvSpPr>
              <a:spLocks noChangeArrowheads="1"/>
            </p:cNvSpPr>
            <p:nvPr/>
          </p:nvSpPr>
          <p:spPr bwMode="auto">
            <a:xfrm>
              <a:off x="838200" y="4876800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82"/>
            <p:cNvSpPr>
              <a:spLocks noChangeShapeType="1"/>
            </p:cNvSpPr>
            <p:nvPr/>
          </p:nvSpPr>
          <p:spPr bwMode="auto">
            <a:xfrm>
              <a:off x="609600" y="5029200"/>
              <a:ext cx="2809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Text Box 83"/>
            <p:cNvSpPr txBox="1">
              <a:spLocks noChangeArrowheads="1"/>
            </p:cNvSpPr>
            <p:nvPr/>
          </p:nvSpPr>
          <p:spPr bwMode="auto">
            <a:xfrm>
              <a:off x="152400" y="4876800"/>
              <a:ext cx="5651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dirty="0" err="1">
                  <a:latin typeface="Arial" charset="0"/>
                </a:rPr>
                <a:t>rMSK</a:t>
              </a:r>
              <a:endParaRPr lang="en-US" sz="1200" dirty="0">
                <a:latin typeface="Arial" charset="0"/>
              </a:endParaRPr>
            </a:p>
          </p:txBody>
        </p:sp>
        <p:sp>
          <p:nvSpPr>
            <p:cNvPr id="48" name="Text Box 90"/>
            <p:cNvSpPr txBox="1">
              <a:spLocks noChangeArrowheads="1"/>
            </p:cNvSpPr>
            <p:nvPr/>
          </p:nvSpPr>
          <p:spPr bwMode="auto">
            <a:xfrm>
              <a:off x="3829166" y="3886200"/>
              <a:ext cx="17555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400" b="1" dirty="0" smtClean="0">
                  <a:latin typeface="Arial" charset="0"/>
                </a:rPr>
                <a:t>EAP-RP </a:t>
              </a:r>
              <a:r>
                <a:rPr lang="en-US" sz="1400" b="1" dirty="0">
                  <a:latin typeface="Arial" charset="0"/>
                </a:rPr>
                <a:t>Exchange</a:t>
              </a:r>
            </a:p>
          </p:txBody>
        </p:sp>
        <p:sp>
          <p:nvSpPr>
            <p:cNvPr id="53" name="Text Box 96"/>
            <p:cNvSpPr txBox="1">
              <a:spLocks noChangeArrowheads="1"/>
            </p:cNvSpPr>
            <p:nvPr/>
          </p:nvSpPr>
          <p:spPr bwMode="auto">
            <a:xfrm>
              <a:off x="6216650" y="5434013"/>
              <a:ext cx="66675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(rMSK)</a:t>
              </a:r>
            </a:p>
          </p:txBody>
        </p:sp>
        <p:sp>
          <p:nvSpPr>
            <p:cNvPr id="54" name="AutoShape 99"/>
            <p:cNvSpPr>
              <a:spLocks noChangeArrowheads="1"/>
            </p:cNvSpPr>
            <p:nvPr/>
          </p:nvSpPr>
          <p:spPr bwMode="auto">
            <a:xfrm>
              <a:off x="4633913" y="5576888"/>
              <a:ext cx="201612" cy="215900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Line 100"/>
            <p:cNvSpPr>
              <a:spLocks noChangeShapeType="1"/>
            </p:cNvSpPr>
            <p:nvPr/>
          </p:nvSpPr>
          <p:spPr bwMode="auto">
            <a:xfrm>
              <a:off x="4860925" y="5746750"/>
              <a:ext cx="2809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Text Box 101"/>
            <p:cNvSpPr txBox="1">
              <a:spLocks noChangeArrowheads="1"/>
            </p:cNvSpPr>
            <p:nvPr/>
          </p:nvSpPr>
          <p:spPr bwMode="auto">
            <a:xfrm>
              <a:off x="4891088" y="5495925"/>
              <a:ext cx="5651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>
                  <a:latin typeface="Arial" charset="0"/>
                </a:rPr>
                <a:t>rMSK</a:t>
              </a:r>
            </a:p>
          </p:txBody>
        </p:sp>
        <p:sp>
          <p:nvSpPr>
            <p:cNvPr id="57" name="Text Box 105"/>
            <p:cNvSpPr txBox="1">
              <a:spLocks noChangeArrowheads="1"/>
            </p:cNvSpPr>
            <p:nvPr/>
          </p:nvSpPr>
          <p:spPr bwMode="auto">
            <a:xfrm>
              <a:off x="3689350" y="5054600"/>
              <a:ext cx="33813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omic Sans MS" pitchFamily="66" charset="0"/>
                  <a:ea typeface="+mn-ea"/>
                  <a:cs typeface="+mn-cs"/>
                </a:defRPr>
              </a:lvl9pPr>
            </a:lstStyle>
            <a:p>
              <a:pPr algn="ctr" eaLnBrk="1" hangingPunct="1"/>
              <a:r>
                <a:rPr lang="en-US" sz="1200" b="1">
                  <a:solidFill>
                    <a:srgbClr val="800000"/>
                  </a:solidFill>
                  <a:latin typeface="Arial" charset="0"/>
                </a:rPr>
                <a:t>EAP Re-auth Finish (authenticated with rIK) </a:t>
              </a:r>
            </a:p>
          </p:txBody>
        </p:sp>
      </p:grpSp>
      <p:sp>
        <p:nvSpPr>
          <p:cNvPr id="49" name="Line 51"/>
          <p:cNvSpPr>
            <a:spLocks noChangeShapeType="1"/>
          </p:cNvSpPr>
          <p:nvPr/>
        </p:nvSpPr>
        <p:spPr bwMode="auto">
          <a:xfrm>
            <a:off x="944563" y="1789113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0" name="Line 91"/>
          <p:cNvSpPr>
            <a:spLocks noChangeShapeType="1"/>
          </p:cNvSpPr>
          <p:nvPr/>
        </p:nvSpPr>
        <p:spPr bwMode="auto">
          <a:xfrm>
            <a:off x="2813050" y="1785938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1" name="Line 92"/>
          <p:cNvSpPr>
            <a:spLocks noChangeShapeType="1"/>
          </p:cNvSpPr>
          <p:nvPr/>
        </p:nvSpPr>
        <p:spPr bwMode="auto">
          <a:xfrm>
            <a:off x="4725988" y="1785938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2" name="Line 94"/>
          <p:cNvSpPr>
            <a:spLocks noChangeShapeType="1"/>
          </p:cNvSpPr>
          <p:nvPr/>
        </p:nvSpPr>
        <p:spPr bwMode="auto">
          <a:xfrm>
            <a:off x="8532813" y="1851025"/>
            <a:ext cx="0" cy="470535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omic Sans MS" pitchFamily="66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Hierarchy for ERP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905000" y="1828800"/>
          <a:ext cx="4778375" cy="2846387"/>
        </p:xfrm>
        <a:graphic>
          <a:graphicData uri="http://schemas.openxmlformats.org/presentationml/2006/ole">
            <p:oleObj spid="_x0000_s72706" name="Visio" r:id="rId4" imgW="4778730" imgH="2846987" progId="Visio.Drawing.11">
              <p:embed/>
            </p:oleObj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685800" y="5181600"/>
            <a:ext cx="7543800" cy="838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rRK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rIK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is maintained by Authentication Server and STA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(not passed to Access Point)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rMSK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is passed to AP during ERP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457200"/>
          </a:xfrm>
        </p:spPr>
        <p:txBody>
          <a:bodyPr/>
          <a:lstStyle/>
          <a:p>
            <a:r>
              <a:rPr lang="en-US" sz="2800" dirty="0" smtClean="0"/>
              <a:t>Fast </a:t>
            </a:r>
            <a:r>
              <a:rPr lang="en-US" sz="2800" dirty="0" err="1" smtClean="0"/>
              <a:t>Reauthentication</a:t>
            </a:r>
            <a:r>
              <a:rPr lang="en-US" sz="2800" dirty="0" smtClean="0"/>
              <a:t> with IP address assignment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12</a:t>
            </a:fld>
            <a:endParaRPr lang="en-US" altLang="ja-JP"/>
          </a:p>
        </p:txBody>
      </p:sp>
      <p:sp>
        <p:nvSpPr>
          <p:cNvPr id="14" name="コンテンツ プレースホルダ 6"/>
          <p:cNvSpPr>
            <a:spLocks noGrp="1"/>
          </p:cNvSpPr>
          <p:nvPr>
            <p:ph idx="1"/>
          </p:nvPr>
        </p:nvSpPr>
        <p:spPr>
          <a:xfrm>
            <a:off x="5486400" y="914400"/>
            <a:ext cx="3505200" cy="5562600"/>
          </a:xfrm>
        </p:spPr>
        <p:txBody>
          <a:bodyPr/>
          <a:lstStyle/>
          <a:p>
            <a:r>
              <a:rPr lang="en-US" altLang="ja-JP" sz="1200" b="0" dirty="0" smtClean="0">
                <a:ea typeface="MS PGothic" pitchFamily="34" charset="-128"/>
              </a:rPr>
              <a:t>[Step-0] Full authentication may happen using an AP or using a cellular system. </a:t>
            </a:r>
          </a:p>
          <a:p>
            <a:r>
              <a:rPr lang="en-US" altLang="ja-JP" sz="1200" b="0" dirty="0" smtClean="0">
                <a:ea typeface="MS PGothic" pitchFamily="34" charset="-128"/>
              </a:rPr>
              <a:t>[step 2] AP transmits the </a:t>
            </a:r>
            <a:r>
              <a:rPr lang="en-US" altLang="ja-JP" sz="1200" b="0" dirty="0" smtClean="0"/>
              <a:t>Beacon/Probe Resp. which includes .11ai capability indicator for ERP &amp; simultaneous IP </a:t>
            </a:r>
            <a:r>
              <a:rPr lang="en-US" altLang="ja-JP" sz="1200" b="0" dirty="0" err="1" smtClean="0"/>
              <a:t>addr</a:t>
            </a:r>
            <a:r>
              <a:rPr lang="en-US" altLang="ja-JP" sz="1200" b="0" dirty="0" smtClean="0"/>
              <a:t> assignment. AP changes </a:t>
            </a:r>
            <a:r>
              <a:rPr lang="en-US" altLang="ja-JP" sz="1200" b="0" dirty="0" err="1" smtClean="0"/>
              <a:t>Anonce</a:t>
            </a:r>
            <a:r>
              <a:rPr lang="en-US" altLang="ja-JP" sz="1200" b="0" dirty="0" smtClean="0"/>
              <a:t> frequent enough</a:t>
            </a:r>
            <a:endParaRPr lang="en-US" altLang="ja-JP" sz="1200" b="0" dirty="0" smtClean="0">
              <a:ea typeface="MS PGothic" pitchFamily="34" charset="-128"/>
            </a:endParaRPr>
          </a:p>
          <a:p>
            <a:r>
              <a:rPr lang="en-US" altLang="ja-JP" sz="1200" b="0" dirty="0" smtClean="0">
                <a:ea typeface="MS PGothic" pitchFamily="34" charset="-128"/>
              </a:rPr>
              <a:t>[step-3] STA generates </a:t>
            </a:r>
            <a:r>
              <a:rPr lang="en-US" altLang="ja-JP" sz="1200" b="0" dirty="0" err="1" smtClean="0">
                <a:ea typeface="MS PGothic" pitchFamily="34" charset="-128"/>
              </a:rPr>
              <a:t>rMSK</a:t>
            </a:r>
            <a:r>
              <a:rPr lang="en-US" altLang="ja-JP" sz="1200" b="0" dirty="0" smtClean="0">
                <a:ea typeface="MS PGothic" pitchFamily="34" charset="-128"/>
              </a:rPr>
              <a:t> using [RFC 5296] before sending Assoc-</a:t>
            </a:r>
            <a:r>
              <a:rPr lang="en-US" altLang="ja-JP" sz="1200" b="0" dirty="0" err="1" smtClean="0">
                <a:ea typeface="MS PGothic" pitchFamily="34" charset="-128"/>
              </a:rPr>
              <a:t>Req</a:t>
            </a:r>
            <a:endParaRPr lang="en-US" altLang="ja-JP" sz="1200" b="0" dirty="0" smtClean="0">
              <a:ea typeface="MS PGothic" pitchFamily="34" charset="-128"/>
            </a:endParaRPr>
          </a:p>
          <a:p>
            <a:pPr>
              <a:buNone/>
            </a:pPr>
            <a:r>
              <a:rPr lang="en-US" sz="1200" dirty="0" smtClean="0">
                <a:ea typeface="MS PGothic" pitchFamily="34" charset="-128"/>
              </a:rPr>
              <a:t>	</a:t>
            </a:r>
            <a:r>
              <a:rPr lang="en-US" sz="1200" dirty="0" err="1" smtClean="0"/>
              <a:t>rMSK</a:t>
            </a:r>
            <a:r>
              <a:rPr lang="en-US" sz="1200" dirty="0" smtClean="0"/>
              <a:t> = KDF (K, S), where K = </a:t>
            </a:r>
            <a:r>
              <a:rPr lang="en-US" sz="1200" dirty="0" err="1" smtClean="0"/>
              <a:t>rRK</a:t>
            </a:r>
            <a:r>
              <a:rPr lang="en-US" sz="1200" dirty="0" smtClean="0"/>
              <a:t> and</a:t>
            </a:r>
          </a:p>
          <a:p>
            <a:pPr>
              <a:buNone/>
            </a:pPr>
            <a:r>
              <a:rPr lang="en-US" sz="1200" dirty="0" smtClean="0"/>
              <a:t>	S = </a:t>
            </a:r>
            <a:r>
              <a:rPr lang="en-US" sz="1200" dirty="0" err="1" smtClean="0"/>
              <a:t>rMSK</a:t>
            </a:r>
            <a:r>
              <a:rPr lang="en-US" sz="1200" dirty="0" smtClean="0"/>
              <a:t> label | "\0" | SEQ | length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[step-4] STA packs the following  messages as IEs of Association-Request</a:t>
            </a:r>
          </a:p>
          <a:p>
            <a:pPr lvl="1"/>
            <a:r>
              <a:rPr lang="en-US" altLang="ja-JP" sz="1100" dirty="0" smtClean="0">
                <a:solidFill>
                  <a:srgbClr val="000000"/>
                </a:solidFill>
              </a:rPr>
              <a:t>EAP Re-auth Initiate [Message Integrity using </a:t>
            </a:r>
            <a:r>
              <a:rPr lang="en-US" altLang="ja-JP" sz="1100" dirty="0" err="1" smtClean="0">
                <a:solidFill>
                  <a:srgbClr val="000000"/>
                </a:solidFill>
              </a:rPr>
              <a:t>rIK</a:t>
            </a:r>
            <a:r>
              <a:rPr lang="en-US" altLang="ja-JP" sz="1100" dirty="0" smtClean="0">
                <a:solidFill>
                  <a:srgbClr val="000000"/>
                </a:solidFill>
              </a:rPr>
              <a:t>]</a:t>
            </a:r>
          </a:p>
          <a:p>
            <a:pPr lvl="1"/>
            <a:r>
              <a:rPr lang="en-US" altLang="ja-JP" sz="1100" b="0" dirty="0" smtClean="0">
                <a:solidFill>
                  <a:srgbClr val="000000"/>
                </a:solidFill>
                <a:ea typeface="MS PGothic" pitchFamily="34" charset="-128"/>
              </a:rPr>
              <a:t>DHCP Discover with Rapid Commit [Encrypted using KEK]</a:t>
            </a:r>
          </a:p>
          <a:p>
            <a:pPr lvl="1"/>
            <a:r>
              <a:rPr lang="en-US" altLang="ja-JP" sz="1100" dirty="0" smtClean="0">
                <a:solidFill>
                  <a:srgbClr val="000000"/>
                </a:solidFill>
              </a:rPr>
              <a:t>EAPOL-Key (</a:t>
            </a:r>
            <a:r>
              <a:rPr lang="en-US" altLang="ja-JP" sz="1100" dirty="0" err="1" smtClean="0">
                <a:solidFill>
                  <a:srgbClr val="000000"/>
                </a:solidFill>
              </a:rPr>
              <a:t>Snonce</a:t>
            </a:r>
            <a:r>
              <a:rPr lang="en-US" altLang="ja-JP" sz="1100" dirty="0" smtClean="0">
                <a:solidFill>
                  <a:srgbClr val="000000"/>
                </a:solidFill>
              </a:rPr>
              <a:t>, </a:t>
            </a:r>
            <a:r>
              <a:rPr lang="en-US" altLang="ja-JP" sz="1100" dirty="0" err="1" smtClean="0">
                <a:solidFill>
                  <a:srgbClr val="000000"/>
                </a:solidFill>
              </a:rPr>
              <a:t>Anonce</a:t>
            </a:r>
            <a:r>
              <a:rPr lang="en-US" altLang="ja-JP" sz="1100" dirty="0" smtClean="0">
                <a:solidFill>
                  <a:srgbClr val="000000"/>
                </a:solidFill>
              </a:rPr>
              <a:t>)</a:t>
            </a:r>
            <a:endParaRPr lang="en-US" altLang="ja-JP" sz="1100" b="0" dirty="0" smtClean="0">
              <a:solidFill>
                <a:srgbClr val="000000"/>
              </a:solidFill>
              <a:ea typeface="MS PGothic" pitchFamily="34" charset="-128"/>
            </a:endParaRPr>
          </a:p>
          <a:p>
            <a:r>
              <a:rPr lang="en-US" altLang="ja-JP" sz="1200" b="0" dirty="0" smtClean="0">
                <a:solidFill>
                  <a:srgbClr val="000000"/>
                </a:solidFill>
              </a:rPr>
              <a:t>[step-4] STA applies message integrity on the combined payload that include EAP-Re-Auth, DHCP-Discover &amp; EAPOL-Key using KCK</a:t>
            </a:r>
          </a:p>
          <a:p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[step-5] AP holds the DHCP &amp; EAPOL-Key message until it receives </a:t>
            </a:r>
            <a:r>
              <a:rPr lang="en-US" altLang="ja-JP" sz="1200" b="0" dirty="0" err="1" smtClean="0">
                <a:solidFill>
                  <a:srgbClr val="000000"/>
                </a:solidFill>
                <a:ea typeface="MS PGothic" pitchFamily="34" charset="-128"/>
              </a:rPr>
              <a:t>rMSK</a:t>
            </a:r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 from AS</a:t>
            </a:r>
          </a:p>
          <a:p>
            <a:pPr lvl="0"/>
            <a:r>
              <a:rPr lang="en-US" altLang="ja-JP" sz="1200" b="0" dirty="0" smtClean="0">
                <a:solidFill>
                  <a:srgbClr val="000000"/>
                </a:solidFill>
                <a:ea typeface="MS PGothic" pitchFamily="34" charset="-128"/>
              </a:rPr>
              <a:t>[step 8b] AP performs MIC for DHCP &amp; EAPOL Key messages and decrypt DHCP</a:t>
            </a:r>
            <a:endParaRPr lang="en-US" altLang="ja-JP" sz="1200" b="0" dirty="0" smtClean="0"/>
          </a:p>
        </p:txBody>
      </p:sp>
      <p:pic>
        <p:nvPicPr>
          <p:cNvPr id="952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658" y="1000125"/>
            <a:ext cx="4997942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E8674BB-66FF-41C7-B1F8-A31052B6A5ED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just use 802.11r?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Scalability</a:t>
            </a:r>
          </a:p>
          <a:p>
            <a:pPr lvl="1"/>
            <a:r>
              <a:rPr lang="en-US" sz="1800" dirty="0" smtClean="0"/>
              <a:t>11r is used primarily in the context of fast-handoff from one AP to another</a:t>
            </a:r>
          </a:p>
          <a:p>
            <a:pPr lvl="1"/>
            <a:r>
              <a:rPr lang="en-US" sz="1800" dirty="0" smtClean="0"/>
              <a:t>STA may have a large interval (with no </a:t>
            </a:r>
            <a:r>
              <a:rPr lang="en-US" sz="1800" dirty="0" err="1" smtClean="0"/>
              <a:t>WiFi</a:t>
            </a:r>
            <a:r>
              <a:rPr lang="en-US" sz="1800" dirty="0" smtClean="0"/>
              <a:t> connectivity) after leaving the first AP (where the STA had a connectivity) before it connects to a new AP</a:t>
            </a:r>
          </a:p>
          <a:p>
            <a:pPr lvl="1"/>
            <a:r>
              <a:rPr lang="en-US" sz="1800" dirty="0" smtClean="0"/>
              <a:t>Caching the information for a large number of STAs over a large period of time is not scalable</a:t>
            </a:r>
          </a:p>
          <a:p>
            <a:r>
              <a:rPr lang="en-US" sz="2000" dirty="0" smtClean="0"/>
              <a:t>Interworking with cellular network</a:t>
            </a:r>
          </a:p>
          <a:p>
            <a:pPr lvl="1"/>
            <a:r>
              <a:rPr lang="en-US" sz="1800" dirty="0" smtClean="0"/>
              <a:t>If the STA had used cellular system for IP connectivity and then move to </a:t>
            </a:r>
            <a:r>
              <a:rPr lang="en-US" sz="1800" dirty="0" err="1" smtClean="0"/>
              <a:t>WiFi</a:t>
            </a:r>
            <a:r>
              <a:rPr lang="en-US" sz="1800" dirty="0" smtClean="0"/>
              <a:t>, 11r will not be helpful to expedite the link-setup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884922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Sept2011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This document proposes EAP-RP based </a:t>
            </a:r>
            <a:r>
              <a:rPr lang="en-US" altLang="zh-CN" dirty="0" smtClean="0">
                <a:ea typeface="MS PGothic" pitchFamily="34" charset="-128"/>
              </a:rPr>
              <a:t>Fast authentication and simultaneous IP address acquisition for FILS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857840" y="6475413"/>
            <a:ext cx="686085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Qualcomm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630" cy="276999"/>
          </a:xfrm>
        </p:spPr>
        <p:txBody>
          <a:bodyPr/>
          <a:lstStyle/>
          <a:p>
            <a:r>
              <a:rPr lang="en-US" altLang="ja-JP" dirty="0" smtClean="0"/>
              <a:t>Sept 2011</a:t>
            </a:r>
            <a:endParaRPr lang="en-US" altLang="ja-JP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819368" y="6475413"/>
            <a:ext cx="724557" cy="184666"/>
          </a:xfrm>
        </p:spPr>
        <p:txBody>
          <a:bodyPr/>
          <a:lstStyle/>
          <a:p>
            <a:r>
              <a:rPr lang="en-US" altLang="ja-JP" dirty="0" smtClean="0"/>
              <a:t>Qualcomm.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May be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MS PGothic" pitchFamily="34" charset="-128"/>
              </a:rPr>
              <a:t>Previous contributions such as 11/0976r3 to 11ai for FILS feature:</a:t>
            </a:r>
          </a:p>
          <a:p>
            <a:pPr lvl="1"/>
            <a:r>
              <a:rPr lang="en-US" altLang="zh-CN" dirty="0" smtClean="0"/>
              <a:t>Single pair of messages of authentication</a:t>
            </a:r>
          </a:p>
          <a:p>
            <a:pPr lvl="1"/>
            <a:r>
              <a:rPr lang="en-US" altLang="zh-CN" dirty="0" smtClean="0"/>
              <a:t>Use of  Beacon/</a:t>
            </a:r>
            <a:r>
              <a:rPr lang="en-US" altLang="zh-CN" dirty="0" err="1" smtClean="0"/>
              <a:t>ProbeResp</a:t>
            </a:r>
            <a:r>
              <a:rPr lang="en-US" altLang="zh-CN" dirty="0" smtClean="0"/>
              <a:t> to send </a:t>
            </a:r>
            <a:r>
              <a:rPr lang="en-US" altLang="zh-CN" dirty="0" err="1" smtClean="0"/>
              <a:t>Anonce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Use of Association </a:t>
            </a:r>
            <a:r>
              <a:rPr lang="en-US" altLang="zh-CN" dirty="0" err="1" smtClean="0"/>
              <a:t>Req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Resp</a:t>
            </a:r>
            <a:r>
              <a:rPr lang="en-US" altLang="zh-CN" dirty="0" smtClean="0"/>
              <a:t> to send ULI</a:t>
            </a:r>
          </a:p>
          <a:p>
            <a:r>
              <a:rPr lang="en-US" altLang="zh-CN" dirty="0" smtClean="0"/>
              <a:t>Other contributions such as 11/1047 have proposed using EAP framework for FILS</a:t>
            </a:r>
            <a:br>
              <a:rPr lang="en-US" altLang="zh-CN" dirty="0" smtClean="0"/>
            </a:br>
            <a:endParaRPr lang="en-US" altLang="zh-CN" dirty="0" smtClean="0"/>
          </a:p>
          <a:p>
            <a:r>
              <a:rPr lang="en-US" altLang="zh-CN" dirty="0" smtClean="0"/>
              <a:t>We propose </a:t>
            </a:r>
            <a:r>
              <a:rPr lang="en-US" altLang="ja-JP" dirty="0" smtClean="0">
                <a:ea typeface="MS PGothic" pitchFamily="34" charset="-128"/>
              </a:rPr>
              <a:t>EAP-RP based </a:t>
            </a:r>
            <a:r>
              <a:rPr lang="en-US" altLang="zh-CN" dirty="0" smtClean="0">
                <a:ea typeface="MS PGothic" pitchFamily="34" charset="-128"/>
              </a:rPr>
              <a:t>Fast authentication and simultaneous IP address acquisition for FILS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  <a:ln>
            <a:solidFill>
              <a:srgbClr val="FFFA46"/>
            </a:solidFill>
          </a:ln>
        </p:spPr>
        <p:txBody>
          <a:bodyPr/>
          <a:lstStyle/>
          <a:p>
            <a:r>
              <a:rPr lang="en-US" sz="1800" dirty="0" smtClean="0"/>
              <a:t>Key principles followed in this contribution:</a:t>
            </a:r>
          </a:p>
          <a:p>
            <a:pPr lvl="1"/>
            <a:r>
              <a:rPr lang="en-US" sz="1600" dirty="0" smtClean="0"/>
              <a:t>Use of DHCP</a:t>
            </a:r>
          </a:p>
          <a:p>
            <a:pPr lvl="2"/>
            <a:r>
              <a:rPr lang="en-US" sz="1400" dirty="0" smtClean="0"/>
              <a:t>Use of DHCP Rapid commit</a:t>
            </a:r>
          </a:p>
          <a:p>
            <a:pPr lvl="2"/>
            <a:r>
              <a:rPr lang="en-US" sz="1400" dirty="0" smtClean="0"/>
              <a:t>DHCP is widely used for obtaining the IP address (also see 1047r2)</a:t>
            </a:r>
          </a:p>
          <a:p>
            <a:pPr lvl="2"/>
            <a:r>
              <a:rPr lang="en-US" sz="1400" dirty="0" smtClean="0"/>
              <a:t>DHCP exchanges must be protected</a:t>
            </a:r>
          </a:p>
          <a:p>
            <a:pPr lvl="1"/>
            <a:r>
              <a:rPr lang="en-US" sz="1600" dirty="0" smtClean="0"/>
              <a:t>Use of EAP</a:t>
            </a:r>
          </a:p>
          <a:p>
            <a:pPr lvl="2"/>
            <a:r>
              <a:rPr lang="en-US" sz="1400" dirty="0" smtClean="0"/>
              <a:t>Builds on existing EAP framework in 802.11</a:t>
            </a:r>
          </a:p>
          <a:p>
            <a:pPr lvl="2"/>
            <a:r>
              <a:rPr lang="en-US" sz="1400" dirty="0" smtClean="0"/>
              <a:t>Retains currently standardized 802.1x security architecture</a:t>
            </a:r>
          </a:p>
          <a:p>
            <a:pPr lvl="2"/>
            <a:r>
              <a:rPr lang="en-US" sz="1400" dirty="0" smtClean="0"/>
              <a:t>See additional advantages of using EAP in a later slide</a:t>
            </a:r>
          </a:p>
          <a:p>
            <a:pPr lvl="1"/>
            <a:r>
              <a:rPr lang="en-US" sz="1600" dirty="0" smtClean="0"/>
              <a:t>STA will execute full EAP authentication as part of the initial setup/provisioning</a:t>
            </a:r>
          </a:p>
          <a:p>
            <a:pPr lvl="2"/>
            <a:r>
              <a:rPr lang="en-US" sz="1400" dirty="0" smtClean="0"/>
              <a:t>Full EAP authentication can be considered as “out-of-the-box setup procedure”</a:t>
            </a:r>
          </a:p>
          <a:p>
            <a:pPr lvl="2"/>
            <a:r>
              <a:rPr lang="en-US" sz="1400" dirty="0" smtClean="0"/>
              <a:t>EAP-RP based re-authentication is used for FILS when the STA visits that network</a:t>
            </a:r>
          </a:p>
          <a:p>
            <a:r>
              <a:rPr lang="en-US" sz="1800" dirty="0" smtClean="0"/>
              <a:t>How to reduce the message rounds</a:t>
            </a:r>
          </a:p>
          <a:p>
            <a:pPr lvl="1"/>
            <a:r>
              <a:rPr lang="en-US" sz="1800" dirty="0" smtClean="0"/>
              <a:t>Use of EAP-RP (EAP </a:t>
            </a:r>
            <a:r>
              <a:rPr lang="en-US" sz="1800" dirty="0" err="1" smtClean="0"/>
              <a:t>Reauthentication</a:t>
            </a:r>
            <a:r>
              <a:rPr lang="en-US" sz="1800" dirty="0" smtClean="0"/>
              <a:t> protocol)</a:t>
            </a:r>
          </a:p>
          <a:p>
            <a:pPr lvl="1"/>
            <a:r>
              <a:rPr lang="en-US" sz="1800" dirty="0" smtClean="0"/>
              <a:t>Concurrent use of EAP-RP &amp; DHCP Rapid Commit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458200" cy="609600"/>
          </a:xfrm>
        </p:spPr>
        <p:txBody>
          <a:bodyPr/>
          <a:lstStyle/>
          <a:p>
            <a:r>
              <a:rPr lang="en-US" sz="2800" dirty="0" smtClean="0"/>
              <a:t>An example of how the solution is applied for FILS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810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case: Hot-spot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pass through: </a:t>
            </a:r>
          </a:p>
          <a:p>
            <a:pPr marL="744537" lvl="1" indent="-457200">
              <a:buFont typeface="Arial" pitchFamily="34" charset="0"/>
              <a:buChar char="•"/>
            </a:pPr>
            <a:r>
              <a:rPr lang="en-US" sz="1600" dirty="0" smtClean="0"/>
              <a:t>A user passes by (several, non overlapping) publicly accessible </a:t>
            </a:r>
            <a:r>
              <a:rPr lang="en-US" sz="1600" dirty="0" err="1" smtClean="0"/>
              <a:t>WiFi</a:t>
            </a:r>
            <a:r>
              <a:rPr lang="en-US" sz="1600" dirty="0" smtClean="0"/>
              <a:t> hot-spots (e.g. </a:t>
            </a:r>
            <a:r>
              <a:rPr lang="en-US" sz="1600" dirty="0" err="1" smtClean="0"/>
              <a:t>ATTwifi</a:t>
            </a:r>
            <a:r>
              <a:rPr lang="en-US" sz="1600" dirty="0" smtClean="0"/>
              <a:t> at Starbucks)</a:t>
            </a:r>
          </a:p>
          <a:p>
            <a:pPr marL="744537" lvl="1" indent="-457200">
              <a:buFont typeface="Arial" pitchFamily="34" charset="0"/>
              <a:buChar char="•"/>
            </a:pPr>
            <a:r>
              <a:rPr lang="en-US" sz="1600" dirty="0" smtClean="0"/>
              <a:t>While having connectivity, the user up-&amp;downloads e-mails, twitter / </a:t>
            </a:r>
            <a:r>
              <a:rPr lang="en-US" sz="1600" dirty="0" err="1" smtClean="0"/>
              <a:t>facebook</a:t>
            </a:r>
            <a:r>
              <a:rPr lang="en-US" sz="1600" dirty="0" smtClean="0"/>
              <a:t> messages etc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Step-1: User buys an STA, performs full EAP authentication as part of initial setup with a network (say,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ATTwifi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In this example,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</a:t>
            </a:r>
            <a:r>
              <a:rPr lang="en-US" sz="2000" kern="0" dirty="0" smtClean="0">
                <a:latin typeface="+mn-lt"/>
                <a:ea typeface="MS PGothic" pitchFamily="34" charset="-128"/>
              </a:rPr>
              <a:t>l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et’s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say, the network allows the EAP session to be maintained for one year</a:t>
            </a:r>
          </a:p>
          <a:p>
            <a:pPr marL="342900" lvl="1" indent="-342900" eaLnBrk="0" hangingPunct="0">
              <a:spcBef>
                <a:spcPct val="20000"/>
              </a:spcBef>
              <a:buFontTx/>
              <a:buChar char="•"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Step-2</a:t>
            </a:r>
            <a:r>
              <a:rPr lang="en-US" sz="2400" kern="0" dirty="0" smtClean="0">
                <a:ea typeface="MS PGothic" pitchFamily="34" charset="-128"/>
              </a:rPr>
              <a:t> [this step repeated afterwards]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: The user passes by (several, non overlapping) publicly accessible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WiFi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hot-spots (e.g.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ATTwifi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 at Starbucks)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STA will perform Fast-Initial-Link setup with the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ATTwifi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 network using EAP-RP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High Level Concept*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タイトル 1"/>
          <p:cNvSpPr>
            <a:spLocks noGrp="1"/>
          </p:cNvSpPr>
          <p:nvPr/>
        </p:nvSpPr>
        <p:spPr bwMode="auto">
          <a:xfrm>
            <a:off x="609203" y="609203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endParaRPr lang="ja-JP" alt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33797" y="1219200"/>
            <a:ext cx="7924403" cy="4724797"/>
            <a:chOff x="457597" y="1295003"/>
            <a:chExt cx="8228806" cy="4953794"/>
          </a:xfrm>
        </p:grpSpPr>
        <p:sp>
          <p:nvSpPr>
            <p:cNvPr id="8" name="正方形/長方形 6"/>
            <p:cNvSpPr/>
            <p:nvPr/>
          </p:nvSpPr>
          <p:spPr bwMode="auto">
            <a:xfrm>
              <a:off x="457597" y="1599009"/>
              <a:ext cx="762000" cy="45720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</a:t>
              </a:r>
              <a:endPara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正方形/長方形 7"/>
            <p:cNvSpPr/>
            <p:nvPr/>
          </p:nvSpPr>
          <p:spPr bwMode="auto">
            <a:xfrm>
              <a:off x="2743597" y="1599009"/>
              <a:ext cx="762000" cy="45720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</a:t>
              </a:r>
              <a:endPara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0" name="直線コネクタ 8"/>
            <p:cNvCxnSpPr>
              <a:stCxn id="9" idx="2"/>
            </p:cNvCxnSpPr>
            <p:nvPr/>
          </p:nvCxnSpPr>
          <p:spPr bwMode="auto">
            <a:xfrm rot="5400000">
              <a:off x="1029097" y="4151709"/>
              <a:ext cx="4191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直線コネクタ 9"/>
            <p:cNvCxnSpPr/>
            <p:nvPr/>
          </p:nvCxnSpPr>
          <p:spPr bwMode="auto">
            <a:xfrm rot="5400000">
              <a:off x="-1256109" y="4150915"/>
              <a:ext cx="4191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12" name="左右矢印 23"/>
            <p:cNvSpPr/>
            <p:nvPr/>
          </p:nvSpPr>
          <p:spPr bwMode="auto">
            <a:xfrm>
              <a:off x="837803" y="2285603"/>
              <a:ext cx="2286000" cy="685800"/>
            </a:xfrm>
            <a:prstGeom prst="leftRightArrow">
              <a:avLst>
                <a:gd name="adj1" fmla="val 66262"/>
                <a:gd name="adj2" fmla="val 33739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</a:rPr>
                <a:t>4-way handshake,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</a:rPr>
                <a:t>no security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左右矢印 24"/>
            <p:cNvSpPr/>
            <p:nvPr/>
          </p:nvSpPr>
          <p:spPr bwMode="auto">
            <a:xfrm>
              <a:off x="837803" y="3047603"/>
              <a:ext cx="2286000" cy="609600"/>
            </a:xfrm>
            <a:prstGeom prst="leftRightArrow">
              <a:avLst>
                <a:gd name="adj1" fmla="val 66262"/>
                <a:gd name="adj2" fmla="val 33739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</a:rPr>
                <a:t>.11i authentication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左右矢印 25"/>
            <p:cNvSpPr/>
            <p:nvPr/>
          </p:nvSpPr>
          <p:spPr bwMode="auto">
            <a:xfrm>
              <a:off x="837803" y="3733403"/>
              <a:ext cx="2286000" cy="609600"/>
            </a:xfrm>
            <a:prstGeom prst="leftRightArrow">
              <a:avLst>
                <a:gd name="adj1" fmla="val 66262"/>
                <a:gd name="adj2" fmla="val 33739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</a:rPr>
                <a:t>.11i key setup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" name="テキスト ボックス 26"/>
            <p:cNvSpPr txBox="1"/>
            <p:nvPr/>
          </p:nvSpPr>
          <p:spPr>
            <a:xfrm>
              <a:off x="1371203" y="1295003"/>
              <a:ext cx="12918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800" dirty="0" smtClean="0"/>
                <a:t>Existing .11</a:t>
              </a:r>
              <a:endParaRPr kumimoji="1" lang="ja-JP" altLang="en-US" sz="1800" dirty="0"/>
            </a:p>
          </p:txBody>
        </p:sp>
        <p:sp>
          <p:nvSpPr>
            <p:cNvPr id="16" name="正方形/長方形 36"/>
            <p:cNvSpPr/>
            <p:nvPr/>
          </p:nvSpPr>
          <p:spPr bwMode="auto">
            <a:xfrm>
              <a:off x="5638403" y="1599803"/>
              <a:ext cx="762000" cy="45720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</a:t>
              </a:r>
              <a:endPara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7" name="正方形/長方形 37"/>
            <p:cNvSpPr/>
            <p:nvPr/>
          </p:nvSpPr>
          <p:spPr bwMode="auto">
            <a:xfrm>
              <a:off x="7924403" y="1599803"/>
              <a:ext cx="762000" cy="457200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</a:t>
              </a:r>
              <a:endParaRPr kumimoji="0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8" name="直線コネクタ 38"/>
            <p:cNvCxnSpPr>
              <a:stCxn id="17" idx="2"/>
            </p:cNvCxnSpPr>
            <p:nvPr/>
          </p:nvCxnSpPr>
          <p:spPr bwMode="auto">
            <a:xfrm rot="5400000">
              <a:off x="6209903" y="4152503"/>
              <a:ext cx="4191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直線コネクタ 39"/>
            <p:cNvCxnSpPr/>
            <p:nvPr/>
          </p:nvCxnSpPr>
          <p:spPr bwMode="auto">
            <a:xfrm rot="5400000">
              <a:off x="3924697" y="4151709"/>
              <a:ext cx="4191000" cy="1588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20" name="左右矢印 41"/>
            <p:cNvSpPr/>
            <p:nvPr/>
          </p:nvSpPr>
          <p:spPr bwMode="auto">
            <a:xfrm>
              <a:off x="6019403" y="2285603"/>
              <a:ext cx="2286000" cy="1219200"/>
            </a:xfrm>
            <a:prstGeom prst="leftRightArrow">
              <a:avLst>
                <a:gd name="adj1" fmla="val 66262"/>
                <a:gd name="adj2" fmla="val 33739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1400" dirty="0" smtClean="0">
                  <a:solidFill>
                    <a:schemeClr val="bg1"/>
                  </a:solidFill>
                  <a:latin typeface="Times New Roman" charset="0"/>
                </a:rPr>
                <a:t>Fast Authentication &amp; Upper Layer Setup (DHCP)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テキスト ボックス 44"/>
            <p:cNvSpPr txBox="1"/>
            <p:nvPr/>
          </p:nvSpPr>
          <p:spPr>
            <a:xfrm>
              <a:off x="6933803" y="1295003"/>
              <a:ext cx="631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800" dirty="0" smtClean="0"/>
                <a:t>.11ai</a:t>
              </a:r>
              <a:endParaRPr kumimoji="1" lang="ja-JP" altLang="en-US" sz="1800" dirty="0"/>
            </a:p>
          </p:txBody>
        </p:sp>
        <p:sp>
          <p:nvSpPr>
            <p:cNvPr id="22" name="右中かっこ 46"/>
            <p:cNvSpPr/>
            <p:nvPr/>
          </p:nvSpPr>
          <p:spPr bwMode="auto">
            <a:xfrm>
              <a:off x="3352403" y="2285603"/>
              <a:ext cx="381000" cy="2667000"/>
            </a:xfrm>
            <a:prstGeom prst="rightBrac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右矢印 47"/>
            <p:cNvSpPr/>
            <p:nvPr/>
          </p:nvSpPr>
          <p:spPr bwMode="auto">
            <a:xfrm rot="20248167">
              <a:off x="3986216" y="2992688"/>
              <a:ext cx="1798543" cy="484632"/>
            </a:xfrm>
            <a:prstGeom prst="rightArrow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tx1"/>
                  </a:solidFill>
                  <a:latin typeface="Times New Roman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テキスト ボックス 48"/>
            <p:cNvSpPr txBox="1"/>
            <p:nvPr/>
          </p:nvSpPr>
          <p:spPr>
            <a:xfrm>
              <a:off x="3733403" y="3962003"/>
              <a:ext cx="2018501" cy="1477328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800" dirty="0" smtClean="0"/>
                <a:t>4 phases into 1.</a:t>
              </a:r>
            </a:p>
            <a:p>
              <a:r>
                <a:rPr kumimoji="1" lang="en-US" altLang="ja-JP" sz="1800" dirty="0" smtClean="0"/>
                <a:t>No need to process</a:t>
              </a:r>
            </a:p>
            <a:p>
              <a:r>
                <a:rPr kumimoji="1" lang="en-US" altLang="ja-JP" sz="1800" dirty="0" smtClean="0"/>
                <a:t>sequentially.  These</a:t>
              </a:r>
            </a:p>
            <a:p>
              <a:r>
                <a:rPr kumimoji="1" lang="en-US" altLang="ja-JP" sz="1800" dirty="0" smtClean="0"/>
                <a:t>can be processed</a:t>
              </a:r>
            </a:p>
            <a:p>
              <a:r>
                <a:rPr kumimoji="1" lang="en-US" altLang="ja-JP" sz="1800" dirty="0" smtClean="0"/>
                <a:t>simultaneously.</a:t>
              </a:r>
              <a:endParaRPr kumimoji="1" lang="ja-JP" altLang="en-US" sz="1800" dirty="0"/>
            </a:p>
          </p:txBody>
        </p:sp>
        <p:sp>
          <p:nvSpPr>
            <p:cNvPr id="25" name="左右矢印 49"/>
            <p:cNvSpPr/>
            <p:nvPr/>
          </p:nvSpPr>
          <p:spPr bwMode="auto">
            <a:xfrm>
              <a:off x="837803" y="4419203"/>
              <a:ext cx="2286000" cy="609600"/>
            </a:xfrm>
            <a:prstGeom prst="leftRightArrow">
              <a:avLst>
                <a:gd name="adj1" fmla="val 66262"/>
                <a:gd name="adj2" fmla="val 33739"/>
              </a:avLst>
            </a:prstGeom>
            <a:gradFill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</a:gradFill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</a:rPr>
                <a:t>Upper Layer Setup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charset="0"/>
                </a:rPr>
                <a:t>(i.e. DHCP)</a:t>
              </a:r>
              <a:endParaRPr kumimoji="0" lang="ja-JP" altLang="en-US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524000" y="6019800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 Slide merged from </a:t>
            </a:r>
            <a:r>
              <a:rPr lang="en-US" altLang="zh-CN" sz="1600" dirty="0" smtClean="0">
                <a:ea typeface="MS PGothic" pitchFamily="34" charset="-128"/>
              </a:rPr>
              <a:t>11/0976r3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using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EAP allows multiple authentication protocols to be supported without having to pre-negotiate a specific one</a:t>
            </a:r>
          </a:p>
          <a:p>
            <a:r>
              <a:rPr lang="en-US" sz="2000" dirty="0" smtClean="0"/>
              <a:t>Allows authentication server to control which authentication protocol is used without the authenticator being fully configured</a:t>
            </a:r>
          </a:p>
          <a:p>
            <a:pPr lvl="1"/>
            <a:r>
              <a:rPr lang="en-US" sz="1800" dirty="0" smtClean="0"/>
              <a:t>Authenticator can act as a “pass through”</a:t>
            </a:r>
          </a:p>
          <a:p>
            <a:pPr lvl="1"/>
            <a:r>
              <a:rPr lang="en-US" sz="1800" dirty="0" smtClean="0"/>
              <a:t>Authenticator acts only on the outcome of authentication (say, deny access etc.)</a:t>
            </a:r>
          </a:p>
          <a:p>
            <a:r>
              <a:rPr lang="en-US" sz="2000" dirty="0" smtClean="0"/>
              <a:t>Simplifies credential management</a:t>
            </a:r>
          </a:p>
          <a:p>
            <a:pPr lvl="1"/>
            <a:r>
              <a:rPr lang="en-US" sz="1800" dirty="0" smtClean="0"/>
              <a:t>Stored between authentication server and client</a:t>
            </a:r>
          </a:p>
          <a:p>
            <a:r>
              <a:rPr lang="en-US" sz="2000" dirty="0" smtClean="0"/>
              <a:t>EAP is required for interworking with 3GPP EPC and  </a:t>
            </a:r>
            <a:r>
              <a:rPr lang="en-US" sz="2000" dirty="0" err="1" smtClean="0"/>
              <a:t>WiMAX</a:t>
            </a:r>
            <a:endParaRPr lang="en-US" sz="2000" dirty="0" smtClean="0"/>
          </a:p>
          <a:p>
            <a:pPr lvl="1"/>
            <a:r>
              <a:rPr lang="en-US" sz="1600" dirty="0" smtClean="0"/>
              <a:t>Pointed out in 1047r2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EAP for FILS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issue in using EAP for FILS?</a:t>
            </a:r>
          </a:p>
          <a:p>
            <a:pPr lvl="1"/>
            <a:r>
              <a:rPr lang="en-US" dirty="0" smtClean="0"/>
              <a:t>EAP authentication typically requires a minimum of two roundtrips </a:t>
            </a:r>
          </a:p>
          <a:p>
            <a:r>
              <a:rPr lang="en-US" dirty="0" smtClean="0"/>
              <a:t>Proposed Solution</a:t>
            </a:r>
          </a:p>
          <a:p>
            <a:pPr lvl="1"/>
            <a:r>
              <a:rPr lang="en-US" dirty="0" smtClean="0"/>
              <a:t>Use of EAP-RP (EAP </a:t>
            </a:r>
            <a:r>
              <a:rPr lang="en-US" dirty="0" err="1" smtClean="0"/>
              <a:t>Reauthentication</a:t>
            </a:r>
            <a:r>
              <a:rPr lang="en-US" dirty="0" smtClean="0"/>
              <a:t> protocol) for FILS</a:t>
            </a:r>
          </a:p>
          <a:p>
            <a:pPr lvl="2"/>
            <a:r>
              <a:rPr lang="en-US" dirty="0" smtClean="0"/>
              <a:t>RFC 5295/5296</a:t>
            </a:r>
          </a:p>
          <a:p>
            <a:pPr lvl="2"/>
            <a:r>
              <a:rPr lang="en-US" dirty="0" smtClean="0"/>
              <a:t>Preserves all the benefits of EAP</a:t>
            </a:r>
          </a:p>
          <a:p>
            <a:pPr lvl="2"/>
            <a:r>
              <a:rPr lang="en-US" dirty="0" smtClean="0"/>
              <a:t>Re-authentication is completed using a single pair of messages</a:t>
            </a:r>
          </a:p>
          <a:p>
            <a:pPr lvl="2"/>
            <a:r>
              <a:rPr lang="en-US" dirty="0" smtClean="0"/>
              <a:t>Can interwork with cellular technologies when single credential is used (for </a:t>
            </a:r>
            <a:r>
              <a:rPr lang="en-US" dirty="0" err="1" smtClean="0"/>
              <a:t>WiFi</a:t>
            </a:r>
            <a:r>
              <a:rPr lang="en-US" dirty="0" smtClean="0"/>
              <a:t> and cellular) to access the network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Sept 2011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Qualcomm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8007</TotalTime>
  <Words>1316</Words>
  <Application>Microsoft Office PowerPoint</Application>
  <PresentationFormat>On-screen Show (4:3)</PresentationFormat>
  <Paragraphs>283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Visio</vt:lpstr>
      <vt:lpstr>Fast Authentication in TGai</vt:lpstr>
      <vt:lpstr>Abstract</vt:lpstr>
      <vt:lpstr>Conformance w/ TGai PAR &amp; 5C </vt:lpstr>
      <vt:lpstr>Background</vt:lpstr>
      <vt:lpstr>Introduction</vt:lpstr>
      <vt:lpstr>An example of how the solution is applied for FILS</vt:lpstr>
      <vt:lpstr>High Level Concept*</vt:lpstr>
      <vt:lpstr>Advantages of using EAP</vt:lpstr>
      <vt:lpstr>Use of EAP for FILS</vt:lpstr>
      <vt:lpstr>Overview of EAP-RP</vt:lpstr>
      <vt:lpstr>Key Hierarchy for ERP</vt:lpstr>
      <vt:lpstr>Fast Reauthentication with IP address assignment</vt:lpstr>
      <vt:lpstr>Appendix</vt:lpstr>
      <vt:lpstr>Why not just use 802.11r?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Upper Layer Message IE in TGai</dc:title>
  <dc:creator>George Cherian</dc:creator>
  <cp:lastModifiedBy>Santosh Abraham</cp:lastModifiedBy>
  <cp:revision>343</cp:revision>
  <cp:lastPrinted>1998-02-10T13:28:06Z</cp:lastPrinted>
  <dcterms:created xsi:type="dcterms:W3CDTF">2011-07-17T04:42:17Z</dcterms:created>
  <dcterms:modified xsi:type="dcterms:W3CDTF">2011-09-18T04:09:15Z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-2095842022</vt:i4>
  </property>
  <property fmtid="{D5CDD505-2E9C-101B-9397-08002B2CF9AE}" pid="4" name="_NewReviewCycle">
    <vt:lpwstr/>
  </property>
  <property fmtid="{D5CDD505-2E9C-101B-9397-08002B2CF9AE}" pid="5" name="_EmailSubject">
    <vt:lpwstr>EAP-RP presentatin</vt:lpwstr>
  </property>
  <property fmtid="{D5CDD505-2E9C-101B-9397-08002B2CF9AE}" pid="6" name="_AuthorEmail">
    <vt:lpwstr>gcherian@qualcomm.com</vt:lpwstr>
  </property>
  <property fmtid="{D5CDD505-2E9C-101B-9397-08002B2CF9AE}" pid="7" name="_AuthorEmailDisplayName">
    <vt:lpwstr>Cherian, George</vt:lpwstr>
  </property>
  <property fmtid="{D5CDD505-2E9C-101B-9397-08002B2CF9AE}" pid="8" name="_PreviousAdHocReviewCycleID">
    <vt:i4>813693323</vt:i4>
  </property>
</Properties>
</file>