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312" r:id="rId4"/>
    <p:sldId id="311" r:id="rId5"/>
    <p:sldId id="306" r:id="rId6"/>
    <p:sldId id="307" r:id="rId7"/>
    <p:sldId id="308" r:id="rId8"/>
    <p:sldId id="309" r:id="rId9"/>
    <p:sldId id="305" r:id="rId10"/>
    <p:sldId id="310" r:id="rId11"/>
    <p:sldId id="314" r:id="rId12"/>
    <p:sldId id="31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2647" autoAdjust="0"/>
  </p:normalViewPr>
  <p:slideViewPr>
    <p:cSldViewPr>
      <p:cViewPr>
        <p:scale>
          <a:sx n="90" d="100"/>
          <a:sy n="90" d="100"/>
        </p:scale>
        <p:origin x="-57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802.11-11/1160r1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362200"/>
          <a:ext cx="7924800" cy="185737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Hermiankatu</a:t>
                      </a:r>
                      <a:r>
                        <a:rPr lang="en-US" sz="1000" dirty="0" smtClean="0"/>
                        <a:t>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(858)-651-6107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Menzo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Wentink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Straatweg</a:t>
                      </a:r>
                      <a:r>
                        <a:rPr lang="en-US" sz="1000" dirty="0" smtClean="0"/>
                        <a:t> 66-S, </a:t>
                      </a:r>
                      <a:r>
                        <a:rPr lang="en-US" sz="1000" dirty="0" err="1" smtClean="0"/>
                        <a:t>Breukelen</a:t>
                      </a:r>
                      <a:r>
                        <a:rPr lang="en-US" sz="1000" dirty="0" smtClean="0"/>
                        <a:t>, Netherlands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+31-346-259-656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mwentink@qualcomm.com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Fast Re-authentication</a:t>
            </a:r>
            <a:r>
              <a:rPr lang="en-US" altLang="zh-CN" dirty="0" smtClean="0">
                <a:ea typeface="宋体" pitchFamily="2" charset="-122"/>
              </a:rPr>
              <a:t> 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2011-09-06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E8674BB-66FF-41C7-B1F8-A31052B6A5ED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802.11r?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Scalability</a:t>
            </a:r>
          </a:p>
          <a:p>
            <a:pPr lvl="1"/>
            <a:r>
              <a:rPr lang="en-US" sz="1800" dirty="0" smtClean="0"/>
              <a:t>11r is used primarily in the context of fast-handoff from one AP to another</a:t>
            </a:r>
          </a:p>
          <a:p>
            <a:pPr lvl="1"/>
            <a:r>
              <a:rPr lang="en-US" sz="1800" dirty="0" smtClean="0"/>
              <a:t>STA may have a large interval (with no </a:t>
            </a:r>
            <a:r>
              <a:rPr lang="en-US" sz="1800" dirty="0" err="1" smtClean="0"/>
              <a:t>WiFi</a:t>
            </a:r>
            <a:r>
              <a:rPr lang="en-US" sz="1800" dirty="0" smtClean="0"/>
              <a:t> connectivity) after leaving the first AP (where the STA had a connectivity) before it connects to a new AP</a:t>
            </a:r>
          </a:p>
          <a:p>
            <a:pPr lvl="1"/>
            <a:r>
              <a:rPr lang="en-US" sz="1800" dirty="0" smtClean="0"/>
              <a:t>Caching the information for a large number of STAs over a large period of time is not scalable</a:t>
            </a:r>
          </a:p>
          <a:p>
            <a:r>
              <a:rPr lang="en-US" sz="2000" dirty="0" smtClean="0"/>
              <a:t>Interworking with cellular network</a:t>
            </a:r>
          </a:p>
          <a:p>
            <a:pPr lvl="1"/>
            <a:r>
              <a:rPr lang="en-US" sz="1800" dirty="0" smtClean="0"/>
              <a:t>If the STA had used cellular system for IP connectivity and then move to </a:t>
            </a:r>
            <a:r>
              <a:rPr lang="en-US" sz="1800" dirty="0" err="1" smtClean="0"/>
              <a:t>WiFi</a:t>
            </a:r>
            <a:r>
              <a:rPr lang="en-US" sz="1800" dirty="0" smtClean="0"/>
              <a:t>, 11r will not be helpful to expedite the link-setup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82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Aug 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This document describes a technical proposal for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. Proposes EAP based </a:t>
            </a:r>
            <a:r>
              <a:rPr lang="en-US" altLang="zh-CN" dirty="0" smtClean="0">
                <a:ea typeface="MS PGothic" pitchFamily="34" charset="-128"/>
              </a:rPr>
              <a:t>Fast Re-authentication and simultaneous IP address acquisition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r>
              <a:rPr lang="en-US" altLang="ja-JP" dirty="0" smtClean="0"/>
              <a:t>Qualcomm.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May be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A46"/>
            </a:solidFill>
          </a:ln>
        </p:spPr>
        <p:txBody>
          <a:bodyPr/>
          <a:lstStyle/>
          <a:p>
            <a:r>
              <a:rPr lang="en-US" sz="1600" dirty="0" smtClean="0"/>
              <a:t>Several contributions are under consideration for FILS authentication &amp; IP address assignment</a:t>
            </a:r>
          </a:p>
          <a:p>
            <a:pPr lvl="1"/>
            <a:r>
              <a:rPr lang="en-US" sz="1200" dirty="0" smtClean="0"/>
              <a:t>See </a:t>
            </a:r>
            <a:r>
              <a:rPr lang="en-US" sz="1200" dirty="0" err="1" smtClean="0"/>
              <a:t>TGai</a:t>
            </a:r>
            <a:r>
              <a:rPr lang="en-US" sz="1200" dirty="0" smtClean="0"/>
              <a:t> contributions: 0767, 0976, 1047, 1124 etc.</a:t>
            </a:r>
          </a:p>
          <a:p>
            <a:r>
              <a:rPr lang="en-US" sz="1600" dirty="0" smtClean="0"/>
              <a:t>Key principles followed in this contribution:</a:t>
            </a:r>
          </a:p>
          <a:p>
            <a:pPr lvl="1"/>
            <a:r>
              <a:rPr lang="en-US" sz="1400" dirty="0" smtClean="0"/>
              <a:t>Use of DHCP</a:t>
            </a:r>
          </a:p>
          <a:p>
            <a:pPr lvl="2"/>
            <a:r>
              <a:rPr lang="en-US" sz="1200" dirty="0" smtClean="0"/>
              <a:t>Use of DHCP Rapid commit</a:t>
            </a:r>
          </a:p>
          <a:p>
            <a:pPr lvl="2"/>
            <a:r>
              <a:rPr lang="en-US" sz="1200" dirty="0" smtClean="0"/>
              <a:t>DHCP is widely used for obtaining the IP address (also see 1047r2)</a:t>
            </a:r>
          </a:p>
          <a:p>
            <a:pPr lvl="2"/>
            <a:r>
              <a:rPr lang="en-US" sz="1200" dirty="0" smtClean="0"/>
              <a:t>DHCP exchanges must be protected</a:t>
            </a:r>
          </a:p>
          <a:p>
            <a:pPr lvl="1"/>
            <a:r>
              <a:rPr lang="en-US" sz="1400" dirty="0" smtClean="0"/>
              <a:t>Use of EAP</a:t>
            </a:r>
          </a:p>
          <a:p>
            <a:pPr lvl="2"/>
            <a:r>
              <a:rPr lang="en-US" sz="1200" dirty="0" smtClean="0"/>
              <a:t>Builds on existing EAP framework in 802.11</a:t>
            </a:r>
          </a:p>
          <a:p>
            <a:pPr lvl="2"/>
            <a:r>
              <a:rPr lang="en-US" sz="1200" dirty="0" smtClean="0"/>
              <a:t>Retains currently standardized 802.1x security architecture</a:t>
            </a:r>
          </a:p>
          <a:p>
            <a:pPr lvl="2"/>
            <a:r>
              <a:rPr lang="en-US" sz="1200" dirty="0" smtClean="0"/>
              <a:t>See additional advantages of using EAP in a later slide</a:t>
            </a:r>
          </a:p>
          <a:p>
            <a:r>
              <a:rPr lang="en-US" sz="1600" dirty="0" smtClean="0"/>
              <a:t>How to reduce the message rounds</a:t>
            </a:r>
          </a:p>
          <a:p>
            <a:pPr lvl="1"/>
            <a:r>
              <a:rPr lang="en-US" sz="1400" dirty="0" smtClean="0"/>
              <a:t>Use of EAP-RP (EAP </a:t>
            </a:r>
            <a:r>
              <a:rPr lang="en-US" sz="1400" dirty="0" err="1" smtClean="0"/>
              <a:t>Reauthentication</a:t>
            </a:r>
            <a:r>
              <a:rPr lang="en-US" sz="1400" dirty="0" smtClean="0"/>
              <a:t> protocol)</a:t>
            </a:r>
          </a:p>
          <a:p>
            <a:pPr lvl="1"/>
            <a:r>
              <a:rPr lang="en-US" sz="1400" dirty="0" smtClean="0"/>
              <a:t> Concurrent use of EAP-RP &amp; DHCP Rapid Commit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EAP allows multiple authentication protocols to be supported without having to pre-negotiate a specific one</a:t>
            </a:r>
          </a:p>
          <a:p>
            <a:r>
              <a:rPr lang="en-US" sz="2000" dirty="0" smtClean="0"/>
              <a:t>Allows authentication server to control which authentication protocol is used without the authenticator being fully configured</a:t>
            </a:r>
          </a:p>
          <a:p>
            <a:pPr lvl="1"/>
            <a:r>
              <a:rPr lang="en-US" sz="1800" dirty="0" smtClean="0"/>
              <a:t>Authenticator can act as a “pass through”</a:t>
            </a:r>
          </a:p>
          <a:p>
            <a:pPr lvl="1"/>
            <a:r>
              <a:rPr lang="en-US" sz="1800" dirty="0" smtClean="0"/>
              <a:t>Authenticator acts only on the outcome of authentication (say, deny access etc.)</a:t>
            </a:r>
          </a:p>
          <a:p>
            <a:r>
              <a:rPr lang="en-US" sz="2000" dirty="0" smtClean="0"/>
              <a:t>Simplifies credential management</a:t>
            </a:r>
          </a:p>
          <a:p>
            <a:pPr lvl="1"/>
            <a:r>
              <a:rPr lang="en-US" sz="1800" dirty="0" smtClean="0"/>
              <a:t>Stored between authentication server and client</a:t>
            </a:r>
          </a:p>
          <a:p>
            <a:r>
              <a:rPr lang="en-US" sz="2000" dirty="0" smtClean="0"/>
              <a:t>EAP is required for interworking with 3GPP EPC and  </a:t>
            </a:r>
            <a:r>
              <a:rPr lang="en-US" sz="2000" dirty="0" err="1" smtClean="0"/>
              <a:t>WiMAX</a:t>
            </a:r>
            <a:endParaRPr lang="en-US" sz="2000" dirty="0" smtClean="0"/>
          </a:p>
          <a:p>
            <a:pPr lvl="1"/>
            <a:r>
              <a:rPr lang="en-US" sz="1600" dirty="0" smtClean="0"/>
              <a:t>Pointed out in 1047r2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EAP for FILS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issue in using EAP for FILS?</a:t>
            </a:r>
          </a:p>
          <a:p>
            <a:pPr lvl="1"/>
            <a:r>
              <a:rPr lang="en-US" dirty="0" smtClean="0"/>
              <a:t>EAP authentication typically requires a minimum of two roundtrips </a:t>
            </a:r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Use of EAP-RP (EAP </a:t>
            </a:r>
            <a:r>
              <a:rPr lang="en-US" dirty="0" err="1" smtClean="0"/>
              <a:t>Reauthentication</a:t>
            </a:r>
            <a:r>
              <a:rPr lang="en-US" dirty="0" smtClean="0"/>
              <a:t> protocol) for FILS</a:t>
            </a:r>
          </a:p>
          <a:p>
            <a:pPr lvl="2"/>
            <a:r>
              <a:rPr lang="en-US" dirty="0" smtClean="0"/>
              <a:t>RFC 5295/5296</a:t>
            </a:r>
          </a:p>
          <a:p>
            <a:pPr lvl="2"/>
            <a:r>
              <a:rPr lang="en-US" dirty="0" smtClean="0"/>
              <a:t>Preserves all the benefits of EAP</a:t>
            </a:r>
          </a:p>
          <a:p>
            <a:pPr lvl="2"/>
            <a:r>
              <a:rPr lang="en-US" dirty="0" smtClean="0"/>
              <a:t>Re-authentication is completed using a single pair of messages</a:t>
            </a:r>
          </a:p>
          <a:p>
            <a:pPr lvl="2"/>
            <a:r>
              <a:rPr lang="en-US" dirty="0" smtClean="0"/>
              <a:t>Can interwork with cellular technologies when single credential is used (for </a:t>
            </a:r>
            <a:r>
              <a:rPr lang="en-US" dirty="0" err="1" smtClean="0"/>
              <a:t>WiFi</a:t>
            </a:r>
            <a:r>
              <a:rPr lang="en-US" dirty="0" smtClean="0"/>
              <a:t> and cellular) to access the network</a:t>
            </a:r>
          </a:p>
          <a:p>
            <a:pPr lvl="2"/>
            <a:r>
              <a:rPr lang="en-US" dirty="0" smtClean="0"/>
              <a:t>STA is expected to be authenticated with the authentication server at least one time during its lifetime.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EAP-RP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pSp>
        <p:nvGrpSpPr>
          <p:cNvPr id="3" name="Group 57"/>
          <p:cNvGrpSpPr/>
          <p:nvPr/>
        </p:nvGrpSpPr>
        <p:grpSpPr>
          <a:xfrm>
            <a:off x="69850" y="1447800"/>
            <a:ext cx="9004300" cy="4648200"/>
            <a:chOff x="69850" y="1447800"/>
            <a:chExt cx="9004300" cy="4648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9850" y="2000250"/>
              <a:ext cx="8993188" cy="1819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663575" y="1447800"/>
              <a:ext cx="5669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Arial" charset="0"/>
                </a:rPr>
                <a:t>STA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2463800" y="1447800"/>
              <a:ext cx="714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</a:rPr>
                <a:t>Auth1</a:t>
              </a:r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966788" y="2781300"/>
              <a:ext cx="18526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1814513" y="2497138"/>
              <a:ext cx="21605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Full EAP Method Exchange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4424363" y="1489075"/>
              <a:ext cx="714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Auth2</a:t>
              </a: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2819400" y="2770414"/>
              <a:ext cx="5703933" cy="29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AutoShape 35"/>
            <p:cNvSpPr>
              <a:spLocks noChangeArrowheads="1"/>
            </p:cNvSpPr>
            <p:nvPr/>
          </p:nvSpPr>
          <p:spPr bwMode="auto">
            <a:xfrm>
              <a:off x="835025" y="2908300"/>
              <a:ext cx="201613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542925" y="30527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958850" y="2811463"/>
              <a:ext cx="1031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MSK, EMSK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rRK, rIK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8042275" y="1550988"/>
              <a:ext cx="9763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600" dirty="0" smtClean="0">
                  <a:latin typeface="Arial" charset="0"/>
                </a:rPr>
                <a:t>AS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18" name="AutoShape 39"/>
            <p:cNvSpPr>
              <a:spLocks noChangeArrowheads="1"/>
            </p:cNvSpPr>
            <p:nvPr/>
          </p:nvSpPr>
          <p:spPr bwMode="auto">
            <a:xfrm>
              <a:off x="8428038" y="28829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8607425" y="30273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>
              <a:off x="7383463" y="2884488"/>
              <a:ext cx="11922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MSK, EMSK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rRK, rIK</a:t>
              </a:r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 flipV="1">
              <a:off x="2789237" y="3462746"/>
              <a:ext cx="5734095" cy="117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5881688" y="3206750"/>
              <a:ext cx="1155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Success</a:t>
              </a:r>
            </a:p>
          </p:txBody>
        </p:sp>
        <p:sp>
          <p:nvSpPr>
            <p:cNvPr id="23" name="Text Box 44"/>
            <p:cNvSpPr txBox="1">
              <a:spLocks noChangeArrowheads="1"/>
            </p:cNvSpPr>
            <p:nvPr/>
          </p:nvSpPr>
          <p:spPr bwMode="auto">
            <a:xfrm>
              <a:off x="6176963" y="3435350"/>
              <a:ext cx="6159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Arial" charset="0"/>
                </a:rPr>
                <a:t>(MSK)</a:t>
              </a:r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936625" y="34639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Text Box 46"/>
            <p:cNvSpPr txBox="1">
              <a:spLocks noChangeArrowheads="1"/>
            </p:cNvSpPr>
            <p:nvPr/>
          </p:nvSpPr>
          <p:spPr bwMode="auto">
            <a:xfrm>
              <a:off x="1285875" y="3232150"/>
              <a:ext cx="1155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Success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/>
          </p:nvSpPr>
          <p:spPr bwMode="auto">
            <a:xfrm>
              <a:off x="3740150" y="1984375"/>
              <a:ext cx="1947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>
                  <a:latin typeface="Arial" charset="0"/>
                </a:rPr>
                <a:t>Initial EAP Exchange</a:t>
              </a:r>
            </a:p>
          </p:txBody>
        </p:sp>
        <p:sp>
          <p:nvSpPr>
            <p:cNvPr id="27" name="AutoShape 48"/>
            <p:cNvSpPr>
              <a:spLocks noChangeArrowheads="1"/>
            </p:cNvSpPr>
            <p:nvPr/>
          </p:nvSpPr>
          <p:spPr bwMode="auto">
            <a:xfrm>
              <a:off x="2700338" y="35306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2917825" y="36750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Text Box 50"/>
            <p:cNvSpPr txBox="1">
              <a:spLocks noChangeArrowheads="1"/>
            </p:cNvSpPr>
            <p:nvPr/>
          </p:nvSpPr>
          <p:spPr bwMode="auto">
            <a:xfrm>
              <a:off x="2940050" y="3552825"/>
              <a:ext cx="901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</a:t>
              </a:r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911225" y="21812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1223963" y="1962150"/>
              <a:ext cx="14128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Req/Identity</a:t>
              </a:r>
            </a:p>
          </p:txBody>
        </p:sp>
        <p:sp>
          <p:nvSpPr>
            <p:cNvPr id="32" name="Line 59"/>
            <p:cNvSpPr>
              <a:spLocks noChangeShapeType="1"/>
            </p:cNvSpPr>
            <p:nvPr/>
          </p:nvSpPr>
          <p:spPr bwMode="auto">
            <a:xfrm>
              <a:off x="936625" y="24733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Text Box 60"/>
            <p:cNvSpPr txBox="1">
              <a:spLocks noChangeArrowheads="1"/>
            </p:cNvSpPr>
            <p:nvPr/>
          </p:nvSpPr>
          <p:spPr bwMode="auto">
            <a:xfrm>
              <a:off x="1169988" y="2203450"/>
              <a:ext cx="14970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Resp/Identity</a:t>
              </a:r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 flipV="1">
              <a:off x="2879725" y="2469969"/>
              <a:ext cx="5643608" cy="33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80963" y="3913188"/>
              <a:ext cx="8993187" cy="218281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Line 67"/>
            <p:cNvSpPr>
              <a:spLocks noChangeShapeType="1"/>
            </p:cNvSpPr>
            <p:nvPr/>
          </p:nvSpPr>
          <p:spPr bwMode="auto">
            <a:xfrm flipH="1">
              <a:off x="954088" y="4826000"/>
              <a:ext cx="373856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1136650" y="4594225"/>
              <a:ext cx="3422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Initiate (authenticated with rIK) </a:t>
              </a:r>
            </a:p>
          </p:txBody>
        </p:sp>
        <p:sp>
          <p:nvSpPr>
            <p:cNvPr id="38" name="Line 70"/>
            <p:cNvSpPr>
              <a:spLocks noChangeShapeType="1"/>
            </p:cNvSpPr>
            <p:nvPr/>
          </p:nvSpPr>
          <p:spPr bwMode="auto">
            <a:xfrm flipV="1">
              <a:off x="4714875" y="4821283"/>
              <a:ext cx="3834584" cy="4717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72"/>
            <p:cNvSpPr>
              <a:spLocks noChangeShapeType="1"/>
            </p:cNvSpPr>
            <p:nvPr/>
          </p:nvSpPr>
          <p:spPr bwMode="auto">
            <a:xfrm flipV="1">
              <a:off x="4714874" y="5356860"/>
              <a:ext cx="3821521" cy="41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3689350" y="5054600"/>
              <a:ext cx="3381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Finish (authenticated with rIK) </a:t>
              </a:r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 flipH="1">
              <a:off x="954088" y="5360988"/>
              <a:ext cx="373856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AutoShape 78"/>
            <p:cNvSpPr>
              <a:spLocks noChangeArrowheads="1"/>
            </p:cNvSpPr>
            <p:nvPr/>
          </p:nvSpPr>
          <p:spPr bwMode="auto">
            <a:xfrm>
              <a:off x="8408988" y="5016500"/>
              <a:ext cx="201612" cy="2174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Text Box 79"/>
            <p:cNvSpPr txBox="1">
              <a:spLocks noChangeArrowheads="1"/>
            </p:cNvSpPr>
            <p:nvPr/>
          </p:nvSpPr>
          <p:spPr bwMode="auto">
            <a:xfrm>
              <a:off x="7870825" y="5008563"/>
              <a:ext cx="565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44" name="Line 80"/>
            <p:cNvSpPr>
              <a:spLocks noChangeShapeType="1"/>
            </p:cNvSpPr>
            <p:nvPr/>
          </p:nvSpPr>
          <p:spPr bwMode="auto">
            <a:xfrm>
              <a:off x="8596313" y="5191125"/>
              <a:ext cx="241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AutoShape 81"/>
            <p:cNvSpPr>
              <a:spLocks noChangeArrowheads="1"/>
            </p:cNvSpPr>
            <p:nvPr/>
          </p:nvSpPr>
          <p:spPr bwMode="auto">
            <a:xfrm>
              <a:off x="838200" y="48768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82"/>
            <p:cNvSpPr>
              <a:spLocks noChangeShapeType="1"/>
            </p:cNvSpPr>
            <p:nvPr/>
          </p:nvSpPr>
          <p:spPr bwMode="auto">
            <a:xfrm>
              <a:off x="609600" y="5029200"/>
              <a:ext cx="2809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Text Box 83"/>
            <p:cNvSpPr txBox="1">
              <a:spLocks noChangeArrowheads="1"/>
            </p:cNvSpPr>
            <p:nvPr/>
          </p:nvSpPr>
          <p:spPr bwMode="auto">
            <a:xfrm>
              <a:off x="152400" y="4876800"/>
              <a:ext cx="565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Arial" charset="0"/>
                </a:rPr>
                <a:t>rMSK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48" name="Text Box 90"/>
            <p:cNvSpPr txBox="1">
              <a:spLocks noChangeArrowheads="1"/>
            </p:cNvSpPr>
            <p:nvPr/>
          </p:nvSpPr>
          <p:spPr bwMode="auto">
            <a:xfrm>
              <a:off x="3829166" y="3886200"/>
              <a:ext cx="17555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 dirty="0" smtClean="0">
                  <a:latin typeface="Arial" charset="0"/>
                </a:rPr>
                <a:t>EAP-RP </a:t>
              </a:r>
              <a:r>
                <a:rPr lang="en-US" sz="1400" b="1" dirty="0">
                  <a:latin typeface="Arial" charset="0"/>
                </a:rPr>
                <a:t>Exchange</a:t>
              </a:r>
            </a:p>
          </p:txBody>
        </p:sp>
        <p:sp>
          <p:nvSpPr>
            <p:cNvPr id="53" name="Text Box 96"/>
            <p:cNvSpPr txBox="1">
              <a:spLocks noChangeArrowheads="1"/>
            </p:cNvSpPr>
            <p:nvPr/>
          </p:nvSpPr>
          <p:spPr bwMode="auto">
            <a:xfrm>
              <a:off x="6216650" y="5434013"/>
              <a:ext cx="666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(rMSK)</a:t>
              </a:r>
            </a:p>
          </p:txBody>
        </p:sp>
        <p:sp>
          <p:nvSpPr>
            <p:cNvPr id="54" name="AutoShape 99"/>
            <p:cNvSpPr>
              <a:spLocks noChangeArrowheads="1"/>
            </p:cNvSpPr>
            <p:nvPr/>
          </p:nvSpPr>
          <p:spPr bwMode="auto">
            <a:xfrm>
              <a:off x="4633913" y="5576888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100"/>
            <p:cNvSpPr>
              <a:spLocks noChangeShapeType="1"/>
            </p:cNvSpPr>
            <p:nvPr/>
          </p:nvSpPr>
          <p:spPr bwMode="auto">
            <a:xfrm>
              <a:off x="4860925" y="5746750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Text Box 101"/>
            <p:cNvSpPr txBox="1">
              <a:spLocks noChangeArrowheads="1"/>
            </p:cNvSpPr>
            <p:nvPr/>
          </p:nvSpPr>
          <p:spPr bwMode="auto">
            <a:xfrm>
              <a:off x="4891088" y="5495925"/>
              <a:ext cx="565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57" name="Text Box 105"/>
            <p:cNvSpPr txBox="1">
              <a:spLocks noChangeArrowheads="1"/>
            </p:cNvSpPr>
            <p:nvPr/>
          </p:nvSpPr>
          <p:spPr bwMode="auto">
            <a:xfrm>
              <a:off x="3689350" y="5054600"/>
              <a:ext cx="3381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Finish (authenticated with rIK) </a:t>
              </a:r>
            </a:p>
          </p:txBody>
        </p:sp>
      </p:grp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944563" y="1789113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Line 91"/>
          <p:cNvSpPr>
            <a:spLocks noChangeShapeType="1"/>
          </p:cNvSpPr>
          <p:nvPr/>
        </p:nvSpPr>
        <p:spPr bwMode="auto">
          <a:xfrm>
            <a:off x="2813050" y="1785938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Line 92"/>
          <p:cNvSpPr>
            <a:spLocks noChangeShapeType="1"/>
          </p:cNvSpPr>
          <p:nvPr/>
        </p:nvSpPr>
        <p:spPr bwMode="auto">
          <a:xfrm>
            <a:off x="4725988" y="1785938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Line 94"/>
          <p:cNvSpPr>
            <a:spLocks noChangeShapeType="1"/>
          </p:cNvSpPr>
          <p:nvPr/>
        </p:nvSpPr>
        <p:spPr bwMode="auto">
          <a:xfrm>
            <a:off x="8532813" y="1851025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Hierarchy for ERP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05000" y="1828800"/>
          <a:ext cx="4778375" cy="2846387"/>
        </p:xfrm>
        <a:graphic>
          <a:graphicData uri="http://schemas.openxmlformats.org/presentationml/2006/ole">
            <p:oleObj spid="_x0000_s72706" name="Visio" r:id="rId4" imgW="4778730" imgH="2846987" progId="Visio.Drawing.11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685800" y="5181600"/>
            <a:ext cx="7543800" cy="838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rRK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maintained by Authentication Server and STA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(not passed to Access Point)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rMSK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is passed to AP during ERP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57200"/>
          </a:xfrm>
        </p:spPr>
        <p:txBody>
          <a:bodyPr/>
          <a:lstStyle/>
          <a:p>
            <a:r>
              <a:rPr lang="en-US" sz="2800" dirty="0" smtClean="0"/>
              <a:t>Fast </a:t>
            </a:r>
            <a:r>
              <a:rPr lang="en-US" sz="2800" dirty="0" err="1" smtClean="0"/>
              <a:t>Reauthentication</a:t>
            </a:r>
            <a:r>
              <a:rPr lang="en-US" sz="2800" dirty="0" smtClean="0"/>
              <a:t> with IP address assignment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14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914400"/>
            <a:ext cx="3505200" cy="5562600"/>
          </a:xfrm>
        </p:spPr>
        <p:txBody>
          <a:bodyPr/>
          <a:lstStyle/>
          <a:p>
            <a:r>
              <a:rPr lang="en-US" altLang="ja-JP" sz="1200" b="0" dirty="0" smtClean="0">
                <a:ea typeface="MS PGothic" pitchFamily="34" charset="-128"/>
              </a:rPr>
              <a:t>[Step-0] Full authentication may happen using an AP or using a cellular system. 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 2] AP transmits the </a:t>
            </a:r>
            <a:r>
              <a:rPr lang="en-US" altLang="ja-JP" sz="1200" b="0" dirty="0" smtClean="0"/>
              <a:t>Beacon/Probe Resp. which includes .11ai capability indicator for ERP &amp; simultaneous IP </a:t>
            </a:r>
            <a:r>
              <a:rPr lang="en-US" altLang="ja-JP" sz="1200" b="0" dirty="0" err="1" smtClean="0"/>
              <a:t>addr</a:t>
            </a:r>
            <a:r>
              <a:rPr lang="en-US" altLang="ja-JP" sz="1200" b="0" dirty="0" smtClean="0"/>
              <a:t> assignment. AP changes </a:t>
            </a:r>
            <a:r>
              <a:rPr lang="en-US" altLang="ja-JP" sz="1200" b="0" dirty="0" err="1" smtClean="0"/>
              <a:t>Anonce</a:t>
            </a:r>
            <a:r>
              <a:rPr lang="en-US" altLang="ja-JP" sz="1200" b="0" dirty="0" smtClean="0"/>
              <a:t> frequent enough</a:t>
            </a:r>
            <a:endParaRPr lang="en-US" altLang="ja-JP" sz="1200" b="0" dirty="0" smtClean="0">
              <a:ea typeface="MS PGothic" pitchFamily="34" charset="-128"/>
            </a:endParaRPr>
          </a:p>
          <a:p>
            <a:r>
              <a:rPr lang="en-US" altLang="ja-JP" sz="1200" b="0" dirty="0" smtClean="0">
                <a:ea typeface="MS PGothic" pitchFamily="34" charset="-128"/>
              </a:rPr>
              <a:t>[step-3] STA generates </a:t>
            </a:r>
            <a:r>
              <a:rPr lang="en-US" altLang="ja-JP" sz="1200" b="0" dirty="0" err="1" smtClean="0">
                <a:ea typeface="MS PGothic" pitchFamily="34" charset="-128"/>
              </a:rPr>
              <a:t>rMSK</a:t>
            </a:r>
            <a:r>
              <a:rPr lang="en-US" altLang="ja-JP" sz="1200" b="0" dirty="0" smtClean="0">
                <a:ea typeface="MS PGothic" pitchFamily="34" charset="-128"/>
              </a:rPr>
              <a:t> using [RFC 5296] before sending Assoc-</a:t>
            </a:r>
            <a:r>
              <a:rPr lang="en-US" altLang="ja-JP" sz="1200" b="0" dirty="0" err="1" smtClean="0">
                <a:ea typeface="MS PGothic" pitchFamily="34" charset="-128"/>
              </a:rPr>
              <a:t>Req</a:t>
            </a:r>
            <a:endParaRPr lang="en-US" altLang="ja-JP" sz="1200" b="0" dirty="0" smtClean="0">
              <a:ea typeface="MS PGothic" pitchFamily="34" charset="-128"/>
            </a:endParaRPr>
          </a:p>
          <a:p>
            <a:pPr>
              <a:buNone/>
            </a:pPr>
            <a:r>
              <a:rPr lang="en-US" sz="1200" dirty="0" smtClean="0">
                <a:ea typeface="MS PGothic" pitchFamily="34" charset="-128"/>
              </a:rPr>
              <a:t>	</a:t>
            </a:r>
            <a:r>
              <a:rPr lang="en-US" sz="1200" dirty="0" err="1" smtClean="0"/>
              <a:t>rMSK</a:t>
            </a:r>
            <a:r>
              <a:rPr lang="en-US" sz="1200" dirty="0" smtClean="0"/>
              <a:t> = KDF (K, S), where K = </a:t>
            </a:r>
            <a:r>
              <a:rPr lang="en-US" sz="1200" dirty="0" err="1" smtClean="0"/>
              <a:t>rRK</a:t>
            </a:r>
            <a:r>
              <a:rPr lang="en-US" sz="1200" dirty="0" smtClean="0"/>
              <a:t> and</a:t>
            </a:r>
          </a:p>
          <a:p>
            <a:pPr>
              <a:buNone/>
            </a:pPr>
            <a:r>
              <a:rPr lang="en-US" sz="1200" dirty="0" smtClean="0"/>
              <a:t>	S = </a:t>
            </a:r>
            <a:r>
              <a:rPr lang="en-US" sz="1200" dirty="0" err="1" smtClean="0"/>
              <a:t>rMSK</a:t>
            </a:r>
            <a:r>
              <a:rPr lang="en-US" sz="1200" dirty="0" smtClean="0"/>
              <a:t> label | "\0" | SEQ | length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[step-4] STA packs the following  messages as IEs of Association-Request</a:t>
            </a:r>
          </a:p>
          <a:p>
            <a:pPr lvl="1"/>
            <a:r>
              <a:rPr lang="en-US" altLang="ja-JP" sz="1100" dirty="0" smtClean="0">
                <a:solidFill>
                  <a:srgbClr val="000000"/>
                </a:solidFill>
              </a:rPr>
              <a:t>EAP Re-auth Initiate [Message Integrity using </a:t>
            </a:r>
            <a:r>
              <a:rPr lang="en-US" altLang="ja-JP" sz="1100" dirty="0" err="1" smtClean="0">
                <a:solidFill>
                  <a:srgbClr val="000000"/>
                </a:solidFill>
              </a:rPr>
              <a:t>rIK</a:t>
            </a:r>
            <a:r>
              <a:rPr lang="en-US" altLang="ja-JP" sz="1100" dirty="0" smtClean="0">
                <a:solidFill>
                  <a:srgbClr val="000000"/>
                </a:solidFill>
              </a:rPr>
              <a:t>]</a:t>
            </a:r>
          </a:p>
          <a:p>
            <a:pPr lvl="1"/>
            <a:r>
              <a:rPr lang="en-US" altLang="ja-JP" sz="1100" b="0" dirty="0" smtClean="0">
                <a:solidFill>
                  <a:srgbClr val="000000"/>
                </a:solidFill>
                <a:ea typeface="MS PGothic" pitchFamily="34" charset="-128"/>
              </a:rPr>
              <a:t>DHCP Discover with Rapid Commit [Encrypted using KEK]</a:t>
            </a:r>
          </a:p>
          <a:p>
            <a:pPr lvl="1"/>
            <a:r>
              <a:rPr lang="en-US" altLang="ja-JP" sz="1100" dirty="0" smtClean="0">
                <a:solidFill>
                  <a:srgbClr val="000000"/>
                </a:solidFill>
              </a:rPr>
              <a:t>EAPOL-Key (</a:t>
            </a:r>
            <a:r>
              <a:rPr lang="en-US" altLang="ja-JP" sz="1100" dirty="0" err="1" smtClean="0">
                <a:solidFill>
                  <a:srgbClr val="000000"/>
                </a:solidFill>
              </a:rPr>
              <a:t>Snonce</a:t>
            </a:r>
            <a:r>
              <a:rPr lang="en-US" altLang="ja-JP" sz="1100" dirty="0" smtClean="0">
                <a:solidFill>
                  <a:srgbClr val="000000"/>
                </a:solidFill>
              </a:rPr>
              <a:t>, </a:t>
            </a:r>
            <a:r>
              <a:rPr lang="en-US" altLang="ja-JP" sz="1100" dirty="0" err="1" smtClean="0">
                <a:solidFill>
                  <a:srgbClr val="000000"/>
                </a:solidFill>
              </a:rPr>
              <a:t>Anonce</a:t>
            </a:r>
            <a:r>
              <a:rPr lang="en-US" altLang="ja-JP" sz="1100" dirty="0" smtClean="0">
                <a:solidFill>
                  <a:srgbClr val="000000"/>
                </a:solidFill>
              </a:rPr>
              <a:t>)</a:t>
            </a:r>
            <a:endParaRPr lang="en-US" altLang="ja-JP" sz="1100" b="0" dirty="0" smtClean="0">
              <a:solidFill>
                <a:srgbClr val="000000"/>
              </a:solidFill>
              <a:ea typeface="MS PGothic" pitchFamily="34" charset="-128"/>
            </a:endParaRPr>
          </a:p>
          <a:p>
            <a:r>
              <a:rPr lang="en-US" altLang="ja-JP" sz="1200" b="0" dirty="0" smtClean="0">
                <a:solidFill>
                  <a:srgbClr val="000000"/>
                </a:solidFill>
              </a:rPr>
              <a:t>[step-4] STA applies message integrity on the combined payload that include EAP-Re-Auth, DHCP-Discover &amp; EAPOL-Key using KCK</a:t>
            </a:r>
          </a:p>
          <a:p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[step-5] AP holds the DHCP &amp; EAPOL-Key message until it receives </a:t>
            </a:r>
            <a:r>
              <a:rPr lang="en-US" altLang="ja-JP" sz="1200" b="0" dirty="0" err="1" smtClean="0">
                <a:solidFill>
                  <a:srgbClr val="000000"/>
                </a:solidFill>
                <a:ea typeface="MS PGothic" pitchFamily="34" charset="-128"/>
              </a:rPr>
              <a:t>rMSK</a:t>
            </a:r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 from AS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 8b] AP performs MIC for DHCP &amp; EAPOL Key messages and decrypt DHCP</a:t>
            </a:r>
            <a:endParaRPr lang="en-US" altLang="ja-JP" sz="1200" b="0" dirty="0" smtClean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58" y="1000125"/>
            <a:ext cx="4997942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6230</TotalTime>
  <Words>996</Words>
  <Application>Microsoft Office PowerPoint</Application>
  <PresentationFormat>On-screen Show (4:3)</PresentationFormat>
  <Paragraphs>214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Visio</vt:lpstr>
      <vt:lpstr>Fast Re-authentication in TGai</vt:lpstr>
      <vt:lpstr>Abstract</vt:lpstr>
      <vt:lpstr>Conformance w/ TGai PAR &amp; 5C </vt:lpstr>
      <vt:lpstr>Introduction</vt:lpstr>
      <vt:lpstr>Advantages of using EAP</vt:lpstr>
      <vt:lpstr>Use of EAP for FILS</vt:lpstr>
      <vt:lpstr>Overview of EAP-RP</vt:lpstr>
      <vt:lpstr>Key Hierarchy for ERP</vt:lpstr>
      <vt:lpstr>Fast Reauthentication with IP address assignment</vt:lpstr>
      <vt:lpstr>Questions &amp; Comments</vt:lpstr>
      <vt:lpstr>Appendix</vt:lpstr>
      <vt:lpstr>Why not just use 802.11r?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Santosh Abraham</cp:lastModifiedBy>
  <cp:revision>315</cp:revision>
  <cp:lastPrinted>1998-02-10T13:28:06Z</cp:lastPrinted>
  <dcterms:created xsi:type="dcterms:W3CDTF">2011-07-17T04:42:17Z</dcterms:created>
  <dcterms:modified xsi:type="dcterms:W3CDTF">2011-09-13T00:46:56Z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307676622</vt:i4>
  </property>
  <property fmtid="{D5CDD505-2E9C-101B-9397-08002B2CF9AE}" pid="4" name="_NewReviewCycle">
    <vt:lpwstr/>
  </property>
  <property fmtid="{D5CDD505-2E9C-101B-9397-08002B2CF9AE}" pid="5" name="_EmailSubject">
    <vt:lpwstr>Fast Initial Link Setup proposal (TGai)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</Properties>
</file>