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305" r:id="rId4"/>
    <p:sldId id="307" r:id="rId5"/>
    <p:sldId id="308" r:id="rId6"/>
    <p:sldId id="310" r:id="rId7"/>
    <p:sldId id="300" r:id="rId8"/>
    <p:sldId id="311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17A"/>
    <a:srgbClr val="7394FF"/>
    <a:srgbClr val="FFA264"/>
    <a:srgbClr val="FFFA4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1" autoAdjust="0"/>
    <p:restoredTop sz="92647" autoAdjust="0"/>
  </p:normalViewPr>
  <p:slideViewPr>
    <p:cSldViewPr>
      <p:cViewPr>
        <p:scale>
          <a:sx n="80" d="100"/>
          <a:sy n="80" d="100"/>
        </p:scale>
        <p:origin x="-492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63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Sept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63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Sept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6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Sept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57840" y="6475413"/>
            <a:ext cx="686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406014" y="332601"/>
            <a:ext cx="30394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IEEE </a:t>
            </a:r>
            <a:r>
              <a:rPr lang="en-US" altLang="ja-JP" sz="1800" b="1" dirty="0" smtClean="0">
                <a:latin typeface="Times New Roman" charset="0"/>
                <a:ea typeface="+mn-ea"/>
              </a:rPr>
              <a:t>802.11-11/1160</a:t>
            </a:r>
            <a:endParaRPr lang="en-US" altLang="ja-JP" sz="1800" b="1" dirty="0">
              <a:latin typeface="Times New Roman" charset="0"/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4136526"/>
              </p:ext>
            </p:extLst>
          </p:nvPr>
        </p:nvGraphicFramePr>
        <p:xfrm>
          <a:off x="609600" y="2362200"/>
          <a:ext cx="7924800" cy="1485900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Name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Phone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email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George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Cherian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Qualcomm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200" dirty="0" smtClean="0"/>
                        <a:t>5775 Morehouse Dr, San Diego, CA, USA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858-651-6645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gcherian@qualcomm.com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Fast Re-authentication</a:t>
            </a:r>
            <a:r>
              <a:rPr lang="en-US" altLang="zh-CN" dirty="0" smtClean="0">
                <a:ea typeface="宋体" pitchFamily="2" charset="-122"/>
              </a:rPr>
              <a:t> in </a:t>
            </a:r>
            <a:r>
              <a:rPr lang="en-US" altLang="zh-CN" dirty="0" err="1" smtClean="0">
                <a:ea typeface="宋体" pitchFamily="2" charset="-122"/>
              </a:rPr>
              <a:t>TGai</a:t>
            </a: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 2011-09-06</a:t>
            </a:r>
          </a:p>
        </p:txBody>
      </p:sp>
      <p:sp>
        <p:nvSpPr>
          <p:cNvPr id="208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63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 2011</a:t>
            </a: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630" cy="276999"/>
          </a:xfrm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18" charset="0"/>
                <a:ea typeface="MS PGothic" pitchFamily="34" charset="-128"/>
              </a:rPr>
              <a:t>Sept 2011</a:t>
            </a:r>
          </a:p>
        </p:txBody>
      </p:sp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ea typeface="MS PGothic" pitchFamily="34" charset="-128"/>
              </a:rPr>
              <a:t>This document describes a technical proposal for </a:t>
            </a:r>
            <a:r>
              <a:rPr lang="en-US" altLang="ja-JP" dirty="0" err="1" smtClean="0">
                <a:ea typeface="MS PGothic" pitchFamily="34" charset="-128"/>
              </a:rPr>
              <a:t>TGai</a:t>
            </a:r>
            <a:r>
              <a:rPr lang="en-US" altLang="ja-JP" dirty="0" smtClean="0">
                <a:ea typeface="MS PGothic" pitchFamily="34" charset="-128"/>
              </a:rPr>
              <a:t>. Proposes EAP based </a:t>
            </a:r>
            <a:r>
              <a:rPr lang="en-US" altLang="zh-CN" dirty="0" smtClean="0">
                <a:ea typeface="MS PGothic" pitchFamily="34" charset="-128"/>
              </a:rPr>
              <a:t>Fast Re-authentication for Fast Initial Link Setup</a:t>
            </a:r>
            <a:endParaRPr lang="en-US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630" cy="276999"/>
          </a:xfrm>
        </p:spPr>
        <p:txBody>
          <a:bodyPr/>
          <a:lstStyle/>
          <a:p>
            <a:r>
              <a:rPr lang="en-US" altLang="ja-JP" dirty="0" smtClean="0"/>
              <a:t>Sept 2011</a:t>
            </a:r>
            <a:endParaRPr lang="en-US" altLang="ja-JP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using 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EAP allows multiple authentication protocols to be supported without having to pre-negotiate a specific one</a:t>
            </a:r>
          </a:p>
          <a:p>
            <a:r>
              <a:rPr lang="en-US" sz="2000" dirty="0" smtClean="0"/>
              <a:t>Allows authentication server to control which authentication protocol is used without the authenticator being fully configured</a:t>
            </a:r>
          </a:p>
          <a:p>
            <a:pPr lvl="1"/>
            <a:r>
              <a:rPr lang="en-US" sz="1800" dirty="0" smtClean="0"/>
              <a:t>Authenticator can act as a “pass through”</a:t>
            </a:r>
          </a:p>
          <a:p>
            <a:pPr lvl="1"/>
            <a:r>
              <a:rPr lang="en-US" sz="1800" dirty="0" smtClean="0"/>
              <a:t>Authenticator acts only on the outcome of authentication (say, deny access etc.)</a:t>
            </a:r>
          </a:p>
          <a:p>
            <a:r>
              <a:rPr lang="en-US" sz="2000" dirty="0" smtClean="0"/>
              <a:t>Simplifies credential management</a:t>
            </a:r>
          </a:p>
          <a:p>
            <a:pPr lvl="1"/>
            <a:r>
              <a:rPr lang="en-US" sz="1800" dirty="0" smtClean="0"/>
              <a:t>Stored between authentication server and client</a:t>
            </a:r>
          </a:p>
          <a:p>
            <a:r>
              <a:rPr lang="en-US" sz="2000" dirty="0" smtClean="0"/>
              <a:t>EAP is required for interworking with 3GPP EPC and  </a:t>
            </a:r>
            <a:r>
              <a:rPr lang="en-US" sz="2000" dirty="0" err="1" smtClean="0"/>
              <a:t>WiMAX</a:t>
            </a:r>
            <a:endParaRPr lang="en-US" sz="2000" dirty="0" smtClean="0"/>
          </a:p>
          <a:p>
            <a:pPr lvl="1"/>
            <a:r>
              <a:rPr lang="en-US" sz="1600" dirty="0" smtClean="0"/>
              <a:t>Pointed out in 1047r2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Sept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EAP for FILS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issue in using EAP for FILS?</a:t>
            </a:r>
          </a:p>
          <a:p>
            <a:pPr lvl="1"/>
            <a:r>
              <a:rPr lang="en-US" dirty="0" smtClean="0"/>
              <a:t>EAP authentication typically requires a minimum of two roundtrips </a:t>
            </a:r>
          </a:p>
          <a:p>
            <a:r>
              <a:rPr lang="en-US" dirty="0" smtClean="0"/>
              <a:t>Proposed Solution</a:t>
            </a:r>
          </a:p>
          <a:p>
            <a:pPr lvl="1"/>
            <a:r>
              <a:rPr lang="en-US" dirty="0" smtClean="0"/>
              <a:t>Use of EAP-RP (EAP </a:t>
            </a:r>
            <a:r>
              <a:rPr lang="en-US" dirty="0" err="1" smtClean="0"/>
              <a:t>Reauthentication</a:t>
            </a:r>
            <a:r>
              <a:rPr lang="en-US" dirty="0" smtClean="0"/>
              <a:t> protocol) for FILS</a:t>
            </a:r>
          </a:p>
          <a:p>
            <a:pPr lvl="2"/>
            <a:r>
              <a:rPr lang="en-US" dirty="0" smtClean="0"/>
              <a:t>RFC 5296</a:t>
            </a:r>
          </a:p>
          <a:p>
            <a:pPr lvl="2"/>
            <a:r>
              <a:rPr lang="en-US" dirty="0" smtClean="0"/>
              <a:t>Preserves all the benefits of EAP</a:t>
            </a:r>
          </a:p>
          <a:p>
            <a:pPr lvl="2"/>
            <a:r>
              <a:rPr lang="en-US" dirty="0" smtClean="0"/>
              <a:t>Re-authentication is completed using a single pair of messages</a:t>
            </a:r>
          </a:p>
          <a:p>
            <a:pPr lvl="2"/>
            <a:r>
              <a:rPr lang="en-US" dirty="0" smtClean="0"/>
              <a:t>Can interwork with cellular technologies when single credential is used (for </a:t>
            </a:r>
            <a:r>
              <a:rPr lang="en-US" dirty="0" err="1" smtClean="0"/>
              <a:t>WiFi</a:t>
            </a:r>
            <a:r>
              <a:rPr lang="en-US" dirty="0" smtClean="0"/>
              <a:t> and cellular) to access the network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Sept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EAP-RP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Sept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49" name="Line 51"/>
          <p:cNvSpPr>
            <a:spLocks noChangeShapeType="1"/>
          </p:cNvSpPr>
          <p:nvPr/>
        </p:nvSpPr>
        <p:spPr bwMode="auto">
          <a:xfrm>
            <a:off x="944563" y="1789113"/>
            <a:ext cx="0" cy="47053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0" name="Line 91"/>
          <p:cNvSpPr>
            <a:spLocks noChangeShapeType="1"/>
          </p:cNvSpPr>
          <p:nvPr/>
        </p:nvSpPr>
        <p:spPr bwMode="auto">
          <a:xfrm>
            <a:off x="2813050" y="1785938"/>
            <a:ext cx="0" cy="47053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1" name="Line 92"/>
          <p:cNvSpPr>
            <a:spLocks noChangeShapeType="1"/>
          </p:cNvSpPr>
          <p:nvPr/>
        </p:nvSpPr>
        <p:spPr bwMode="auto">
          <a:xfrm>
            <a:off x="4725988" y="1785938"/>
            <a:ext cx="0" cy="47053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2" name="Line 94"/>
          <p:cNvSpPr>
            <a:spLocks noChangeShapeType="1"/>
          </p:cNvSpPr>
          <p:nvPr/>
        </p:nvSpPr>
        <p:spPr bwMode="auto">
          <a:xfrm>
            <a:off x="8532813" y="1851025"/>
            <a:ext cx="0" cy="47053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69850" y="1447800"/>
            <a:ext cx="9004300" cy="4648200"/>
            <a:chOff x="69850" y="1447800"/>
            <a:chExt cx="9004300" cy="4648200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69850" y="2000250"/>
              <a:ext cx="8993188" cy="18192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" name="Text Box 29"/>
            <p:cNvSpPr txBox="1">
              <a:spLocks noChangeArrowheads="1"/>
            </p:cNvSpPr>
            <p:nvPr/>
          </p:nvSpPr>
          <p:spPr bwMode="auto">
            <a:xfrm>
              <a:off x="663575" y="1447800"/>
              <a:ext cx="56695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US" sz="1600" dirty="0" smtClean="0">
                  <a:latin typeface="Arial" charset="0"/>
                </a:rPr>
                <a:t>STA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9" name="Text Box 30"/>
            <p:cNvSpPr txBox="1">
              <a:spLocks noChangeArrowheads="1"/>
            </p:cNvSpPr>
            <p:nvPr/>
          </p:nvSpPr>
          <p:spPr bwMode="auto">
            <a:xfrm>
              <a:off x="2463800" y="1447800"/>
              <a:ext cx="7143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US" sz="1600" dirty="0">
                  <a:latin typeface="Arial" charset="0"/>
                </a:rPr>
                <a:t>Auth1</a:t>
              </a:r>
            </a:p>
          </p:txBody>
        </p:sp>
        <p:sp>
          <p:nvSpPr>
            <p:cNvPr id="10" name="Line 31"/>
            <p:cNvSpPr>
              <a:spLocks noChangeShapeType="1"/>
            </p:cNvSpPr>
            <p:nvPr/>
          </p:nvSpPr>
          <p:spPr bwMode="auto">
            <a:xfrm>
              <a:off x="966788" y="2781300"/>
              <a:ext cx="185261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Text Box 32"/>
            <p:cNvSpPr txBox="1">
              <a:spLocks noChangeArrowheads="1"/>
            </p:cNvSpPr>
            <p:nvPr/>
          </p:nvSpPr>
          <p:spPr bwMode="auto">
            <a:xfrm>
              <a:off x="1814513" y="2497138"/>
              <a:ext cx="2160587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Full EAP Method Exchange</a:t>
              </a:r>
            </a:p>
          </p:txBody>
        </p:sp>
        <p:sp>
          <p:nvSpPr>
            <p:cNvPr id="12" name="Text Box 33"/>
            <p:cNvSpPr txBox="1">
              <a:spLocks noChangeArrowheads="1"/>
            </p:cNvSpPr>
            <p:nvPr/>
          </p:nvSpPr>
          <p:spPr bwMode="auto">
            <a:xfrm>
              <a:off x="4424363" y="1489075"/>
              <a:ext cx="7143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Auth2</a:t>
              </a:r>
            </a:p>
          </p:txBody>
        </p:sp>
        <p:sp>
          <p:nvSpPr>
            <p:cNvPr id="13" name="Line 34"/>
            <p:cNvSpPr>
              <a:spLocks noChangeShapeType="1"/>
            </p:cNvSpPr>
            <p:nvPr/>
          </p:nvSpPr>
          <p:spPr bwMode="auto">
            <a:xfrm flipV="1">
              <a:off x="2819400" y="2770414"/>
              <a:ext cx="5703933" cy="294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" name="AutoShape 35"/>
            <p:cNvSpPr>
              <a:spLocks noChangeArrowheads="1"/>
            </p:cNvSpPr>
            <p:nvPr/>
          </p:nvSpPr>
          <p:spPr bwMode="auto">
            <a:xfrm>
              <a:off x="835025" y="2908300"/>
              <a:ext cx="201613" cy="21590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" name="Line 36"/>
            <p:cNvSpPr>
              <a:spLocks noChangeShapeType="1"/>
            </p:cNvSpPr>
            <p:nvPr/>
          </p:nvSpPr>
          <p:spPr bwMode="auto">
            <a:xfrm>
              <a:off x="542925" y="3052763"/>
              <a:ext cx="2809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Text Box 37"/>
            <p:cNvSpPr txBox="1">
              <a:spLocks noChangeArrowheads="1"/>
            </p:cNvSpPr>
            <p:nvPr/>
          </p:nvSpPr>
          <p:spPr bwMode="auto">
            <a:xfrm>
              <a:off x="958850" y="2811463"/>
              <a:ext cx="10318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>
                  <a:latin typeface="Arial" charset="0"/>
                </a:rPr>
                <a:t>MSK, EMSK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rRK, rIK</a:t>
              </a:r>
            </a:p>
          </p:txBody>
        </p:sp>
        <p:sp>
          <p:nvSpPr>
            <p:cNvPr id="17" name="Text Box 38"/>
            <p:cNvSpPr txBox="1">
              <a:spLocks noChangeArrowheads="1"/>
            </p:cNvSpPr>
            <p:nvPr/>
          </p:nvSpPr>
          <p:spPr bwMode="auto">
            <a:xfrm>
              <a:off x="8042275" y="1550988"/>
              <a:ext cx="9763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600" dirty="0" smtClean="0">
                  <a:latin typeface="Arial" charset="0"/>
                </a:rPr>
                <a:t>AS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18" name="AutoShape 39"/>
            <p:cNvSpPr>
              <a:spLocks noChangeArrowheads="1"/>
            </p:cNvSpPr>
            <p:nvPr/>
          </p:nvSpPr>
          <p:spPr bwMode="auto">
            <a:xfrm>
              <a:off x="8428038" y="2882900"/>
              <a:ext cx="201612" cy="21590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Line 40"/>
            <p:cNvSpPr>
              <a:spLocks noChangeShapeType="1"/>
            </p:cNvSpPr>
            <p:nvPr/>
          </p:nvSpPr>
          <p:spPr bwMode="auto">
            <a:xfrm>
              <a:off x="8607425" y="3027363"/>
              <a:ext cx="2809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Text Box 41"/>
            <p:cNvSpPr txBox="1">
              <a:spLocks noChangeArrowheads="1"/>
            </p:cNvSpPr>
            <p:nvPr/>
          </p:nvSpPr>
          <p:spPr bwMode="auto">
            <a:xfrm>
              <a:off x="7383463" y="2884488"/>
              <a:ext cx="119221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>
                  <a:latin typeface="Arial" charset="0"/>
                </a:rPr>
                <a:t>MSK, EMSK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rRK, rIK</a:t>
              </a:r>
            </a:p>
          </p:txBody>
        </p:sp>
        <p:sp>
          <p:nvSpPr>
            <p:cNvPr id="21" name="Line 42"/>
            <p:cNvSpPr>
              <a:spLocks noChangeShapeType="1"/>
            </p:cNvSpPr>
            <p:nvPr/>
          </p:nvSpPr>
          <p:spPr bwMode="auto">
            <a:xfrm flipV="1">
              <a:off x="2789237" y="3462746"/>
              <a:ext cx="5734095" cy="117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Text Box 43"/>
            <p:cNvSpPr txBox="1">
              <a:spLocks noChangeArrowheads="1"/>
            </p:cNvSpPr>
            <p:nvPr/>
          </p:nvSpPr>
          <p:spPr bwMode="auto">
            <a:xfrm>
              <a:off x="5881688" y="3206750"/>
              <a:ext cx="11557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EAP Success</a:t>
              </a:r>
            </a:p>
          </p:txBody>
        </p:sp>
        <p:sp>
          <p:nvSpPr>
            <p:cNvPr id="23" name="Text Box 44"/>
            <p:cNvSpPr txBox="1">
              <a:spLocks noChangeArrowheads="1"/>
            </p:cNvSpPr>
            <p:nvPr/>
          </p:nvSpPr>
          <p:spPr bwMode="auto">
            <a:xfrm>
              <a:off x="6176963" y="3435350"/>
              <a:ext cx="6159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Arial" charset="0"/>
                </a:rPr>
                <a:t>(MSK)</a:t>
              </a:r>
            </a:p>
          </p:txBody>
        </p:sp>
        <p:sp>
          <p:nvSpPr>
            <p:cNvPr id="24" name="Line 45"/>
            <p:cNvSpPr>
              <a:spLocks noChangeShapeType="1"/>
            </p:cNvSpPr>
            <p:nvPr/>
          </p:nvSpPr>
          <p:spPr bwMode="auto">
            <a:xfrm>
              <a:off x="936625" y="3463925"/>
              <a:ext cx="1916113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5" name="Text Box 46"/>
            <p:cNvSpPr txBox="1">
              <a:spLocks noChangeArrowheads="1"/>
            </p:cNvSpPr>
            <p:nvPr/>
          </p:nvSpPr>
          <p:spPr bwMode="auto">
            <a:xfrm>
              <a:off x="1285875" y="3232150"/>
              <a:ext cx="11557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EAP Success</a:t>
              </a:r>
            </a:p>
          </p:txBody>
        </p:sp>
        <p:sp>
          <p:nvSpPr>
            <p:cNvPr id="26" name="Text Box 47"/>
            <p:cNvSpPr txBox="1">
              <a:spLocks noChangeArrowheads="1"/>
            </p:cNvSpPr>
            <p:nvPr/>
          </p:nvSpPr>
          <p:spPr bwMode="auto">
            <a:xfrm>
              <a:off x="3740150" y="1984375"/>
              <a:ext cx="19478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400" b="1">
                  <a:latin typeface="Arial" charset="0"/>
                </a:rPr>
                <a:t>Initial EAP Exchange</a:t>
              </a:r>
            </a:p>
          </p:txBody>
        </p:sp>
        <p:sp>
          <p:nvSpPr>
            <p:cNvPr id="27" name="AutoShape 48"/>
            <p:cNvSpPr>
              <a:spLocks noChangeArrowheads="1"/>
            </p:cNvSpPr>
            <p:nvPr/>
          </p:nvSpPr>
          <p:spPr bwMode="auto">
            <a:xfrm>
              <a:off x="2700338" y="3530600"/>
              <a:ext cx="201612" cy="21590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" name="Line 49"/>
            <p:cNvSpPr>
              <a:spLocks noChangeShapeType="1"/>
            </p:cNvSpPr>
            <p:nvPr/>
          </p:nvSpPr>
          <p:spPr bwMode="auto">
            <a:xfrm>
              <a:off x="2917825" y="3675063"/>
              <a:ext cx="2809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" name="Text Box 50"/>
            <p:cNvSpPr txBox="1">
              <a:spLocks noChangeArrowheads="1"/>
            </p:cNvSpPr>
            <p:nvPr/>
          </p:nvSpPr>
          <p:spPr bwMode="auto">
            <a:xfrm>
              <a:off x="2940050" y="3552825"/>
              <a:ext cx="9017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>
                  <a:latin typeface="Arial" charset="0"/>
                </a:rPr>
                <a:t>MSK</a:t>
              </a:r>
            </a:p>
          </p:txBody>
        </p:sp>
        <p:sp>
          <p:nvSpPr>
            <p:cNvPr id="30" name="Line 57"/>
            <p:cNvSpPr>
              <a:spLocks noChangeShapeType="1"/>
            </p:cNvSpPr>
            <p:nvPr/>
          </p:nvSpPr>
          <p:spPr bwMode="auto">
            <a:xfrm>
              <a:off x="911225" y="2181225"/>
              <a:ext cx="1916113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" name="Text Box 58"/>
            <p:cNvSpPr txBox="1">
              <a:spLocks noChangeArrowheads="1"/>
            </p:cNvSpPr>
            <p:nvPr/>
          </p:nvSpPr>
          <p:spPr bwMode="auto">
            <a:xfrm>
              <a:off x="1223963" y="1962150"/>
              <a:ext cx="141287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EAP Req/Identity</a:t>
              </a:r>
            </a:p>
          </p:txBody>
        </p:sp>
        <p:sp>
          <p:nvSpPr>
            <p:cNvPr id="32" name="Line 59"/>
            <p:cNvSpPr>
              <a:spLocks noChangeShapeType="1"/>
            </p:cNvSpPr>
            <p:nvPr/>
          </p:nvSpPr>
          <p:spPr bwMode="auto">
            <a:xfrm>
              <a:off x="936625" y="2473325"/>
              <a:ext cx="1916113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" name="Text Box 60"/>
            <p:cNvSpPr txBox="1">
              <a:spLocks noChangeArrowheads="1"/>
            </p:cNvSpPr>
            <p:nvPr/>
          </p:nvSpPr>
          <p:spPr bwMode="auto">
            <a:xfrm>
              <a:off x="1169988" y="2203450"/>
              <a:ext cx="1497012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EAP Resp/Identity</a:t>
              </a:r>
            </a:p>
          </p:txBody>
        </p:sp>
        <p:sp>
          <p:nvSpPr>
            <p:cNvPr id="34" name="Line 61"/>
            <p:cNvSpPr>
              <a:spLocks noChangeShapeType="1"/>
            </p:cNvSpPr>
            <p:nvPr/>
          </p:nvSpPr>
          <p:spPr bwMode="auto">
            <a:xfrm flipV="1">
              <a:off x="2879725" y="2469969"/>
              <a:ext cx="5643608" cy="335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80963" y="3913188"/>
              <a:ext cx="8993187" cy="2182812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6" name="Line 67"/>
            <p:cNvSpPr>
              <a:spLocks noChangeShapeType="1"/>
            </p:cNvSpPr>
            <p:nvPr/>
          </p:nvSpPr>
          <p:spPr bwMode="auto">
            <a:xfrm flipH="1">
              <a:off x="954088" y="4826000"/>
              <a:ext cx="373856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" name="Text Box 68"/>
            <p:cNvSpPr txBox="1">
              <a:spLocks noChangeArrowheads="1"/>
            </p:cNvSpPr>
            <p:nvPr/>
          </p:nvSpPr>
          <p:spPr bwMode="auto">
            <a:xfrm>
              <a:off x="1136650" y="4594225"/>
              <a:ext cx="34226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b="1">
                  <a:solidFill>
                    <a:srgbClr val="800000"/>
                  </a:solidFill>
                  <a:latin typeface="Arial" charset="0"/>
                </a:rPr>
                <a:t>EAP Re-auth Initiate (authenticated with rIK) </a:t>
              </a:r>
            </a:p>
          </p:txBody>
        </p:sp>
        <p:sp>
          <p:nvSpPr>
            <p:cNvPr id="38" name="Line 70"/>
            <p:cNvSpPr>
              <a:spLocks noChangeShapeType="1"/>
            </p:cNvSpPr>
            <p:nvPr/>
          </p:nvSpPr>
          <p:spPr bwMode="auto">
            <a:xfrm flipV="1">
              <a:off x="4714875" y="4821283"/>
              <a:ext cx="3834584" cy="4717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9" name="Line 72"/>
            <p:cNvSpPr>
              <a:spLocks noChangeShapeType="1"/>
            </p:cNvSpPr>
            <p:nvPr/>
          </p:nvSpPr>
          <p:spPr bwMode="auto">
            <a:xfrm flipV="1">
              <a:off x="4714874" y="5356860"/>
              <a:ext cx="3821521" cy="4128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0" name="Text Box 75"/>
            <p:cNvSpPr txBox="1">
              <a:spLocks noChangeArrowheads="1"/>
            </p:cNvSpPr>
            <p:nvPr/>
          </p:nvSpPr>
          <p:spPr bwMode="auto">
            <a:xfrm>
              <a:off x="3689350" y="5054600"/>
              <a:ext cx="338137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b="1">
                  <a:solidFill>
                    <a:srgbClr val="800000"/>
                  </a:solidFill>
                  <a:latin typeface="Arial" charset="0"/>
                </a:rPr>
                <a:t>EAP Re-auth Finish (authenticated with rIK) </a:t>
              </a:r>
            </a:p>
          </p:txBody>
        </p:sp>
        <p:sp>
          <p:nvSpPr>
            <p:cNvPr id="41" name="Line 77"/>
            <p:cNvSpPr>
              <a:spLocks noChangeShapeType="1"/>
            </p:cNvSpPr>
            <p:nvPr/>
          </p:nvSpPr>
          <p:spPr bwMode="auto">
            <a:xfrm flipH="1">
              <a:off x="954088" y="5360988"/>
              <a:ext cx="373856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2" name="AutoShape 78"/>
            <p:cNvSpPr>
              <a:spLocks noChangeArrowheads="1"/>
            </p:cNvSpPr>
            <p:nvPr/>
          </p:nvSpPr>
          <p:spPr bwMode="auto">
            <a:xfrm>
              <a:off x="8408988" y="5016500"/>
              <a:ext cx="201612" cy="2174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3" name="Text Box 79"/>
            <p:cNvSpPr txBox="1">
              <a:spLocks noChangeArrowheads="1"/>
            </p:cNvSpPr>
            <p:nvPr/>
          </p:nvSpPr>
          <p:spPr bwMode="auto">
            <a:xfrm>
              <a:off x="7870825" y="5008563"/>
              <a:ext cx="56515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>
                  <a:latin typeface="Arial" charset="0"/>
                </a:rPr>
                <a:t>rMSK</a:t>
              </a:r>
            </a:p>
          </p:txBody>
        </p:sp>
        <p:sp>
          <p:nvSpPr>
            <p:cNvPr id="44" name="Line 80"/>
            <p:cNvSpPr>
              <a:spLocks noChangeShapeType="1"/>
            </p:cNvSpPr>
            <p:nvPr/>
          </p:nvSpPr>
          <p:spPr bwMode="auto">
            <a:xfrm>
              <a:off x="8596313" y="5191125"/>
              <a:ext cx="241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5" name="AutoShape 81"/>
            <p:cNvSpPr>
              <a:spLocks noChangeArrowheads="1"/>
            </p:cNvSpPr>
            <p:nvPr/>
          </p:nvSpPr>
          <p:spPr bwMode="auto">
            <a:xfrm>
              <a:off x="849313" y="5445125"/>
              <a:ext cx="201612" cy="21590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6" name="Line 82"/>
            <p:cNvSpPr>
              <a:spLocks noChangeShapeType="1"/>
            </p:cNvSpPr>
            <p:nvPr/>
          </p:nvSpPr>
          <p:spPr bwMode="auto">
            <a:xfrm>
              <a:off x="557213" y="5589588"/>
              <a:ext cx="2809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7" name="Text Box 83"/>
            <p:cNvSpPr txBox="1">
              <a:spLocks noChangeArrowheads="1"/>
            </p:cNvSpPr>
            <p:nvPr/>
          </p:nvSpPr>
          <p:spPr bwMode="auto">
            <a:xfrm>
              <a:off x="158750" y="5376863"/>
              <a:ext cx="56515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>
                  <a:latin typeface="Arial" charset="0"/>
                </a:rPr>
                <a:t>rMSK</a:t>
              </a:r>
            </a:p>
          </p:txBody>
        </p:sp>
        <p:sp>
          <p:nvSpPr>
            <p:cNvPr id="48" name="Text Box 90"/>
            <p:cNvSpPr txBox="1">
              <a:spLocks noChangeArrowheads="1"/>
            </p:cNvSpPr>
            <p:nvPr/>
          </p:nvSpPr>
          <p:spPr bwMode="auto">
            <a:xfrm>
              <a:off x="3829166" y="3886200"/>
              <a:ext cx="175554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400" b="1" dirty="0" smtClean="0">
                  <a:latin typeface="Arial" charset="0"/>
                </a:rPr>
                <a:t>EAP-RP </a:t>
              </a:r>
              <a:r>
                <a:rPr lang="en-US" sz="1400" b="1" dirty="0">
                  <a:latin typeface="Arial" charset="0"/>
                </a:rPr>
                <a:t>Exchange</a:t>
              </a:r>
            </a:p>
          </p:txBody>
        </p:sp>
        <p:sp>
          <p:nvSpPr>
            <p:cNvPr id="53" name="Text Box 96"/>
            <p:cNvSpPr txBox="1">
              <a:spLocks noChangeArrowheads="1"/>
            </p:cNvSpPr>
            <p:nvPr/>
          </p:nvSpPr>
          <p:spPr bwMode="auto">
            <a:xfrm>
              <a:off x="6216650" y="5434013"/>
              <a:ext cx="66675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>
                  <a:latin typeface="Arial" charset="0"/>
                </a:rPr>
                <a:t>(rMSK)</a:t>
              </a:r>
            </a:p>
          </p:txBody>
        </p:sp>
        <p:sp>
          <p:nvSpPr>
            <p:cNvPr id="54" name="AutoShape 99"/>
            <p:cNvSpPr>
              <a:spLocks noChangeArrowheads="1"/>
            </p:cNvSpPr>
            <p:nvPr/>
          </p:nvSpPr>
          <p:spPr bwMode="auto">
            <a:xfrm>
              <a:off x="4633913" y="5576888"/>
              <a:ext cx="201612" cy="21590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5" name="Line 100"/>
            <p:cNvSpPr>
              <a:spLocks noChangeShapeType="1"/>
            </p:cNvSpPr>
            <p:nvPr/>
          </p:nvSpPr>
          <p:spPr bwMode="auto">
            <a:xfrm>
              <a:off x="4860925" y="5746750"/>
              <a:ext cx="2809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6" name="Text Box 101"/>
            <p:cNvSpPr txBox="1">
              <a:spLocks noChangeArrowheads="1"/>
            </p:cNvSpPr>
            <p:nvPr/>
          </p:nvSpPr>
          <p:spPr bwMode="auto">
            <a:xfrm>
              <a:off x="4891088" y="5495925"/>
              <a:ext cx="565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>
                  <a:latin typeface="Arial" charset="0"/>
                </a:rPr>
                <a:t>rMSK</a:t>
              </a:r>
            </a:p>
          </p:txBody>
        </p:sp>
        <p:sp>
          <p:nvSpPr>
            <p:cNvPr id="57" name="Text Box 105"/>
            <p:cNvSpPr txBox="1">
              <a:spLocks noChangeArrowheads="1"/>
            </p:cNvSpPr>
            <p:nvPr/>
          </p:nvSpPr>
          <p:spPr bwMode="auto">
            <a:xfrm>
              <a:off x="3689350" y="5054600"/>
              <a:ext cx="338137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b="1">
                  <a:solidFill>
                    <a:srgbClr val="800000"/>
                  </a:solidFill>
                  <a:latin typeface="Arial" charset="0"/>
                </a:rPr>
                <a:t>EAP Re-auth Finish (authenticated with rIK) 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Hierarchy for ERP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63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905000" y="1828800"/>
          <a:ext cx="4778375" cy="2846387"/>
        </p:xfrm>
        <a:graphic>
          <a:graphicData uri="http://schemas.openxmlformats.org/presentationml/2006/ole">
            <p:oleObj spid="_x0000_s31746" name="Visio" r:id="rId4" imgW="4778730" imgH="2846987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Sept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5622</TotalTime>
  <Words>559</Words>
  <Application>Microsoft Office PowerPoint</Application>
  <PresentationFormat>On-screen Show (4:3)</PresentationFormat>
  <Paragraphs>132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Visio</vt:lpstr>
      <vt:lpstr>Fast Re-authentication in TGai</vt:lpstr>
      <vt:lpstr>Abstract</vt:lpstr>
      <vt:lpstr>Conformance w/ Tgai PAR &amp; 5C </vt:lpstr>
      <vt:lpstr>Advantages of using EAP</vt:lpstr>
      <vt:lpstr>Use of EAP for FILS</vt:lpstr>
      <vt:lpstr>Overview of EAP-RP</vt:lpstr>
      <vt:lpstr>Key Hierarchy for ERP</vt:lpstr>
      <vt:lpstr>Questions &amp; Comments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Upper Layer Message IE in TGai</dc:title>
  <dc:creator>George Cherian</dc:creator>
  <cp:lastModifiedBy>Merlin, Simone</cp:lastModifiedBy>
  <cp:revision>251</cp:revision>
  <cp:lastPrinted>1998-02-10T13:28:06Z</cp:lastPrinted>
  <dcterms:created xsi:type="dcterms:W3CDTF">2011-07-17T04:42:17Z</dcterms:created>
  <dcterms:modified xsi:type="dcterms:W3CDTF">2011-09-05T06:13:41Z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1314081481</vt:lpwstr>
  </property>
  <property fmtid="{D5CDD505-2E9C-101B-9397-08002B2CF9AE}" pid="3" name="_AdHocReviewCycleID">
    <vt:i4>-1148795154</vt:i4>
  </property>
  <property fmtid="{D5CDD505-2E9C-101B-9397-08002B2CF9AE}" pid="4" name="_NewReviewCycle">
    <vt:lpwstr/>
  </property>
  <property fmtid="{D5CDD505-2E9C-101B-9397-08002B2CF9AE}" pid="5" name="_EmailSubject">
    <vt:lpwstr>Use of EAP-RP for TGai (FILS)</vt:lpwstr>
  </property>
  <property fmtid="{D5CDD505-2E9C-101B-9397-08002B2CF9AE}" pid="6" name="_AuthorEmail">
    <vt:lpwstr>gcherian@qualcomm.com</vt:lpwstr>
  </property>
  <property fmtid="{D5CDD505-2E9C-101B-9397-08002B2CF9AE}" pid="7" name="_AuthorEmailDisplayName">
    <vt:lpwstr>Cherian, George</vt:lpwstr>
  </property>
</Properties>
</file>