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57" r:id="rId3"/>
    <p:sldId id="270" r:id="rId4"/>
    <p:sldId id="271" r:id="rId5"/>
    <p:sldId id="27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7902" autoAdjust="0"/>
    <p:restoredTop sz="94660"/>
  </p:normalViewPr>
  <p:slideViewPr>
    <p:cSldViewPr>
      <p:cViewPr varScale="1">
        <p:scale>
          <a:sx n="92" d="100"/>
          <a:sy n="92" d="100"/>
        </p:scale>
        <p:origin x="-1464" y="-10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A53E2CA2-4888-4108-8DC9-C2FA54ABBEF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89802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30A93A6-9B66-4F86-BC4F-827073054C1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1772735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EBD50EC4-21BB-42A8-AA34-94F26641BFC5}"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1D43F0CE-EF0F-4DED-B015-E64F95E7B08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6952143" y="6475413"/>
            <a:ext cx="1591782" cy="184666"/>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C0F81703-88D8-4194-A8A9-56A7D22D2990}" type="slidenum">
              <a:rPr lang="en-US"/>
              <a:pPr/>
              <a:t>‹#›</a:t>
            </a:fld>
            <a:endParaRPr lang="en-US"/>
          </a:p>
        </p:txBody>
      </p:sp>
    </p:spTree>
    <p:extLst>
      <p:ext uri="{BB962C8B-B14F-4D97-AF65-F5344CB8AC3E}">
        <p14:creationId xmlns:p14="http://schemas.microsoft.com/office/powerpoint/2010/main" val="2706717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6952143" y="6475413"/>
            <a:ext cx="1591782" cy="184666"/>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2189DDDE-C8C1-4C52-8B14-9C9B27127D21}" type="slidenum">
              <a:rPr lang="en-US"/>
              <a:pPr/>
              <a:t>‹#›</a:t>
            </a:fld>
            <a:endParaRPr lang="en-US"/>
          </a:p>
        </p:txBody>
      </p:sp>
    </p:spTree>
    <p:extLst>
      <p:ext uri="{BB962C8B-B14F-4D97-AF65-F5344CB8AC3E}">
        <p14:creationId xmlns:p14="http://schemas.microsoft.com/office/powerpoint/2010/main" val="305723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6952143" y="6475413"/>
            <a:ext cx="1591782" cy="184666"/>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46AF477A-6DEF-4786-8DCE-FBA74EAA6DD9}" type="slidenum">
              <a:rPr lang="en-US"/>
              <a:pPr/>
              <a:t>‹#›</a:t>
            </a:fld>
            <a:endParaRPr lang="en-US"/>
          </a:p>
        </p:txBody>
      </p:sp>
    </p:spTree>
    <p:extLst>
      <p:ext uri="{BB962C8B-B14F-4D97-AF65-F5344CB8AC3E}">
        <p14:creationId xmlns:p14="http://schemas.microsoft.com/office/powerpoint/2010/main" val="1551258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756682" cy="276999"/>
          </a:xfrm>
        </p:spPr>
        <p:txBody>
          <a:bodyPr/>
          <a:lstStyle>
            <a:lvl1pPr>
              <a:defRPr/>
            </a:lvl1pPr>
          </a:lstStyle>
          <a:p>
            <a:r>
              <a:rPr lang="en-US" dirty="0" smtClean="0"/>
              <a:t>07-2011</a:t>
            </a:r>
            <a:endParaRPr lang="en-US" dirty="0"/>
          </a:p>
        </p:txBody>
      </p:sp>
      <p:sp>
        <p:nvSpPr>
          <p:cNvPr id="5" name="Footer Placeholder 4"/>
          <p:cNvSpPr>
            <a:spLocks noGrp="1"/>
          </p:cNvSpPr>
          <p:nvPr>
            <p:ph type="ftr" sz="quarter" idx="11"/>
          </p:nvPr>
        </p:nvSpPr>
        <p:spPr>
          <a:xfrm>
            <a:off x="6952143" y="6475413"/>
            <a:ext cx="1591782" cy="184666"/>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F4DBEEB7-4782-4D83-9FD5-ED10E11965F5}" type="slidenum">
              <a:rPr lang="en-US"/>
              <a:pPr/>
              <a:t>‹#›</a:t>
            </a:fld>
            <a:endParaRPr lang="en-US"/>
          </a:p>
        </p:txBody>
      </p:sp>
    </p:spTree>
    <p:extLst>
      <p:ext uri="{BB962C8B-B14F-4D97-AF65-F5344CB8AC3E}">
        <p14:creationId xmlns:p14="http://schemas.microsoft.com/office/powerpoint/2010/main" val="2447546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Month Year</a:t>
            </a:r>
          </a:p>
        </p:txBody>
      </p:sp>
      <p:sp>
        <p:nvSpPr>
          <p:cNvPr id="5" name="Footer Placeholder 4"/>
          <p:cNvSpPr>
            <a:spLocks noGrp="1"/>
          </p:cNvSpPr>
          <p:nvPr>
            <p:ph type="ftr" sz="quarter" idx="11"/>
          </p:nvPr>
        </p:nvSpPr>
        <p:spPr>
          <a:xfrm>
            <a:off x="6952143" y="6475413"/>
            <a:ext cx="1591782" cy="184666"/>
          </a:xfrm>
          <a:prstGeom prst="rect">
            <a:avLst/>
          </a:prstGeom>
        </p:spPr>
        <p:txBody>
          <a:bodyPr/>
          <a:lstStyle>
            <a:lvl1pPr>
              <a:defRPr/>
            </a:lvl1pPr>
          </a:lstStyle>
          <a:p>
            <a:r>
              <a:rPr lang="en-US"/>
              <a:t>John Doe, Some Company</a:t>
            </a:r>
          </a:p>
        </p:txBody>
      </p:sp>
      <p:sp>
        <p:nvSpPr>
          <p:cNvPr id="6" name="Slide Number Placeholder 5"/>
          <p:cNvSpPr>
            <a:spLocks noGrp="1"/>
          </p:cNvSpPr>
          <p:nvPr>
            <p:ph type="sldNum" sz="quarter" idx="12"/>
          </p:nvPr>
        </p:nvSpPr>
        <p:spPr/>
        <p:txBody>
          <a:bodyPr/>
          <a:lstStyle>
            <a:lvl1pPr>
              <a:defRPr/>
            </a:lvl1pPr>
          </a:lstStyle>
          <a:p>
            <a:r>
              <a:rPr lang="en-US"/>
              <a:t>Slide </a:t>
            </a:r>
            <a:fld id="{7042460A-69CF-4CD0-A67D-B5877CCA1CFF}" type="slidenum">
              <a:rPr lang="en-US"/>
              <a:pPr/>
              <a:t>‹#›</a:t>
            </a:fld>
            <a:endParaRPr lang="en-US"/>
          </a:p>
        </p:txBody>
      </p:sp>
    </p:spTree>
    <p:extLst>
      <p:ext uri="{BB962C8B-B14F-4D97-AF65-F5344CB8AC3E}">
        <p14:creationId xmlns:p14="http://schemas.microsoft.com/office/powerpoint/2010/main" val="2462674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a:xfrm>
            <a:off x="6952143" y="6475413"/>
            <a:ext cx="1591782" cy="184666"/>
          </a:xfrm>
          <a:prstGeom prst="rect">
            <a:avLst/>
          </a:prstGeom>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08E0281D-E4F3-4F27-A11B-AAB29DEA2562}" type="slidenum">
              <a:rPr lang="en-US"/>
              <a:pPr/>
              <a:t>‹#›</a:t>
            </a:fld>
            <a:endParaRPr lang="en-US"/>
          </a:p>
        </p:txBody>
      </p:sp>
    </p:spTree>
    <p:extLst>
      <p:ext uri="{BB962C8B-B14F-4D97-AF65-F5344CB8AC3E}">
        <p14:creationId xmlns:p14="http://schemas.microsoft.com/office/powerpoint/2010/main" val="14665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Month Year</a:t>
            </a:r>
          </a:p>
        </p:txBody>
      </p:sp>
      <p:sp>
        <p:nvSpPr>
          <p:cNvPr id="8" name="Footer Placeholder 7"/>
          <p:cNvSpPr>
            <a:spLocks noGrp="1"/>
          </p:cNvSpPr>
          <p:nvPr>
            <p:ph type="ftr" sz="quarter" idx="11"/>
          </p:nvPr>
        </p:nvSpPr>
        <p:spPr>
          <a:xfrm>
            <a:off x="6952143" y="6475413"/>
            <a:ext cx="1591782" cy="184666"/>
          </a:xfrm>
          <a:prstGeom prst="rect">
            <a:avLst/>
          </a:prstGeom>
        </p:spPr>
        <p:txBody>
          <a:bodyPr/>
          <a:lstStyle>
            <a:lvl1pPr>
              <a:defRPr/>
            </a:lvl1pPr>
          </a:lstStyle>
          <a:p>
            <a:r>
              <a:rPr lang="en-US"/>
              <a:t>John Doe, Some Company</a:t>
            </a:r>
          </a:p>
        </p:txBody>
      </p:sp>
      <p:sp>
        <p:nvSpPr>
          <p:cNvPr id="9" name="Slide Number Placeholder 8"/>
          <p:cNvSpPr>
            <a:spLocks noGrp="1"/>
          </p:cNvSpPr>
          <p:nvPr>
            <p:ph type="sldNum" sz="quarter" idx="12"/>
          </p:nvPr>
        </p:nvSpPr>
        <p:spPr/>
        <p:txBody>
          <a:bodyPr/>
          <a:lstStyle>
            <a:lvl1pPr>
              <a:defRPr/>
            </a:lvl1pPr>
          </a:lstStyle>
          <a:p>
            <a:r>
              <a:rPr lang="en-US"/>
              <a:t>Slide </a:t>
            </a:r>
            <a:fld id="{B8D20F62-23DF-4991-A94D-07FD10E5964C}" type="slidenum">
              <a:rPr lang="en-US"/>
              <a:pPr/>
              <a:t>‹#›</a:t>
            </a:fld>
            <a:endParaRPr lang="en-US"/>
          </a:p>
        </p:txBody>
      </p:sp>
    </p:spTree>
    <p:extLst>
      <p:ext uri="{BB962C8B-B14F-4D97-AF65-F5344CB8AC3E}">
        <p14:creationId xmlns:p14="http://schemas.microsoft.com/office/powerpoint/2010/main" val="2041132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Month Year</a:t>
            </a:r>
          </a:p>
        </p:txBody>
      </p:sp>
      <p:sp>
        <p:nvSpPr>
          <p:cNvPr id="4" name="Footer Placeholder 3"/>
          <p:cNvSpPr>
            <a:spLocks noGrp="1"/>
          </p:cNvSpPr>
          <p:nvPr>
            <p:ph type="ftr" sz="quarter" idx="11"/>
          </p:nvPr>
        </p:nvSpPr>
        <p:spPr>
          <a:xfrm>
            <a:off x="6952143" y="6475413"/>
            <a:ext cx="1591782" cy="184666"/>
          </a:xfrm>
          <a:prstGeom prst="rect">
            <a:avLst/>
          </a:prstGeom>
        </p:spPr>
        <p:txBody>
          <a:bodyPr/>
          <a:lstStyle>
            <a:lvl1pPr>
              <a:defRPr/>
            </a:lvl1pPr>
          </a:lstStyle>
          <a:p>
            <a:r>
              <a:rPr lang="en-US"/>
              <a:t>John Doe, Some Company</a:t>
            </a:r>
          </a:p>
        </p:txBody>
      </p:sp>
      <p:sp>
        <p:nvSpPr>
          <p:cNvPr id="5" name="Slide Number Placeholder 4"/>
          <p:cNvSpPr>
            <a:spLocks noGrp="1"/>
          </p:cNvSpPr>
          <p:nvPr>
            <p:ph type="sldNum" sz="quarter" idx="12"/>
          </p:nvPr>
        </p:nvSpPr>
        <p:spPr/>
        <p:txBody>
          <a:bodyPr/>
          <a:lstStyle>
            <a:lvl1pPr>
              <a:defRPr/>
            </a:lvl1pPr>
          </a:lstStyle>
          <a:p>
            <a:r>
              <a:rPr lang="en-US"/>
              <a:t>Slide </a:t>
            </a:r>
            <a:fld id="{C1556F9F-73BF-44A7-94ED-0B142D2F32F8}" type="slidenum">
              <a:rPr lang="en-US"/>
              <a:pPr/>
              <a:t>‹#›</a:t>
            </a:fld>
            <a:endParaRPr lang="en-US"/>
          </a:p>
        </p:txBody>
      </p:sp>
    </p:spTree>
    <p:extLst>
      <p:ext uri="{BB962C8B-B14F-4D97-AF65-F5344CB8AC3E}">
        <p14:creationId xmlns:p14="http://schemas.microsoft.com/office/powerpoint/2010/main" val="372035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Month Year</a:t>
            </a:r>
          </a:p>
        </p:txBody>
      </p:sp>
      <p:sp>
        <p:nvSpPr>
          <p:cNvPr id="3" name="Footer Placeholder 2"/>
          <p:cNvSpPr>
            <a:spLocks noGrp="1"/>
          </p:cNvSpPr>
          <p:nvPr>
            <p:ph type="ftr" sz="quarter" idx="11"/>
          </p:nvPr>
        </p:nvSpPr>
        <p:spPr>
          <a:xfrm>
            <a:off x="6952143" y="6475413"/>
            <a:ext cx="1591782" cy="184666"/>
          </a:xfrm>
          <a:prstGeom prst="rect">
            <a:avLst/>
          </a:prstGeom>
        </p:spPr>
        <p:txBody>
          <a:bodyPr/>
          <a:lstStyle>
            <a:lvl1pPr>
              <a:defRPr/>
            </a:lvl1pPr>
          </a:lstStyle>
          <a:p>
            <a:r>
              <a:rPr lang="en-US"/>
              <a:t>John Doe, Some Company</a:t>
            </a:r>
          </a:p>
        </p:txBody>
      </p:sp>
      <p:sp>
        <p:nvSpPr>
          <p:cNvPr id="4" name="Slide Number Placeholder 3"/>
          <p:cNvSpPr>
            <a:spLocks noGrp="1"/>
          </p:cNvSpPr>
          <p:nvPr>
            <p:ph type="sldNum" sz="quarter" idx="12"/>
          </p:nvPr>
        </p:nvSpPr>
        <p:spPr/>
        <p:txBody>
          <a:bodyPr/>
          <a:lstStyle>
            <a:lvl1pPr>
              <a:defRPr/>
            </a:lvl1pPr>
          </a:lstStyle>
          <a:p>
            <a:r>
              <a:rPr lang="en-US"/>
              <a:t>Slide </a:t>
            </a:r>
            <a:fld id="{BA113D7D-CE2B-4736-8AD0-314384E606D1}" type="slidenum">
              <a:rPr lang="en-US"/>
              <a:pPr/>
              <a:t>‹#›</a:t>
            </a:fld>
            <a:endParaRPr lang="en-US"/>
          </a:p>
        </p:txBody>
      </p:sp>
    </p:spTree>
    <p:extLst>
      <p:ext uri="{BB962C8B-B14F-4D97-AF65-F5344CB8AC3E}">
        <p14:creationId xmlns:p14="http://schemas.microsoft.com/office/powerpoint/2010/main" val="3104022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a:xfrm>
            <a:off x="6952143" y="6475413"/>
            <a:ext cx="1591782" cy="184666"/>
          </a:xfrm>
          <a:prstGeom prst="rect">
            <a:avLst/>
          </a:prstGeom>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A691F4AE-1650-49F3-8338-0349B26FDD96}" type="slidenum">
              <a:rPr lang="en-US"/>
              <a:pPr/>
              <a:t>‹#›</a:t>
            </a:fld>
            <a:endParaRPr lang="en-US"/>
          </a:p>
        </p:txBody>
      </p:sp>
    </p:spTree>
    <p:extLst>
      <p:ext uri="{BB962C8B-B14F-4D97-AF65-F5344CB8AC3E}">
        <p14:creationId xmlns:p14="http://schemas.microsoft.com/office/powerpoint/2010/main" val="223624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Month Year</a:t>
            </a:r>
          </a:p>
        </p:txBody>
      </p:sp>
      <p:sp>
        <p:nvSpPr>
          <p:cNvPr id="6" name="Footer Placeholder 5"/>
          <p:cNvSpPr>
            <a:spLocks noGrp="1"/>
          </p:cNvSpPr>
          <p:nvPr>
            <p:ph type="ftr" sz="quarter" idx="11"/>
          </p:nvPr>
        </p:nvSpPr>
        <p:spPr>
          <a:xfrm>
            <a:off x="6952143" y="6475413"/>
            <a:ext cx="1591782" cy="184666"/>
          </a:xfrm>
          <a:prstGeom prst="rect">
            <a:avLst/>
          </a:prstGeom>
        </p:spPr>
        <p:txBody>
          <a:bodyPr/>
          <a:lstStyle>
            <a:lvl1pPr>
              <a:defRPr/>
            </a:lvl1pPr>
          </a:lstStyle>
          <a:p>
            <a:r>
              <a:rPr lang="en-US"/>
              <a:t>John Doe, Some Company</a:t>
            </a:r>
          </a:p>
        </p:txBody>
      </p:sp>
      <p:sp>
        <p:nvSpPr>
          <p:cNvPr id="7" name="Slide Number Placeholder 6"/>
          <p:cNvSpPr>
            <a:spLocks noGrp="1"/>
          </p:cNvSpPr>
          <p:nvPr>
            <p:ph type="sldNum" sz="quarter" idx="12"/>
          </p:nvPr>
        </p:nvSpPr>
        <p:spPr/>
        <p:txBody>
          <a:bodyPr/>
          <a:lstStyle>
            <a:lvl1pPr>
              <a:defRPr/>
            </a:lvl1pPr>
          </a:lstStyle>
          <a:p>
            <a:r>
              <a:rPr lang="en-US"/>
              <a:t>Slide </a:t>
            </a:r>
            <a:fld id="{8082A1AA-42F3-4190-B2AF-CD9B7BD10D4C}" type="slidenum">
              <a:rPr lang="en-US"/>
              <a:pPr/>
              <a:t>‹#›</a:t>
            </a:fld>
            <a:endParaRPr lang="en-US"/>
          </a:p>
        </p:txBody>
      </p:sp>
    </p:spTree>
    <p:extLst>
      <p:ext uri="{BB962C8B-B14F-4D97-AF65-F5344CB8AC3E}">
        <p14:creationId xmlns:p14="http://schemas.microsoft.com/office/powerpoint/2010/main" val="3444874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7566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07-2011</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A7BF0BC5-0776-4DD3-9650-AD032154DF19}" type="slidenum">
              <a:rPr lang="en-US"/>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802.11-11/1064r0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756682" cy="276999"/>
          </a:xfrm>
        </p:spPr>
        <p:txBody>
          <a:bodyPr/>
          <a:lstStyle/>
          <a:p>
            <a:r>
              <a:rPr lang="en-US" dirty="0" smtClean="0"/>
              <a:t>07-2011</a:t>
            </a:r>
            <a:endParaRPr lang="en-US" dirty="0"/>
          </a:p>
        </p:txBody>
      </p:sp>
      <p:sp>
        <p:nvSpPr>
          <p:cNvPr id="7" name="Footer Placeholder 4"/>
          <p:cNvSpPr>
            <a:spLocks noGrp="1"/>
          </p:cNvSpPr>
          <p:nvPr>
            <p:ph type="ftr" sz="quarter" idx="11"/>
          </p:nvPr>
        </p:nvSpPr>
        <p:spPr>
          <a:xfrm>
            <a:off x="7298390" y="6475412"/>
            <a:ext cx="1693209" cy="230187"/>
          </a:xfrm>
        </p:spPr>
        <p:txBody>
          <a:bodyPr/>
          <a:lstStyle/>
          <a:p>
            <a:r>
              <a:rPr lang="en-US" dirty="0" smtClean="0"/>
              <a:t>Gabor Bajko, Nokia</a:t>
            </a:r>
            <a:endParaRPr lang="en-US" dirty="0"/>
          </a:p>
        </p:txBody>
      </p:sp>
      <p:sp>
        <p:nvSpPr>
          <p:cNvPr id="8" name="Slide Number Placeholder 5"/>
          <p:cNvSpPr>
            <a:spLocks noGrp="1"/>
          </p:cNvSpPr>
          <p:nvPr>
            <p:ph type="sldNum" sz="quarter" idx="12"/>
          </p:nvPr>
        </p:nvSpPr>
        <p:spPr/>
        <p:txBody>
          <a:bodyPr/>
          <a:lstStyle/>
          <a:p>
            <a:r>
              <a:rPr lang="en-US"/>
              <a:t>Slide </a:t>
            </a:r>
            <a:fld id="{E18AD17A-8A9E-42C0-B429-1E727E262ACB}"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Supported Operating Band</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2011-07-20</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035146559"/>
              </p:ext>
            </p:extLst>
          </p:nvPr>
        </p:nvGraphicFramePr>
        <p:xfrm>
          <a:off x="512763" y="2274888"/>
          <a:ext cx="8007350" cy="2787650"/>
        </p:xfrm>
        <a:graphic>
          <a:graphicData uri="http://schemas.openxmlformats.org/presentationml/2006/ole">
            <mc:AlternateContent xmlns:mc="http://schemas.openxmlformats.org/markup-compatibility/2006">
              <mc:Choice xmlns:v="urn:schemas-microsoft-com:vml" Requires="v">
                <p:oleObj spid="_x0000_s30777" name="Document" r:id="rId4" imgW="8245941" imgH="2879082" progId="Word.Document.8">
                  <p:embed/>
                </p:oleObj>
              </mc:Choice>
              <mc:Fallback>
                <p:oleObj name="Document" r:id="rId4" imgW="8245941" imgH="2879082" progId="Word.Document.8">
                  <p:embed/>
                  <p:pic>
                    <p:nvPicPr>
                      <p:cNvPr id="0" name="Picture 49"/>
                      <p:cNvPicPr>
                        <a:picLocks noChangeAspect="1" noChangeArrowheads="1"/>
                      </p:cNvPicPr>
                      <p:nvPr/>
                    </p:nvPicPr>
                    <p:blipFill>
                      <a:blip r:embed="rId5"/>
                      <a:srcRect/>
                      <a:stretch>
                        <a:fillRect/>
                      </a:stretch>
                    </p:blipFill>
                    <p:spPr bwMode="auto">
                      <a:xfrm>
                        <a:off x="512763" y="2274888"/>
                        <a:ext cx="8007350" cy="2787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756682" cy="276999"/>
          </a:xfrm>
        </p:spPr>
        <p:txBody>
          <a:bodyPr/>
          <a:lstStyle/>
          <a:p>
            <a:r>
              <a:rPr lang="en-US" dirty="0" smtClean="0"/>
              <a:t>07-2011</a:t>
            </a:r>
            <a:endParaRPr lang="en-US" dirty="0"/>
          </a:p>
        </p:txBody>
      </p:sp>
      <p:sp>
        <p:nvSpPr>
          <p:cNvPr id="6" name="Slide Number Placeholder 5"/>
          <p:cNvSpPr>
            <a:spLocks noGrp="1"/>
          </p:cNvSpPr>
          <p:nvPr>
            <p:ph type="sldNum" sz="quarter" idx="12"/>
          </p:nvPr>
        </p:nvSpPr>
        <p:spPr/>
        <p:txBody>
          <a:bodyPr/>
          <a:lstStyle/>
          <a:p>
            <a:r>
              <a:rPr lang="en-US"/>
              <a:t>Slide </a:t>
            </a:r>
            <a:fld id="{F2AE59E7-496C-410A-B550-EAF128436E7C}"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dirty="0"/>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This submission proposes to use a public action frame to query the AP to find the frequency bands it operates in.</a:t>
            </a:r>
          </a:p>
          <a:p>
            <a:pPr>
              <a:buFontTx/>
              <a:buNone/>
            </a:pPr>
            <a:r>
              <a:rPr lang="en-US" dirty="0" smtClean="0"/>
              <a:t>It also allows APs operating in multiple frequency bands to advertise themselves using only one of the frequency bands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dirty="0"/>
              <a:t>Supported Operating Band </a:t>
            </a:r>
            <a:r>
              <a:rPr lang="en-US" dirty="0" smtClean="0"/>
              <a:t>ANQP </a:t>
            </a:r>
            <a:r>
              <a:rPr lang="en-US" dirty="0" err="1" smtClean="0"/>
              <a:t>InfoID</a:t>
            </a:r>
            <a:endParaRPr lang="en-US" dirty="0"/>
          </a:p>
        </p:txBody>
      </p:sp>
      <p:sp>
        <p:nvSpPr>
          <p:cNvPr id="3" name="Content Placeholder 2"/>
          <p:cNvSpPr>
            <a:spLocks noGrp="1"/>
          </p:cNvSpPr>
          <p:nvPr>
            <p:ph idx="1"/>
          </p:nvPr>
        </p:nvSpPr>
        <p:spPr/>
        <p:txBody>
          <a:bodyPr/>
          <a:lstStyle/>
          <a:p>
            <a:r>
              <a:rPr lang="en-US" dirty="0"/>
              <a:t>The Supported Operating Band element provides information on the frequency bands supported by the hotspot. This element allows hotspots supporting more than one frequency band to advertise itself only on one of its supported frequency bands.  This circumvents the need for multi-band supported STAs to search all frequency bands and the need to perform ANQP pre-associations per frequency band. </a:t>
            </a:r>
          </a:p>
          <a:p>
            <a:endParaRPr lang="en-US" dirty="0"/>
          </a:p>
        </p:txBody>
      </p:sp>
      <p:sp>
        <p:nvSpPr>
          <p:cNvPr id="4" name="Date Placeholder 3"/>
          <p:cNvSpPr>
            <a:spLocks noGrp="1"/>
          </p:cNvSpPr>
          <p:nvPr>
            <p:ph type="dt" sz="half" idx="10"/>
          </p:nvPr>
        </p:nvSpPr>
        <p:spPr/>
        <p:txBody>
          <a:bodyPr/>
          <a:lstStyle/>
          <a:p>
            <a:r>
              <a:rPr lang="en-US" smtClean="0"/>
              <a:t>07-2011</a:t>
            </a:r>
            <a:endParaRPr lang="en-US" dirty="0"/>
          </a:p>
        </p:txBody>
      </p:sp>
      <p:sp>
        <p:nvSpPr>
          <p:cNvPr id="6" name="Slide Number Placeholder 5"/>
          <p:cNvSpPr>
            <a:spLocks noGrp="1"/>
          </p:cNvSpPr>
          <p:nvPr>
            <p:ph type="sldNum" sz="quarter" idx="12"/>
          </p:nvPr>
        </p:nvSpPr>
        <p:spPr/>
        <p:txBody>
          <a:bodyPr/>
          <a:lstStyle/>
          <a:p>
            <a:r>
              <a:rPr lang="en-US" smtClean="0"/>
              <a:t>Slide </a:t>
            </a:r>
            <a:fld id="{F4DBEEB7-4782-4D83-9FD5-ED10E11965F5}" type="slidenum">
              <a:rPr lang="en-US" smtClean="0"/>
              <a:pPr/>
              <a:t>3</a:t>
            </a:fld>
            <a:endParaRPr lang="en-US"/>
          </a:p>
        </p:txBody>
      </p:sp>
    </p:spTree>
    <p:extLst>
      <p:ext uri="{BB962C8B-B14F-4D97-AF65-F5344CB8AC3E}">
        <p14:creationId xmlns:p14="http://schemas.microsoft.com/office/powerpoint/2010/main" val="1762139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Month Year</a:t>
            </a:r>
            <a:endParaRPr lang="en-US"/>
          </a:p>
        </p:txBody>
      </p:sp>
      <p:sp>
        <p:nvSpPr>
          <p:cNvPr id="4" name="Slide Number Placeholder 3"/>
          <p:cNvSpPr>
            <a:spLocks noGrp="1"/>
          </p:cNvSpPr>
          <p:nvPr>
            <p:ph type="sldNum" sz="quarter" idx="12"/>
          </p:nvPr>
        </p:nvSpPr>
        <p:spPr/>
        <p:txBody>
          <a:bodyPr/>
          <a:lstStyle/>
          <a:p>
            <a:r>
              <a:rPr lang="en-US" smtClean="0"/>
              <a:t>Slide </a:t>
            </a:r>
            <a:fld id="{BA113D7D-CE2B-4736-8AD0-314384E606D1}" type="slidenum">
              <a:rPr lang="en-US" smtClean="0"/>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007207738"/>
              </p:ext>
            </p:extLst>
          </p:nvPr>
        </p:nvGraphicFramePr>
        <p:xfrm>
          <a:off x="1752600" y="1447800"/>
          <a:ext cx="5975350" cy="914400"/>
        </p:xfrm>
        <a:graphic>
          <a:graphicData uri="http://schemas.openxmlformats.org/drawingml/2006/table">
            <a:tbl>
              <a:tblPr firstRow="1" firstCol="1" bandRow="1">
                <a:tableStyleId>{5C22544A-7EE6-4342-B048-85BDC9FD1C3A}</a:tableStyleId>
              </a:tblPr>
              <a:tblGrid>
                <a:gridCol w="568960"/>
                <a:gridCol w="507365"/>
                <a:gridCol w="610235"/>
                <a:gridCol w="760095"/>
                <a:gridCol w="899795"/>
                <a:gridCol w="862330"/>
                <a:gridCol w="289560"/>
                <a:gridCol w="1477010"/>
              </a:tblGrid>
              <a:tr h="0">
                <a:tc>
                  <a:txBody>
                    <a:bodyPr/>
                    <a:lstStyle/>
                    <a:p>
                      <a:pPr marL="0" marR="0" algn="ctr">
                        <a:spcBef>
                          <a:spcPts val="200"/>
                        </a:spcBef>
                        <a:spcAft>
                          <a:spcPts val="200"/>
                        </a:spcAft>
                      </a:pPr>
                      <a:r>
                        <a:rPr lang="en-US" sz="1200" dirty="0">
                          <a:effectLst/>
                        </a:rPr>
                        <a:t> </a:t>
                      </a:r>
                      <a:endParaRPr lang="en-US" sz="1000" dirty="0">
                        <a:effectLst/>
                        <a:latin typeface="Times New Roman"/>
                        <a:ea typeface="Calibri"/>
                      </a:endParaRPr>
                    </a:p>
                  </a:txBody>
                  <a:tcPr marL="68580" marR="68580" marT="0" marB="0" anchor="ctr"/>
                </a:tc>
                <a:tc>
                  <a:txBody>
                    <a:bodyPr/>
                    <a:lstStyle/>
                    <a:p>
                      <a:pPr marL="0" marR="0" algn="ctr">
                        <a:spcBef>
                          <a:spcPts val="600"/>
                        </a:spcBef>
                        <a:spcAft>
                          <a:spcPts val="600"/>
                        </a:spcAft>
                      </a:pPr>
                      <a:r>
                        <a:rPr lang="en-US" sz="1200">
                          <a:effectLst/>
                        </a:rPr>
                        <a:t>Info ID</a:t>
                      </a:r>
                      <a:endParaRPr lang="en-US" sz="1000">
                        <a:effectLst/>
                        <a:latin typeface="Times New Roman"/>
                        <a:ea typeface="Calibri"/>
                      </a:endParaRPr>
                    </a:p>
                  </a:txBody>
                  <a:tcPr marL="68580" marR="68580" marT="0" marB="0" anchor="ctr"/>
                </a:tc>
                <a:tc>
                  <a:txBody>
                    <a:bodyPr/>
                    <a:lstStyle/>
                    <a:p>
                      <a:pPr marL="0" marR="0" algn="ctr">
                        <a:spcBef>
                          <a:spcPts val="600"/>
                        </a:spcBef>
                        <a:spcAft>
                          <a:spcPts val="600"/>
                        </a:spcAft>
                      </a:pPr>
                      <a:r>
                        <a:rPr lang="en-US" sz="1200">
                          <a:effectLst/>
                        </a:rPr>
                        <a:t>Length</a:t>
                      </a:r>
                      <a:endParaRPr lang="en-US" sz="1000">
                        <a:effectLst/>
                        <a:latin typeface="Times New Roman"/>
                        <a:ea typeface="Calibri"/>
                      </a:endParaRPr>
                    </a:p>
                  </a:txBody>
                  <a:tcPr marL="68580" marR="68580" marT="0" marB="0" anchor="ctr"/>
                </a:tc>
                <a:tc>
                  <a:txBody>
                    <a:bodyPr/>
                    <a:lstStyle/>
                    <a:p>
                      <a:pPr marL="0" marR="0" algn="ctr">
                        <a:spcBef>
                          <a:spcPts val="600"/>
                        </a:spcBef>
                        <a:spcAft>
                          <a:spcPts val="600"/>
                        </a:spcAft>
                      </a:pPr>
                      <a:r>
                        <a:rPr lang="en-US" sz="1200" dirty="0">
                          <a:effectLst/>
                        </a:rPr>
                        <a:t>Preferred Band</a:t>
                      </a:r>
                      <a:endParaRPr lang="en-US" sz="1000" dirty="0">
                        <a:effectLst/>
                        <a:latin typeface="Times New Roman"/>
                        <a:ea typeface="Calibri"/>
                      </a:endParaRPr>
                    </a:p>
                  </a:txBody>
                  <a:tcPr marL="68580" marR="68580" marT="0" marB="0" anchor="ctr"/>
                </a:tc>
                <a:tc>
                  <a:txBody>
                    <a:bodyPr/>
                    <a:lstStyle/>
                    <a:p>
                      <a:pPr marL="0" marR="0" algn="ctr">
                        <a:spcBef>
                          <a:spcPts val="600"/>
                        </a:spcBef>
                        <a:spcAft>
                          <a:spcPts val="600"/>
                        </a:spcAft>
                      </a:pPr>
                      <a:r>
                        <a:rPr lang="en-US" sz="1200">
                          <a:effectLst/>
                        </a:rPr>
                        <a:t>Operating Band #1</a:t>
                      </a:r>
                      <a:endParaRPr lang="en-US" sz="1000">
                        <a:effectLst/>
                        <a:latin typeface="Times New Roman"/>
                        <a:ea typeface="Calibri"/>
                      </a:endParaRPr>
                    </a:p>
                  </a:txBody>
                  <a:tcPr marL="68580" marR="68580" marT="0" marB="0" anchor="ctr"/>
                </a:tc>
                <a:tc>
                  <a:txBody>
                    <a:bodyPr/>
                    <a:lstStyle/>
                    <a:p>
                      <a:pPr marL="0" marR="0" algn="ctr">
                        <a:spcBef>
                          <a:spcPts val="600"/>
                        </a:spcBef>
                        <a:spcAft>
                          <a:spcPts val="600"/>
                        </a:spcAft>
                      </a:pPr>
                      <a:r>
                        <a:rPr lang="en-US" sz="1200">
                          <a:effectLst/>
                        </a:rPr>
                        <a:t>Operating Band #2</a:t>
                      </a:r>
                      <a:br>
                        <a:rPr lang="en-US" sz="1200">
                          <a:effectLst/>
                        </a:rPr>
                      </a:br>
                      <a:r>
                        <a:rPr lang="en-US" sz="1200">
                          <a:effectLst/>
                        </a:rPr>
                        <a:t>(optional)</a:t>
                      </a:r>
                      <a:endParaRPr lang="en-US" sz="1000">
                        <a:effectLst/>
                        <a:latin typeface="Times New Roman"/>
                        <a:ea typeface="Calibri"/>
                      </a:endParaRPr>
                    </a:p>
                  </a:txBody>
                  <a:tcPr marL="68580" marR="68580" marT="0" marB="0" anchor="ctr"/>
                </a:tc>
                <a:tc>
                  <a:txBody>
                    <a:bodyPr/>
                    <a:lstStyle/>
                    <a:p>
                      <a:pPr marL="0" marR="0" algn="ctr">
                        <a:spcBef>
                          <a:spcPts val="600"/>
                        </a:spcBef>
                        <a:spcAft>
                          <a:spcPts val="600"/>
                        </a:spcAft>
                      </a:pPr>
                      <a:r>
                        <a:rPr lang="en-US" sz="1200">
                          <a:effectLst/>
                        </a:rPr>
                        <a:t>…</a:t>
                      </a:r>
                      <a:endParaRPr lang="en-US" sz="1000">
                        <a:effectLst/>
                        <a:latin typeface="Times New Roman"/>
                        <a:ea typeface="Calibri"/>
                      </a:endParaRPr>
                    </a:p>
                  </a:txBody>
                  <a:tcPr marL="68580" marR="68580" marT="0" marB="0" anchor="ctr"/>
                </a:tc>
                <a:tc>
                  <a:txBody>
                    <a:bodyPr/>
                    <a:lstStyle/>
                    <a:p>
                      <a:pPr marL="0" marR="0" algn="ctr">
                        <a:spcBef>
                          <a:spcPts val="600"/>
                        </a:spcBef>
                        <a:spcAft>
                          <a:spcPts val="600"/>
                        </a:spcAft>
                      </a:pPr>
                      <a:r>
                        <a:rPr lang="en-US" sz="1200">
                          <a:effectLst/>
                        </a:rPr>
                        <a:t>Operating Band #N</a:t>
                      </a:r>
                      <a:br>
                        <a:rPr lang="en-US" sz="1200">
                          <a:effectLst/>
                        </a:rPr>
                      </a:br>
                      <a:r>
                        <a:rPr lang="en-US" sz="1200">
                          <a:effectLst/>
                        </a:rPr>
                        <a:t>(optional)</a:t>
                      </a:r>
                      <a:endParaRPr lang="en-US" sz="1000">
                        <a:effectLst/>
                        <a:latin typeface="Times New Roman"/>
                        <a:ea typeface="Calibri"/>
                      </a:endParaRPr>
                    </a:p>
                  </a:txBody>
                  <a:tcPr marL="68580" marR="68580" marT="0" marB="0" anchor="ctr"/>
                </a:tc>
              </a:tr>
              <a:tr h="0">
                <a:tc>
                  <a:txBody>
                    <a:bodyPr/>
                    <a:lstStyle/>
                    <a:p>
                      <a:pPr marL="0" marR="0" algn="ctr">
                        <a:spcBef>
                          <a:spcPts val="300"/>
                        </a:spcBef>
                        <a:spcAft>
                          <a:spcPts val="0"/>
                        </a:spcAft>
                      </a:pPr>
                      <a:r>
                        <a:rPr lang="en-US" sz="1200">
                          <a:effectLst/>
                        </a:rPr>
                        <a:t>Octets:</a:t>
                      </a:r>
                      <a:endParaRPr lang="en-US" sz="1000">
                        <a:effectLst/>
                        <a:latin typeface="Times New Roman"/>
                        <a:ea typeface="Calibri"/>
                      </a:endParaRPr>
                    </a:p>
                  </a:txBody>
                  <a:tcPr marL="68580" marR="68580" marT="0" marB="0" anchor="ctr"/>
                </a:tc>
                <a:tc>
                  <a:txBody>
                    <a:bodyPr/>
                    <a:lstStyle/>
                    <a:p>
                      <a:pPr marL="0" marR="0" algn="ctr">
                        <a:spcBef>
                          <a:spcPts val="300"/>
                        </a:spcBef>
                        <a:spcAft>
                          <a:spcPts val="0"/>
                        </a:spcAft>
                      </a:pPr>
                      <a:r>
                        <a:rPr lang="en-US" sz="1200">
                          <a:effectLst/>
                        </a:rPr>
                        <a:t>2</a:t>
                      </a:r>
                      <a:endParaRPr lang="en-US" sz="1000">
                        <a:effectLst/>
                        <a:latin typeface="Times New Roman"/>
                        <a:ea typeface="Calibri"/>
                      </a:endParaRPr>
                    </a:p>
                  </a:txBody>
                  <a:tcPr marL="68580" marR="68580" marT="0" marB="0" anchor="ctr"/>
                </a:tc>
                <a:tc>
                  <a:txBody>
                    <a:bodyPr/>
                    <a:lstStyle/>
                    <a:p>
                      <a:pPr marL="0" marR="0" algn="ctr">
                        <a:spcBef>
                          <a:spcPts val="300"/>
                        </a:spcBef>
                        <a:spcAft>
                          <a:spcPts val="0"/>
                        </a:spcAft>
                      </a:pPr>
                      <a:r>
                        <a:rPr lang="en-US" sz="1200">
                          <a:effectLst/>
                        </a:rPr>
                        <a:t>2</a:t>
                      </a:r>
                      <a:endParaRPr lang="en-US" sz="1000">
                        <a:effectLst/>
                        <a:latin typeface="Times New Roman"/>
                        <a:ea typeface="Calibri"/>
                      </a:endParaRPr>
                    </a:p>
                  </a:txBody>
                  <a:tcPr marL="68580" marR="68580" marT="0" marB="0" anchor="ctr"/>
                </a:tc>
                <a:tc>
                  <a:txBody>
                    <a:bodyPr/>
                    <a:lstStyle/>
                    <a:p>
                      <a:pPr marL="0" marR="0" algn="ctr">
                        <a:spcBef>
                          <a:spcPts val="300"/>
                        </a:spcBef>
                        <a:spcAft>
                          <a:spcPts val="0"/>
                        </a:spcAft>
                      </a:pPr>
                      <a:r>
                        <a:rPr lang="en-US" sz="1200">
                          <a:effectLst/>
                        </a:rPr>
                        <a:t>1</a:t>
                      </a:r>
                      <a:endParaRPr lang="en-US" sz="1000">
                        <a:effectLst/>
                        <a:latin typeface="Times New Roman"/>
                        <a:ea typeface="Calibri"/>
                      </a:endParaRPr>
                    </a:p>
                  </a:txBody>
                  <a:tcPr marL="68580" marR="68580" marT="0" marB="0" anchor="ctr"/>
                </a:tc>
                <a:tc>
                  <a:txBody>
                    <a:bodyPr/>
                    <a:lstStyle/>
                    <a:p>
                      <a:pPr marL="0" marR="0" algn="ctr">
                        <a:spcBef>
                          <a:spcPts val="300"/>
                        </a:spcBef>
                        <a:spcAft>
                          <a:spcPts val="0"/>
                        </a:spcAft>
                      </a:pPr>
                      <a:r>
                        <a:rPr lang="en-US" sz="1200">
                          <a:effectLst/>
                        </a:rPr>
                        <a:t>1</a:t>
                      </a:r>
                      <a:endParaRPr lang="en-US" sz="1000">
                        <a:effectLst/>
                        <a:latin typeface="Times New Roman"/>
                        <a:ea typeface="Calibri"/>
                      </a:endParaRPr>
                    </a:p>
                  </a:txBody>
                  <a:tcPr marL="68580" marR="68580" marT="0" marB="0" anchor="ctr"/>
                </a:tc>
                <a:tc>
                  <a:txBody>
                    <a:bodyPr/>
                    <a:lstStyle/>
                    <a:p>
                      <a:pPr marL="0" marR="0" algn="ctr">
                        <a:spcBef>
                          <a:spcPts val="300"/>
                        </a:spcBef>
                        <a:spcAft>
                          <a:spcPts val="0"/>
                        </a:spcAft>
                      </a:pPr>
                      <a:r>
                        <a:rPr lang="en-US" sz="1200">
                          <a:effectLst/>
                        </a:rPr>
                        <a:t>1</a:t>
                      </a:r>
                      <a:endParaRPr lang="en-US" sz="1000">
                        <a:effectLst/>
                        <a:latin typeface="Times New Roman"/>
                        <a:ea typeface="Calibri"/>
                      </a:endParaRPr>
                    </a:p>
                  </a:txBody>
                  <a:tcPr marL="68580" marR="68580" marT="0" marB="0" anchor="ctr"/>
                </a:tc>
                <a:tc>
                  <a:txBody>
                    <a:bodyPr/>
                    <a:lstStyle/>
                    <a:p>
                      <a:pPr marL="0" marR="0" algn="ctr">
                        <a:spcBef>
                          <a:spcPts val="300"/>
                        </a:spcBef>
                        <a:spcAft>
                          <a:spcPts val="0"/>
                        </a:spcAft>
                      </a:pPr>
                      <a:r>
                        <a:rPr lang="en-US" sz="1200">
                          <a:effectLst/>
                        </a:rPr>
                        <a:t>…</a:t>
                      </a:r>
                      <a:endParaRPr lang="en-US" sz="1000">
                        <a:effectLst/>
                        <a:latin typeface="Times New Roman"/>
                        <a:ea typeface="Calibri"/>
                      </a:endParaRPr>
                    </a:p>
                  </a:txBody>
                  <a:tcPr marL="68580" marR="68580" marT="0" marB="0" anchor="ctr"/>
                </a:tc>
                <a:tc>
                  <a:txBody>
                    <a:bodyPr/>
                    <a:lstStyle/>
                    <a:p>
                      <a:pPr marL="0" marR="0" algn="ctr">
                        <a:spcBef>
                          <a:spcPts val="300"/>
                        </a:spcBef>
                        <a:spcAft>
                          <a:spcPts val="0"/>
                        </a:spcAft>
                      </a:pPr>
                      <a:r>
                        <a:rPr lang="en-US" sz="1200" dirty="0">
                          <a:effectLst/>
                        </a:rPr>
                        <a:t>1</a:t>
                      </a:r>
                      <a:endParaRPr lang="en-US" sz="1000" dirty="0">
                        <a:effectLst/>
                        <a:latin typeface="Times New Roman"/>
                        <a:ea typeface="Calibri"/>
                      </a:endParaRPr>
                    </a:p>
                  </a:txBody>
                  <a:tcPr marL="68580" marR="68580" marT="0" marB="0" anchor="ctr"/>
                </a:tc>
              </a:tr>
            </a:tbl>
          </a:graphicData>
        </a:graphic>
      </p:graphicFrame>
      <p:sp>
        <p:nvSpPr>
          <p:cNvPr id="6" name="TextBox 5"/>
          <p:cNvSpPr txBox="1"/>
          <p:nvPr/>
        </p:nvSpPr>
        <p:spPr>
          <a:xfrm>
            <a:off x="838200" y="2667000"/>
            <a:ext cx="7696200" cy="1015663"/>
          </a:xfrm>
          <a:prstGeom prst="rect">
            <a:avLst/>
          </a:prstGeom>
          <a:noFill/>
        </p:spPr>
        <p:txBody>
          <a:bodyPr wrap="square" rtlCol="0">
            <a:spAutoFit/>
          </a:bodyPr>
          <a:lstStyle/>
          <a:p>
            <a:r>
              <a:rPr lang="en-US" dirty="0"/>
              <a:t>The Info ID is set to the value in Table 2 for Supported Operating Band.</a:t>
            </a:r>
          </a:p>
          <a:p>
            <a:r>
              <a:rPr lang="en-US" dirty="0"/>
              <a:t>The Length field is set to the value of 1 plus the total number of the Operating Band fields.</a:t>
            </a:r>
          </a:p>
          <a:p>
            <a:r>
              <a:rPr lang="en-US" dirty="0"/>
              <a:t>The Preferred Band field indicates the frequency band for the STA to operate after ANQP pre-association.  The value of the Preferred Band field is set to one of the values in Table </a:t>
            </a:r>
            <a:r>
              <a:rPr lang="en-US" dirty="0" smtClean="0"/>
              <a:t>below.</a:t>
            </a:r>
            <a:endParaRPr lang="en-US" dirty="0"/>
          </a:p>
          <a:p>
            <a:r>
              <a:rPr lang="en-US" dirty="0"/>
              <a:t>The Operating Band #1 field tells the STA the frequency bands supported by the </a:t>
            </a:r>
            <a:r>
              <a:rPr lang="en-US" dirty="0" smtClean="0"/>
              <a:t>AP. </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897320476"/>
              </p:ext>
            </p:extLst>
          </p:nvPr>
        </p:nvGraphicFramePr>
        <p:xfrm>
          <a:off x="3962400" y="4114800"/>
          <a:ext cx="1772920" cy="1801495"/>
        </p:xfrm>
        <a:graphic>
          <a:graphicData uri="http://schemas.openxmlformats.org/drawingml/2006/table">
            <a:tbl>
              <a:tblPr firstRow="1" firstCol="1" bandRow="1">
                <a:tableStyleId>{5C22544A-7EE6-4342-B048-85BDC9FD1C3A}</a:tableStyleId>
              </a:tblPr>
              <a:tblGrid>
                <a:gridCol w="1143000"/>
                <a:gridCol w="629920"/>
              </a:tblGrid>
              <a:tr h="292735">
                <a:tc>
                  <a:txBody>
                    <a:bodyPr/>
                    <a:lstStyle/>
                    <a:p>
                      <a:pPr marL="0" marR="0">
                        <a:spcBef>
                          <a:spcPts val="200"/>
                        </a:spcBef>
                        <a:spcAft>
                          <a:spcPts val="200"/>
                        </a:spcAft>
                      </a:pPr>
                      <a:r>
                        <a:rPr lang="en-US" sz="1200">
                          <a:effectLst/>
                        </a:rPr>
                        <a:t>Meaning</a:t>
                      </a:r>
                      <a:endParaRPr lang="en-US" sz="1200" b="1">
                        <a:effectLst/>
                        <a:latin typeface="Times"/>
                        <a:ea typeface="Calibri"/>
                        <a:cs typeface="Times New Roman"/>
                      </a:endParaRPr>
                    </a:p>
                  </a:txBody>
                  <a:tcPr marL="45720" marR="45720" marT="0" marB="0" anchor="ctr"/>
                </a:tc>
                <a:tc>
                  <a:txBody>
                    <a:bodyPr/>
                    <a:lstStyle/>
                    <a:p>
                      <a:pPr marL="0" marR="0" algn="ctr">
                        <a:spcBef>
                          <a:spcPts val="200"/>
                        </a:spcBef>
                        <a:spcAft>
                          <a:spcPts val="200"/>
                        </a:spcAft>
                      </a:pPr>
                      <a:r>
                        <a:rPr lang="en-US" sz="1200">
                          <a:effectLst/>
                        </a:rPr>
                        <a:t>Value</a:t>
                      </a:r>
                      <a:endParaRPr lang="en-US" sz="1200" b="1">
                        <a:effectLst/>
                        <a:latin typeface="Times"/>
                        <a:ea typeface="Calibri"/>
                        <a:cs typeface="Times New Roman"/>
                      </a:endParaRPr>
                    </a:p>
                  </a:txBody>
                  <a:tcPr marL="45720" marR="45720" marT="0" marB="0" anchor="ctr"/>
                </a:tc>
              </a:tr>
              <a:tr h="228600">
                <a:tc>
                  <a:txBody>
                    <a:bodyPr/>
                    <a:lstStyle/>
                    <a:p>
                      <a:pPr marL="0" marR="0">
                        <a:spcBef>
                          <a:spcPts val="200"/>
                        </a:spcBef>
                        <a:spcAft>
                          <a:spcPts val="200"/>
                        </a:spcAft>
                      </a:pPr>
                      <a:r>
                        <a:rPr lang="en-US" sz="1200">
                          <a:effectLst/>
                        </a:rPr>
                        <a:t>2.4GHz (default)</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0</a:t>
                      </a:r>
                      <a:endParaRPr lang="en-US" sz="1200">
                        <a:effectLst/>
                        <a:latin typeface="Times New Roman"/>
                        <a:ea typeface="Calibri"/>
                      </a:endParaRPr>
                    </a:p>
                  </a:txBody>
                  <a:tcPr marL="45720" marR="45720" marT="0" marB="0"/>
                </a:tc>
              </a:tr>
              <a:tr h="228600">
                <a:tc>
                  <a:txBody>
                    <a:bodyPr/>
                    <a:lstStyle/>
                    <a:p>
                      <a:pPr marL="0" marR="0">
                        <a:spcBef>
                          <a:spcPts val="200"/>
                        </a:spcBef>
                        <a:spcAft>
                          <a:spcPts val="200"/>
                        </a:spcAft>
                      </a:pPr>
                      <a:r>
                        <a:rPr lang="en-US" sz="1200">
                          <a:effectLst/>
                        </a:rPr>
                        <a:t>5GHz (any)</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1</a:t>
                      </a:r>
                      <a:endParaRPr lang="en-US" sz="1200">
                        <a:effectLst/>
                        <a:latin typeface="Times New Roman"/>
                        <a:ea typeface="Calibri"/>
                      </a:endParaRPr>
                    </a:p>
                  </a:txBody>
                  <a:tcPr marL="45720" marR="45720" marT="0" marB="0"/>
                </a:tc>
              </a:tr>
              <a:tr h="228600">
                <a:tc>
                  <a:txBody>
                    <a:bodyPr/>
                    <a:lstStyle/>
                    <a:p>
                      <a:pPr marL="0" marR="0">
                        <a:spcBef>
                          <a:spcPts val="200"/>
                        </a:spcBef>
                        <a:spcAft>
                          <a:spcPts val="200"/>
                        </a:spcAft>
                      </a:pPr>
                      <a:r>
                        <a:rPr lang="en-US" sz="1200">
                          <a:effectLst/>
                        </a:rPr>
                        <a:t>5170-5330 MHz</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2</a:t>
                      </a:r>
                      <a:endParaRPr lang="en-US" sz="1200">
                        <a:effectLst/>
                        <a:latin typeface="Times New Roman"/>
                        <a:ea typeface="Calibri"/>
                      </a:endParaRPr>
                    </a:p>
                  </a:txBody>
                  <a:tcPr marL="45720" marR="45720" marT="0" marB="0"/>
                </a:tc>
              </a:tr>
              <a:tr h="228600">
                <a:tc>
                  <a:txBody>
                    <a:bodyPr/>
                    <a:lstStyle/>
                    <a:p>
                      <a:pPr marL="0" marR="0">
                        <a:spcBef>
                          <a:spcPts val="200"/>
                        </a:spcBef>
                        <a:spcAft>
                          <a:spcPts val="200"/>
                        </a:spcAft>
                      </a:pPr>
                      <a:r>
                        <a:rPr lang="en-US" sz="1200">
                          <a:effectLst/>
                        </a:rPr>
                        <a:t>5490-5719 MHz</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3</a:t>
                      </a:r>
                      <a:endParaRPr lang="en-US" sz="1200">
                        <a:effectLst/>
                        <a:latin typeface="Times New Roman"/>
                        <a:ea typeface="Calibri"/>
                      </a:endParaRPr>
                    </a:p>
                  </a:txBody>
                  <a:tcPr marL="45720" marR="45720" marT="0" marB="0"/>
                </a:tc>
              </a:tr>
              <a:tr h="228600">
                <a:tc>
                  <a:txBody>
                    <a:bodyPr/>
                    <a:lstStyle/>
                    <a:p>
                      <a:pPr marL="0" marR="0">
                        <a:spcBef>
                          <a:spcPts val="200"/>
                        </a:spcBef>
                        <a:spcAft>
                          <a:spcPts val="200"/>
                        </a:spcAft>
                      </a:pPr>
                      <a:r>
                        <a:rPr lang="en-US" sz="1200">
                          <a:effectLst/>
                        </a:rPr>
                        <a:t>5735-5835 MHz</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4</a:t>
                      </a:r>
                      <a:endParaRPr lang="en-US" sz="1200">
                        <a:effectLst/>
                        <a:latin typeface="Times New Roman"/>
                        <a:ea typeface="Calibri"/>
                      </a:endParaRPr>
                    </a:p>
                  </a:txBody>
                  <a:tcPr marL="45720" marR="45720" marT="0" marB="0"/>
                </a:tc>
              </a:tr>
              <a:tr h="228600">
                <a:tc>
                  <a:txBody>
                    <a:bodyPr/>
                    <a:lstStyle/>
                    <a:p>
                      <a:pPr marL="0" marR="0">
                        <a:spcBef>
                          <a:spcPts val="200"/>
                        </a:spcBef>
                        <a:spcAft>
                          <a:spcPts val="200"/>
                        </a:spcAft>
                      </a:pPr>
                      <a:r>
                        <a:rPr lang="en-US" sz="1200">
                          <a:effectLst/>
                        </a:rPr>
                        <a:t>Reserved</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dirty="0">
                          <a:effectLst/>
                        </a:rPr>
                        <a:t>5 … 255</a:t>
                      </a:r>
                      <a:endParaRPr lang="en-US" sz="1200" dirty="0">
                        <a:effectLst/>
                        <a:latin typeface="Times New Roman"/>
                        <a:ea typeface="Calibri"/>
                      </a:endParaRPr>
                    </a:p>
                  </a:txBody>
                  <a:tcPr marL="45720" marR="45720" marT="0" marB="0"/>
                </a:tc>
              </a:tr>
            </a:tbl>
          </a:graphicData>
        </a:graphic>
      </p:graphicFrame>
      <p:sp>
        <p:nvSpPr>
          <p:cNvPr id="8" name="Rectangle 1"/>
          <p:cNvSpPr>
            <a:spLocks noChangeArrowheads="1"/>
          </p:cNvSpPr>
          <p:nvPr/>
        </p:nvSpPr>
        <p:spPr bwMode="auto">
          <a:xfrm>
            <a:off x="3686175" y="3886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Preferred Band field definition</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82725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Month Year</a:t>
            </a:r>
            <a:endParaRPr lang="en-US"/>
          </a:p>
        </p:txBody>
      </p:sp>
      <p:sp>
        <p:nvSpPr>
          <p:cNvPr id="4" name="Slide Number Placeholder 3"/>
          <p:cNvSpPr>
            <a:spLocks noGrp="1"/>
          </p:cNvSpPr>
          <p:nvPr>
            <p:ph type="sldNum" sz="quarter" idx="12"/>
          </p:nvPr>
        </p:nvSpPr>
        <p:spPr/>
        <p:txBody>
          <a:bodyPr/>
          <a:lstStyle/>
          <a:p>
            <a:r>
              <a:rPr lang="en-US" smtClean="0"/>
              <a:t>Slide </a:t>
            </a:r>
            <a:fld id="{BA113D7D-CE2B-4736-8AD0-314384E606D1}" type="slidenum">
              <a:rPr lang="en-US" smtClean="0"/>
              <a:pPr/>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41453448"/>
              </p:ext>
            </p:extLst>
          </p:nvPr>
        </p:nvGraphicFramePr>
        <p:xfrm>
          <a:off x="1895475" y="1600200"/>
          <a:ext cx="5353050" cy="3304540"/>
        </p:xfrm>
        <a:graphic>
          <a:graphicData uri="http://schemas.openxmlformats.org/drawingml/2006/table">
            <a:tbl>
              <a:tblPr firstRow="1" firstCol="1" bandRow="1">
                <a:tableStyleId>{5C22544A-7EE6-4342-B048-85BDC9FD1C3A}</a:tableStyleId>
              </a:tblPr>
              <a:tblGrid>
                <a:gridCol w="1951242"/>
                <a:gridCol w="491782"/>
                <a:gridCol w="529904"/>
                <a:gridCol w="1901683"/>
                <a:gridCol w="478439"/>
              </a:tblGrid>
              <a:tr h="292735">
                <a:tc>
                  <a:txBody>
                    <a:bodyPr/>
                    <a:lstStyle/>
                    <a:p>
                      <a:pPr marL="0" marR="0">
                        <a:spcBef>
                          <a:spcPts val="200"/>
                        </a:spcBef>
                        <a:spcAft>
                          <a:spcPts val="200"/>
                        </a:spcAft>
                      </a:pPr>
                      <a:r>
                        <a:rPr lang="en-US" sz="1200" dirty="0">
                          <a:effectLst/>
                        </a:rPr>
                        <a:t>Operating band supported by hotspot</a:t>
                      </a:r>
                      <a:endParaRPr lang="en-US" sz="1200" b="1" dirty="0">
                        <a:effectLst/>
                        <a:latin typeface="Times"/>
                        <a:ea typeface="Calibri"/>
                        <a:cs typeface="Times New Roman"/>
                      </a:endParaRPr>
                    </a:p>
                  </a:txBody>
                  <a:tcPr marL="45720" marR="45720" marT="0" marB="0" anchor="ctr"/>
                </a:tc>
                <a:tc>
                  <a:txBody>
                    <a:bodyPr/>
                    <a:lstStyle/>
                    <a:p>
                      <a:pPr marL="0" marR="0" algn="ctr">
                        <a:spcBef>
                          <a:spcPts val="200"/>
                        </a:spcBef>
                        <a:spcAft>
                          <a:spcPts val="200"/>
                        </a:spcAft>
                      </a:pPr>
                      <a:r>
                        <a:rPr lang="en-US" sz="1200">
                          <a:effectLst/>
                        </a:rPr>
                        <a:t>Value</a:t>
                      </a:r>
                      <a:endParaRPr lang="en-US" sz="1200" b="1">
                        <a:effectLst/>
                        <a:latin typeface="Times"/>
                        <a:ea typeface="Calibri"/>
                        <a:cs typeface="Times New Roman"/>
                      </a:endParaRPr>
                    </a:p>
                  </a:txBody>
                  <a:tcPr marL="45720" marR="45720" marT="0" marB="0" anchor="ctr"/>
                </a:tc>
                <a:tc>
                  <a:txBody>
                    <a:bodyPr/>
                    <a:lstStyle/>
                    <a:p>
                      <a:pPr marL="0" marR="0" algn="ctr">
                        <a:spcBef>
                          <a:spcPts val="200"/>
                        </a:spcBef>
                        <a:spcAft>
                          <a:spcPts val="200"/>
                        </a:spcAft>
                      </a:pPr>
                      <a:r>
                        <a:rPr lang="en-US" sz="1200">
                          <a:effectLst/>
                        </a:rPr>
                        <a:t> </a:t>
                      </a:r>
                      <a:endParaRPr lang="en-US" sz="1200" b="1">
                        <a:effectLst/>
                        <a:latin typeface="Times"/>
                        <a:ea typeface="Calibri"/>
                        <a:cs typeface="Times New Roman"/>
                      </a:endParaRPr>
                    </a:p>
                  </a:txBody>
                  <a:tcPr marL="45720" marR="45720" marT="0" marB="0"/>
                </a:tc>
                <a:tc>
                  <a:txBody>
                    <a:bodyPr/>
                    <a:lstStyle/>
                    <a:p>
                      <a:pPr marL="0" marR="0">
                        <a:spcBef>
                          <a:spcPts val="200"/>
                        </a:spcBef>
                        <a:spcAft>
                          <a:spcPts val="200"/>
                        </a:spcAft>
                      </a:pPr>
                      <a:r>
                        <a:rPr lang="en-US" sz="1200">
                          <a:effectLst/>
                        </a:rPr>
                        <a:t>Operating band supported by hotspot</a:t>
                      </a:r>
                      <a:endParaRPr lang="en-US" sz="1200" b="1">
                        <a:effectLst/>
                        <a:latin typeface="Times"/>
                        <a:ea typeface="Calibri"/>
                        <a:cs typeface="Times New Roman"/>
                      </a:endParaRPr>
                    </a:p>
                  </a:txBody>
                  <a:tcPr marL="45720" marR="45720" marT="0" marB="0" anchor="ctr"/>
                </a:tc>
                <a:tc>
                  <a:txBody>
                    <a:bodyPr/>
                    <a:lstStyle/>
                    <a:p>
                      <a:pPr marL="0" marR="0" algn="ctr">
                        <a:spcBef>
                          <a:spcPts val="200"/>
                        </a:spcBef>
                        <a:spcAft>
                          <a:spcPts val="200"/>
                        </a:spcAft>
                      </a:pPr>
                      <a:r>
                        <a:rPr lang="en-US" sz="1200">
                          <a:effectLst/>
                        </a:rPr>
                        <a:t>Value</a:t>
                      </a:r>
                      <a:endParaRPr lang="en-US" sz="1200" b="1">
                        <a:effectLst/>
                        <a:latin typeface="Times"/>
                        <a:ea typeface="Calibri"/>
                        <a:cs typeface="Times New Roman"/>
                      </a:endParaRPr>
                    </a:p>
                  </a:txBody>
                  <a:tcPr marL="45720" marR="45720" marT="0" marB="0" anchor="ctr"/>
                </a:tc>
              </a:tr>
              <a:tr h="228600">
                <a:tc>
                  <a:txBody>
                    <a:bodyPr/>
                    <a:lstStyle/>
                    <a:p>
                      <a:pPr marL="0" marR="0">
                        <a:spcBef>
                          <a:spcPts val="200"/>
                        </a:spcBef>
                        <a:spcAft>
                          <a:spcPts val="200"/>
                        </a:spcAft>
                      </a:pPr>
                      <a:r>
                        <a:rPr lang="en-US" sz="1200">
                          <a:effectLst/>
                        </a:rPr>
                        <a:t>2.4GHz</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0</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 </a:t>
                      </a:r>
                      <a:endParaRPr lang="en-US" sz="1200">
                        <a:effectLst/>
                        <a:latin typeface="Times New Roman"/>
                        <a:ea typeface="Calibri"/>
                      </a:endParaRPr>
                    </a:p>
                  </a:txBody>
                  <a:tcPr marL="45720" marR="45720" marT="0" marB="0"/>
                </a:tc>
                <a:tc>
                  <a:txBody>
                    <a:bodyPr/>
                    <a:lstStyle/>
                    <a:p>
                      <a:pPr marL="0" marR="0" algn="l">
                        <a:spcBef>
                          <a:spcPts val="0"/>
                        </a:spcBef>
                        <a:spcAft>
                          <a:spcPts val="0"/>
                        </a:spcAft>
                      </a:pPr>
                      <a:r>
                        <a:rPr lang="en-US" sz="1200">
                          <a:effectLst/>
                        </a:rPr>
                        <a:t>2.4GHz, 5170-5330 MHz</a:t>
                      </a:r>
                      <a:endParaRPr lang="en-US" sz="1000">
                        <a:effectLst/>
                        <a:latin typeface="Times New Roman"/>
                        <a:ea typeface="Calibri"/>
                      </a:endParaRPr>
                    </a:p>
                  </a:txBody>
                  <a:tcPr marL="45720" marR="45720" marT="0" marB="0"/>
                </a:tc>
                <a:tc>
                  <a:txBody>
                    <a:bodyPr/>
                    <a:lstStyle/>
                    <a:p>
                      <a:pPr marL="0" marR="0" algn="ctr">
                        <a:spcBef>
                          <a:spcPts val="0"/>
                        </a:spcBef>
                        <a:spcAft>
                          <a:spcPts val="0"/>
                        </a:spcAft>
                      </a:pPr>
                      <a:r>
                        <a:rPr lang="en-US" sz="1200">
                          <a:effectLst/>
                        </a:rPr>
                        <a:t>9</a:t>
                      </a:r>
                      <a:endParaRPr lang="en-US" sz="1000">
                        <a:effectLst/>
                        <a:latin typeface="Times New Roman"/>
                        <a:ea typeface="Calibri"/>
                      </a:endParaRPr>
                    </a:p>
                  </a:txBody>
                  <a:tcPr marL="45720" marR="45720" marT="0" marB="0"/>
                </a:tc>
              </a:tr>
              <a:tr h="228600">
                <a:tc>
                  <a:txBody>
                    <a:bodyPr/>
                    <a:lstStyle/>
                    <a:p>
                      <a:pPr marL="0" marR="0">
                        <a:spcBef>
                          <a:spcPts val="200"/>
                        </a:spcBef>
                        <a:spcAft>
                          <a:spcPts val="200"/>
                        </a:spcAft>
                      </a:pPr>
                      <a:r>
                        <a:rPr lang="en-US" sz="1200">
                          <a:effectLst/>
                        </a:rPr>
                        <a:t>5GHz (all sub-bands)</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1</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 </a:t>
                      </a:r>
                      <a:endParaRPr lang="en-US" sz="1200">
                        <a:effectLst/>
                        <a:latin typeface="Times New Roman"/>
                        <a:ea typeface="Calibri"/>
                      </a:endParaRPr>
                    </a:p>
                  </a:txBody>
                  <a:tcPr marL="45720" marR="45720" marT="0" marB="0"/>
                </a:tc>
                <a:tc>
                  <a:txBody>
                    <a:bodyPr/>
                    <a:lstStyle/>
                    <a:p>
                      <a:pPr marL="0" marR="0" algn="l">
                        <a:spcBef>
                          <a:spcPts val="0"/>
                        </a:spcBef>
                        <a:spcAft>
                          <a:spcPts val="0"/>
                        </a:spcAft>
                      </a:pPr>
                      <a:r>
                        <a:rPr lang="en-US" sz="1200">
                          <a:effectLst/>
                        </a:rPr>
                        <a:t>2.4GHz, 5490-5719 MHz</a:t>
                      </a:r>
                      <a:endParaRPr lang="en-US" sz="1000">
                        <a:effectLst/>
                        <a:latin typeface="Times New Roman"/>
                        <a:ea typeface="Calibri"/>
                      </a:endParaRPr>
                    </a:p>
                  </a:txBody>
                  <a:tcPr marL="45720" marR="45720" marT="0" marB="0"/>
                </a:tc>
                <a:tc>
                  <a:txBody>
                    <a:bodyPr/>
                    <a:lstStyle/>
                    <a:p>
                      <a:pPr marL="0" marR="0" algn="ctr">
                        <a:spcBef>
                          <a:spcPts val="0"/>
                        </a:spcBef>
                        <a:spcAft>
                          <a:spcPts val="0"/>
                        </a:spcAft>
                      </a:pPr>
                      <a:r>
                        <a:rPr lang="en-US" sz="1200">
                          <a:effectLst/>
                        </a:rPr>
                        <a:t>10</a:t>
                      </a:r>
                      <a:endParaRPr lang="en-US" sz="1000">
                        <a:effectLst/>
                        <a:latin typeface="Times New Roman"/>
                        <a:ea typeface="Calibri"/>
                      </a:endParaRPr>
                    </a:p>
                  </a:txBody>
                  <a:tcPr marL="45720" marR="45720" marT="0" marB="0"/>
                </a:tc>
              </a:tr>
              <a:tr h="228600">
                <a:tc>
                  <a:txBody>
                    <a:bodyPr/>
                    <a:lstStyle/>
                    <a:p>
                      <a:pPr marL="0" marR="0">
                        <a:spcBef>
                          <a:spcPts val="200"/>
                        </a:spcBef>
                        <a:spcAft>
                          <a:spcPts val="200"/>
                        </a:spcAft>
                      </a:pPr>
                      <a:r>
                        <a:rPr lang="en-US" sz="1200">
                          <a:effectLst/>
                        </a:rPr>
                        <a:t>5170-5330 MHz</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2</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 </a:t>
                      </a:r>
                      <a:endParaRPr lang="en-US" sz="1200">
                        <a:effectLst/>
                        <a:latin typeface="Times New Roman"/>
                        <a:ea typeface="Calibri"/>
                      </a:endParaRPr>
                    </a:p>
                  </a:txBody>
                  <a:tcPr marL="45720" marR="45720" marT="0" marB="0"/>
                </a:tc>
                <a:tc>
                  <a:txBody>
                    <a:bodyPr/>
                    <a:lstStyle/>
                    <a:p>
                      <a:pPr marL="0" marR="0" algn="l">
                        <a:spcBef>
                          <a:spcPts val="0"/>
                        </a:spcBef>
                        <a:spcAft>
                          <a:spcPts val="0"/>
                        </a:spcAft>
                      </a:pPr>
                      <a:r>
                        <a:rPr lang="en-US" sz="1200">
                          <a:effectLst/>
                        </a:rPr>
                        <a:t>2.4GHz, 5735-5835 MHz</a:t>
                      </a:r>
                      <a:endParaRPr lang="en-US" sz="1000">
                        <a:effectLst/>
                        <a:latin typeface="Times New Roman"/>
                        <a:ea typeface="Calibri"/>
                      </a:endParaRPr>
                    </a:p>
                  </a:txBody>
                  <a:tcPr marL="45720" marR="45720" marT="0" marB="0"/>
                </a:tc>
                <a:tc>
                  <a:txBody>
                    <a:bodyPr/>
                    <a:lstStyle/>
                    <a:p>
                      <a:pPr marL="0" marR="0" algn="ctr">
                        <a:spcBef>
                          <a:spcPts val="0"/>
                        </a:spcBef>
                        <a:spcAft>
                          <a:spcPts val="0"/>
                        </a:spcAft>
                      </a:pPr>
                      <a:r>
                        <a:rPr lang="en-US" sz="1200">
                          <a:effectLst/>
                        </a:rPr>
                        <a:t>11</a:t>
                      </a:r>
                      <a:endParaRPr lang="en-US" sz="1000">
                        <a:effectLst/>
                        <a:latin typeface="Times New Roman"/>
                        <a:ea typeface="Calibri"/>
                      </a:endParaRPr>
                    </a:p>
                  </a:txBody>
                  <a:tcPr marL="45720" marR="45720" marT="0" marB="0"/>
                </a:tc>
              </a:tr>
              <a:tr h="228600">
                <a:tc>
                  <a:txBody>
                    <a:bodyPr/>
                    <a:lstStyle/>
                    <a:p>
                      <a:pPr marL="0" marR="0">
                        <a:spcBef>
                          <a:spcPts val="200"/>
                        </a:spcBef>
                        <a:spcAft>
                          <a:spcPts val="200"/>
                        </a:spcAft>
                      </a:pPr>
                      <a:r>
                        <a:rPr lang="en-US" sz="1200">
                          <a:effectLst/>
                        </a:rPr>
                        <a:t>5490-5719 MHz</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3</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 </a:t>
                      </a:r>
                      <a:endParaRPr lang="en-US" sz="1200">
                        <a:effectLst/>
                        <a:latin typeface="Times New Roman"/>
                        <a:ea typeface="Calibri"/>
                      </a:endParaRPr>
                    </a:p>
                  </a:txBody>
                  <a:tcPr marL="45720" marR="45720" marT="0" marB="0"/>
                </a:tc>
                <a:tc>
                  <a:txBody>
                    <a:bodyPr/>
                    <a:lstStyle/>
                    <a:p>
                      <a:pPr marL="0" marR="0" algn="l">
                        <a:spcBef>
                          <a:spcPts val="0"/>
                        </a:spcBef>
                        <a:spcAft>
                          <a:spcPts val="0"/>
                        </a:spcAft>
                      </a:pPr>
                      <a:r>
                        <a:rPr lang="en-US" sz="1200">
                          <a:effectLst/>
                        </a:rPr>
                        <a:t>2.4GHz, 5170-5330 MHz, 5490-5719 MHz</a:t>
                      </a:r>
                      <a:endParaRPr lang="en-US" sz="1000">
                        <a:effectLst/>
                        <a:latin typeface="Times New Roman"/>
                        <a:ea typeface="Calibri"/>
                      </a:endParaRPr>
                    </a:p>
                  </a:txBody>
                  <a:tcPr marL="45720" marR="45720" marT="0" marB="0"/>
                </a:tc>
                <a:tc>
                  <a:txBody>
                    <a:bodyPr/>
                    <a:lstStyle/>
                    <a:p>
                      <a:pPr marL="0" marR="0" algn="ctr">
                        <a:spcBef>
                          <a:spcPts val="0"/>
                        </a:spcBef>
                        <a:spcAft>
                          <a:spcPts val="0"/>
                        </a:spcAft>
                      </a:pPr>
                      <a:r>
                        <a:rPr lang="en-US" sz="1200">
                          <a:effectLst/>
                        </a:rPr>
                        <a:t>12</a:t>
                      </a:r>
                      <a:endParaRPr lang="en-US" sz="1000">
                        <a:effectLst/>
                        <a:latin typeface="Times New Roman"/>
                        <a:ea typeface="Calibri"/>
                      </a:endParaRPr>
                    </a:p>
                  </a:txBody>
                  <a:tcPr marL="45720" marR="45720" marT="0" marB="0"/>
                </a:tc>
              </a:tr>
              <a:tr h="228600">
                <a:tc>
                  <a:txBody>
                    <a:bodyPr/>
                    <a:lstStyle/>
                    <a:p>
                      <a:pPr marL="0" marR="0">
                        <a:spcBef>
                          <a:spcPts val="200"/>
                        </a:spcBef>
                        <a:spcAft>
                          <a:spcPts val="200"/>
                        </a:spcAft>
                      </a:pPr>
                      <a:r>
                        <a:rPr lang="en-US" sz="1200">
                          <a:effectLst/>
                        </a:rPr>
                        <a:t>5735-5835 MHz</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4</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 </a:t>
                      </a:r>
                      <a:endParaRPr lang="en-US" sz="1200">
                        <a:effectLst/>
                        <a:latin typeface="Times New Roman"/>
                        <a:ea typeface="Calibri"/>
                      </a:endParaRPr>
                    </a:p>
                  </a:txBody>
                  <a:tcPr marL="45720" marR="45720" marT="0" marB="0"/>
                </a:tc>
                <a:tc>
                  <a:txBody>
                    <a:bodyPr/>
                    <a:lstStyle/>
                    <a:p>
                      <a:pPr marL="0" marR="0" algn="l">
                        <a:spcBef>
                          <a:spcPts val="0"/>
                        </a:spcBef>
                        <a:spcAft>
                          <a:spcPts val="0"/>
                        </a:spcAft>
                      </a:pPr>
                      <a:r>
                        <a:rPr lang="en-US" sz="1200">
                          <a:effectLst/>
                        </a:rPr>
                        <a:t>2.4GHz, 5170-5330 MHz, 5735-5835 MHz</a:t>
                      </a:r>
                      <a:endParaRPr lang="en-US" sz="1000">
                        <a:effectLst/>
                        <a:latin typeface="Times New Roman"/>
                        <a:ea typeface="Calibri"/>
                      </a:endParaRPr>
                    </a:p>
                  </a:txBody>
                  <a:tcPr marL="45720" marR="45720" marT="0" marB="0"/>
                </a:tc>
                <a:tc>
                  <a:txBody>
                    <a:bodyPr/>
                    <a:lstStyle/>
                    <a:p>
                      <a:pPr marL="0" marR="0" algn="ctr">
                        <a:spcBef>
                          <a:spcPts val="0"/>
                        </a:spcBef>
                        <a:spcAft>
                          <a:spcPts val="0"/>
                        </a:spcAft>
                      </a:pPr>
                      <a:r>
                        <a:rPr lang="en-US" sz="1200">
                          <a:effectLst/>
                        </a:rPr>
                        <a:t>13</a:t>
                      </a:r>
                      <a:endParaRPr lang="en-US" sz="1000">
                        <a:effectLst/>
                        <a:latin typeface="Times New Roman"/>
                        <a:ea typeface="Calibri"/>
                      </a:endParaRPr>
                    </a:p>
                  </a:txBody>
                  <a:tcPr marL="45720" marR="45720" marT="0" marB="0"/>
                </a:tc>
              </a:tr>
              <a:tr h="228600">
                <a:tc>
                  <a:txBody>
                    <a:bodyPr/>
                    <a:lstStyle/>
                    <a:p>
                      <a:pPr marL="0" marR="0">
                        <a:spcBef>
                          <a:spcPts val="200"/>
                        </a:spcBef>
                        <a:spcAft>
                          <a:spcPts val="200"/>
                        </a:spcAft>
                      </a:pPr>
                      <a:r>
                        <a:rPr lang="en-US" sz="1200">
                          <a:effectLst/>
                        </a:rPr>
                        <a:t>5170-5330 MHz, 5490-5719 MHz</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5</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 </a:t>
                      </a:r>
                      <a:endParaRPr lang="en-US" sz="1200">
                        <a:effectLst/>
                        <a:latin typeface="Times New Roman"/>
                        <a:ea typeface="Calibri"/>
                      </a:endParaRPr>
                    </a:p>
                  </a:txBody>
                  <a:tcPr marL="45720" marR="45720" marT="0" marB="0"/>
                </a:tc>
                <a:tc>
                  <a:txBody>
                    <a:bodyPr/>
                    <a:lstStyle/>
                    <a:p>
                      <a:pPr marL="0" marR="0" algn="l">
                        <a:spcBef>
                          <a:spcPts val="0"/>
                        </a:spcBef>
                        <a:spcAft>
                          <a:spcPts val="0"/>
                        </a:spcAft>
                      </a:pPr>
                      <a:r>
                        <a:rPr lang="en-US" sz="1200">
                          <a:effectLst/>
                        </a:rPr>
                        <a:t>2.4GHz, 5490-5719 MHz, 5735-5835 MHz</a:t>
                      </a:r>
                      <a:endParaRPr lang="en-US" sz="1000">
                        <a:effectLst/>
                        <a:latin typeface="Times New Roman"/>
                        <a:ea typeface="Calibri"/>
                      </a:endParaRPr>
                    </a:p>
                  </a:txBody>
                  <a:tcPr marL="45720" marR="45720" marT="0" marB="0"/>
                </a:tc>
                <a:tc>
                  <a:txBody>
                    <a:bodyPr/>
                    <a:lstStyle/>
                    <a:p>
                      <a:pPr marL="0" marR="0" algn="ctr">
                        <a:spcBef>
                          <a:spcPts val="0"/>
                        </a:spcBef>
                        <a:spcAft>
                          <a:spcPts val="0"/>
                        </a:spcAft>
                      </a:pPr>
                      <a:r>
                        <a:rPr lang="en-US" sz="1200">
                          <a:effectLst/>
                        </a:rPr>
                        <a:t>14</a:t>
                      </a:r>
                      <a:endParaRPr lang="en-US" sz="1000">
                        <a:effectLst/>
                        <a:latin typeface="Times New Roman"/>
                        <a:ea typeface="Calibri"/>
                      </a:endParaRPr>
                    </a:p>
                  </a:txBody>
                  <a:tcPr marL="45720" marR="45720" marT="0" marB="0"/>
                </a:tc>
              </a:tr>
              <a:tr h="424180">
                <a:tc>
                  <a:txBody>
                    <a:bodyPr/>
                    <a:lstStyle/>
                    <a:p>
                      <a:pPr marL="0" marR="0">
                        <a:spcBef>
                          <a:spcPts val="200"/>
                        </a:spcBef>
                        <a:spcAft>
                          <a:spcPts val="200"/>
                        </a:spcAft>
                      </a:pPr>
                      <a:r>
                        <a:rPr lang="en-US" sz="1200">
                          <a:effectLst/>
                        </a:rPr>
                        <a:t>5170-5330 MHz, 5735-5835 MHz</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6</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 </a:t>
                      </a:r>
                      <a:endParaRPr lang="en-US" sz="1200">
                        <a:effectLst/>
                        <a:latin typeface="Times New Roman"/>
                        <a:ea typeface="Calibri"/>
                      </a:endParaRPr>
                    </a:p>
                  </a:txBody>
                  <a:tcPr marL="45720" marR="45720" marT="0" marB="0"/>
                </a:tc>
                <a:tc>
                  <a:txBody>
                    <a:bodyPr/>
                    <a:lstStyle/>
                    <a:p>
                      <a:pPr marL="0" marR="0" algn="l">
                        <a:spcBef>
                          <a:spcPts val="0"/>
                        </a:spcBef>
                        <a:spcAft>
                          <a:spcPts val="0"/>
                        </a:spcAft>
                      </a:pPr>
                      <a:r>
                        <a:rPr lang="en-US" sz="1000">
                          <a:effectLst/>
                        </a:rPr>
                        <a:t>⁞</a:t>
                      </a:r>
                      <a:endParaRPr lang="en-US" sz="1000">
                        <a:effectLst/>
                        <a:latin typeface="Times New Roman"/>
                        <a:ea typeface="Calibri"/>
                      </a:endParaRPr>
                    </a:p>
                  </a:txBody>
                  <a:tcPr marL="45720" marR="45720" marT="0" marB="0"/>
                </a:tc>
                <a:tc>
                  <a:txBody>
                    <a:bodyPr/>
                    <a:lstStyle/>
                    <a:p>
                      <a:pPr marL="0" marR="0" algn="ctr">
                        <a:spcBef>
                          <a:spcPts val="0"/>
                        </a:spcBef>
                        <a:spcAft>
                          <a:spcPts val="0"/>
                        </a:spcAft>
                      </a:pPr>
                      <a:r>
                        <a:rPr lang="en-US" sz="1000">
                          <a:effectLst/>
                        </a:rPr>
                        <a:t>⁞</a:t>
                      </a:r>
                      <a:endParaRPr lang="en-US" sz="1000">
                        <a:effectLst/>
                        <a:latin typeface="Times New Roman"/>
                        <a:ea typeface="Calibri"/>
                      </a:endParaRPr>
                    </a:p>
                  </a:txBody>
                  <a:tcPr marL="45720" marR="45720" marT="0" marB="0"/>
                </a:tc>
              </a:tr>
              <a:tr h="228600">
                <a:tc>
                  <a:txBody>
                    <a:bodyPr/>
                    <a:lstStyle/>
                    <a:p>
                      <a:pPr marL="0" marR="0">
                        <a:spcBef>
                          <a:spcPts val="200"/>
                        </a:spcBef>
                        <a:spcAft>
                          <a:spcPts val="200"/>
                        </a:spcAft>
                      </a:pPr>
                      <a:r>
                        <a:rPr lang="en-US" sz="1200">
                          <a:effectLst/>
                        </a:rPr>
                        <a:t>5490-5719 MHz, 5735-5835 MHz</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7</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 </a:t>
                      </a:r>
                      <a:endParaRPr lang="en-US" sz="1200">
                        <a:effectLst/>
                        <a:latin typeface="Times New Roman"/>
                        <a:ea typeface="Calibri"/>
                      </a:endParaRPr>
                    </a:p>
                  </a:txBody>
                  <a:tcPr marL="45720" marR="45720" marT="0" marB="0"/>
                </a:tc>
                <a:tc>
                  <a:txBody>
                    <a:bodyPr/>
                    <a:lstStyle/>
                    <a:p>
                      <a:pPr marL="0" marR="0" algn="l">
                        <a:spcBef>
                          <a:spcPts val="0"/>
                        </a:spcBef>
                        <a:spcAft>
                          <a:spcPts val="0"/>
                        </a:spcAft>
                      </a:pPr>
                      <a:r>
                        <a:rPr lang="en-US" sz="1000">
                          <a:effectLst/>
                        </a:rPr>
                        <a:t>Reserved</a:t>
                      </a:r>
                      <a:endParaRPr lang="en-US" sz="1000">
                        <a:effectLst/>
                        <a:latin typeface="Times New Roman"/>
                        <a:ea typeface="Calibri"/>
                      </a:endParaRPr>
                    </a:p>
                  </a:txBody>
                  <a:tcPr marL="45720" marR="45720" marT="0" marB="0"/>
                </a:tc>
                <a:tc>
                  <a:txBody>
                    <a:bodyPr/>
                    <a:lstStyle/>
                    <a:p>
                      <a:pPr marL="0" marR="0" algn="ctr">
                        <a:spcBef>
                          <a:spcPts val="0"/>
                        </a:spcBef>
                        <a:spcAft>
                          <a:spcPts val="0"/>
                        </a:spcAft>
                      </a:pPr>
                      <a:r>
                        <a:rPr lang="en-US" sz="1000">
                          <a:effectLst/>
                        </a:rPr>
                        <a:t>15</a:t>
                      </a:r>
                      <a:r>
                        <a:rPr lang="en-US" sz="1200">
                          <a:effectLst/>
                        </a:rPr>
                        <a:t>… 254</a:t>
                      </a:r>
                      <a:endParaRPr lang="en-US" sz="1000">
                        <a:effectLst/>
                        <a:latin typeface="Times New Roman"/>
                        <a:ea typeface="Calibri"/>
                      </a:endParaRPr>
                    </a:p>
                  </a:txBody>
                  <a:tcPr marL="45720" marR="45720" marT="0" marB="0"/>
                </a:tc>
              </a:tr>
              <a:tr h="228600">
                <a:tc>
                  <a:txBody>
                    <a:bodyPr/>
                    <a:lstStyle/>
                    <a:p>
                      <a:pPr marL="0" marR="0">
                        <a:spcBef>
                          <a:spcPts val="200"/>
                        </a:spcBef>
                        <a:spcAft>
                          <a:spcPts val="200"/>
                        </a:spcAft>
                      </a:pPr>
                      <a:r>
                        <a:rPr lang="en-US" sz="1200">
                          <a:effectLst/>
                        </a:rPr>
                        <a:t>2.4GHz, 5GHz (all sub-bands)</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8</a:t>
                      </a:r>
                      <a:endParaRPr lang="en-US" sz="1200">
                        <a:effectLst/>
                        <a:latin typeface="Times New Roman"/>
                        <a:ea typeface="Calibri"/>
                      </a:endParaRPr>
                    </a:p>
                  </a:txBody>
                  <a:tcPr marL="45720" marR="45720" marT="0" marB="0"/>
                </a:tc>
                <a:tc>
                  <a:txBody>
                    <a:bodyPr/>
                    <a:lstStyle/>
                    <a:p>
                      <a:pPr marL="0" marR="0" algn="ctr">
                        <a:spcBef>
                          <a:spcPts val="200"/>
                        </a:spcBef>
                        <a:spcAft>
                          <a:spcPts val="200"/>
                        </a:spcAft>
                      </a:pPr>
                      <a:r>
                        <a:rPr lang="en-US" sz="1200">
                          <a:effectLst/>
                        </a:rPr>
                        <a:t> </a:t>
                      </a:r>
                      <a:endParaRPr lang="en-US" sz="1200">
                        <a:effectLst/>
                        <a:latin typeface="Times New Roman"/>
                        <a:ea typeface="Calibri"/>
                      </a:endParaRPr>
                    </a:p>
                  </a:txBody>
                  <a:tcPr marL="45720" marR="45720" marT="0" marB="0"/>
                </a:tc>
                <a:tc>
                  <a:txBody>
                    <a:bodyPr/>
                    <a:lstStyle/>
                    <a:p>
                      <a:pPr marL="0" marR="0" algn="l">
                        <a:spcBef>
                          <a:spcPts val="0"/>
                        </a:spcBef>
                        <a:spcAft>
                          <a:spcPts val="0"/>
                        </a:spcAft>
                      </a:pPr>
                      <a:r>
                        <a:rPr lang="en-US" sz="1200">
                          <a:effectLst/>
                        </a:rPr>
                        <a:t>Skip</a:t>
                      </a:r>
                      <a:endParaRPr lang="en-US" sz="1000">
                        <a:effectLst/>
                        <a:latin typeface="Times New Roman"/>
                        <a:ea typeface="Calibri"/>
                      </a:endParaRPr>
                    </a:p>
                  </a:txBody>
                  <a:tcPr marL="45720" marR="45720" marT="0" marB="0"/>
                </a:tc>
                <a:tc>
                  <a:txBody>
                    <a:bodyPr/>
                    <a:lstStyle/>
                    <a:p>
                      <a:pPr marL="0" marR="0" algn="ctr">
                        <a:spcBef>
                          <a:spcPts val="0"/>
                        </a:spcBef>
                        <a:spcAft>
                          <a:spcPts val="0"/>
                        </a:spcAft>
                      </a:pPr>
                      <a:r>
                        <a:rPr lang="en-US" sz="1200" dirty="0">
                          <a:effectLst/>
                        </a:rPr>
                        <a:t>255</a:t>
                      </a:r>
                      <a:endParaRPr lang="en-US" sz="1000" dirty="0">
                        <a:effectLst/>
                        <a:latin typeface="Times New Roman"/>
                        <a:ea typeface="Calibri"/>
                      </a:endParaRPr>
                    </a:p>
                  </a:txBody>
                  <a:tcPr marL="45720" marR="45720" marT="0" marB="0"/>
                </a:tc>
              </a:tr>
            </a:tbl>
          </a:graphicData>
        </a:graphic>
      </p:graphicFrame>
      <p:sp>
        <p:nvSpPr>
          <p:cNvPr id="6" name="Rectangle 1"/>
          <p:cNvSpPr>
            <a:spLocks noChangeArrowheads="1"/>
          </p:cNvSpPr>
          <p:nvPr/>
        </p:nvSpPr>
        <p:spPr bwMode="auto">
          <a:xfrm>
            <a:off x="1828800" y="1157085"/>
            <a:ext cx="244329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Operating Band #1 field definition</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838200" y="5105400"/>
            <a:ext cx="8001000" cy="461665"/>
          </a:xfrm>
          <a:prstGeom prst="rect">
            <a:avLst/>
          </a:prstGeom>
          <a:noFill/>
        </p:spPr>
        <p:txBody>
          <a:bodyPr wrap="square" rtlCol="0">
            <a:spAutoFit/>
          </a:bodyPr>
          <a:lstStyle/>
          <a:p>
            <a:pPr lvl="0"/>
            <a:r>
              <a:rPr lang="en-US" dirty="0">
                <a:ea typeface="Calibri" pitchFamily="34" charset="0"/>
                <a:cs typeface="Times New Roman" pitchFamily="18" charset="0"/>
              </a:rPr>
              <a:t>The reserved values in </a:t>
            </a:r>
            <a:r>
              <a:rPr lang="en-US" dirty="0" smtClean="0">
                <a:ea typeface="Calibri" pitchFamily="34" charset="0"/>
                <a:cs typeface="Times New Roman" pitchFamily="18" charset="0"/>
              </a:rPr>
              <a:t>the Tables </a:t>
            </a:r>
            <a:r>
              <a:rPr lang="en-US" dirty="0">
                <a:ea typeface="Calibri" pitchFamily="34" charset="0"/>
                <a:cs typeface="Times New Roman" pitchFamily="18" charset="0"/>
              </a:rPr>
              <a:t>allow for future bands such as 60GHz and TV White Space to be specified.</a:t>
            </a:r>
            <a:endParaRPr lang="en-US" sz="18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764680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191</TotalTime>
  <Words>378</Words>
  <Application>Microsoft Office PowerPoint</Application>
  <PresentationFormat>On-screen Show (4:3)</PresentationFormat>
  <Paragraphs>115</Paragraphs>
  <Slides>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802-11-Submission</vt:lpstr>
      <vt:lpstr>Microsoft Word 97 - 2003 Document</vt:lpstr>
      <vt:lpstr>Supported Operating Band</vt:lpstr>
      <vt:lpstr>Abstract</vt:lpstr>
      <vt:lpstr>Supported Operating Band ANQP InfoID</vt:lpstr>
      <vt:lpstr>PowerPoint Presentation</vt:lpstr>
      <vt:lpstr>PowerPoint Presentation</vt:lpstr>
    </vt:vector>
  </TitlesOfParts>
  <Company>NOKIA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Bajko Gabor (Nokia-CIC/MtView)</dc:creator>
  <cp:lastModifiedBy>Bajko Gabor (Nokia-CIC/MtView)</cp:lastModifiedBy>
  <cp:revision>43</cp:revision>
  <cp:lastPrinted>1998-02-10T13:28:06Z</cp:lastPrinted>
  <dcterms:created xsi:type="dcterms:W3CDTF">2011-07-15T00:15:07Z</dcterms:created>
  <dcterms:modified xsi:type="dcterms:W3CDTF">2011-07-20T18:47:09Z</dcterms:modified>
</cp:coreProperties>
</file>