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57" r:id="rId3"/>
    <p:sldId id="298" r:id="rId4"/>
    <p:sldId id="294" r:id="rId5"/>
    <p:sldId id="283" r:id="rId6"/>
    <p:sldId id="293" r:id="rId7"/>
    <p:sldId id="286" r:id="rId8"/>
    <p:sldId id="287" r:id="rId9"/>
    <p:sldId id="292" r:id="rId10"/>
    <p:sldId id="295" r:id="rId11"/>
    <p:sldId id="290" r:id="rId12"/>
    <p:sldId id="288" r:id="rId13"/>
    <p:sldId id="281" r:id="rId14"/>
    <p:sldId id="296" r:id="rId15"/>
    <p:sldId id="279" r:id="rId16"/>
    <p:sldId id="273"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2647" autoAdjust="0"/>
  </p:normalViewPr>
  <p:slideViewPr>
    <p:cSldViewPr>
      <p:cViewPr>
        <p:scale>
          <a:sx n="100" d="100"/>
          <a:sy n="100" d="100"/>
        </p:scale>
        <p:origin x="-510"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1154113" y="701675"/>
            <a:ext cx="4625975" cy="3468688"/>
          </a:xfrm>
          <a:ln/>
        </p:spPr>
      </p:sp>
      <p:sp>
        <p:nvSpPr>
          <p:cNvPr id="3" name="备注占位符 2"/>
          <p:cNvSpPr>
            <a:spLocks noGrp="1"/>
          </p:cNvSpPr>
          <p:nvPr>
            <p:ph type="body" idx="1"/>
          </p:nvPr>
        </p:nvSpPr>
        <p:spPr/>
        <p:txBody>
          <a:bodyPr>
            <a:normAutofit lnSpcReduction="10000"/>
          </a:bodyPr>
          <a:lstStyle/>
          <a:p>
            <a:pPr>
              <a:defRPr/>
            </a:pPr>
            <a:endParaRPr lang="en-US" altLang="zh-CN" dirty="0" smtClean="0"/>
          </a:p>
          <a:p>
            <a:pPr>
              <a:defRPr/>
            </a:pPr>
            <a:endParaRPr lang="zh-CN" altLang="en-US" dirty="0"/>
          </a:p>
        </p:txBody>
      </p:sp>
      <p:sp>
        <p:nvSpPr>
          <p:cNvPr id="22532" name="页眉占位符 3"/>
          <p:cNvSpPr>
            <a:spLocks noGrp="1"/>
          </p:cNvSpPr>
          <p:nvPr>
            <p:ph type="hdr" sz="quarter"/>
          </p:nvPr>
        </p:nvSpPr>
        <p:spPr>
          <a:xfrm>
            <a:off x="4422255" y="95706"/>
            <a:ext cx="1859483" cy="215444"/>
          </a:xfrm>
          <a:noFill/>
        </p:spPr>
        <p:txBody>
          <a:bodyPr/>
          <a:lstStyle/>
          <a:p>
            <a:pPr defTabSz="936625"/>
            <a:r>
              <a:rPr lang="en-US" altLang="ja-JP" smtClean="0"/>
              <a:t>Accelerate Contribution</a:t>
            </a:r>
          </a:p>
        </p:txBody>
      </p:sp>
      <p:sp>
        <p:nvSpPr>
          <p:cNvPr id="22533" name="日期占位符 4"/>
          <p:cNvSpPr>
            <a:spLocks noGrp="1"/>
          </p:cNvSpPr>
          <p:nvPr>
            <p:ph type="dt" sz="quarter" idx="1"/>
          </p:nvPr>
        </p:nvSpPr>
        <p:spPr>
          <a:xfrm>
            <a:off x="654050" y="95706"/>
            <a:ext cx="1198983" cy="215444"/>
          </a:xfrm>
          <a:noFill/>
        </p:spPr>
        <p:txBody>
          <a:bodyPr/>
          <a:lstStyle/>
          <a:p>
            <a:r>
              <a:rPr lang="en-US" altLang="ko-KR" smtClean="0"/>
              <a:t>November 2009</a:t>
            </a:r>
            <a:endParaRPr lang="en-US" altLang="ja-JP" smtClean="0"/>
          </a:p>
        </p:txBody>
      </p:sp>
      <p:sp>
        <p:nvSpPr>
          <p:cNvPr id="22534" name="页脚占位符 5"/>
          <p:cNvSpPr>
            <a:spLocks noGrp="1"/>
          </p:cNvSpPr>
          <p:nvPr>
            <p:ph type="ftr" sz="quarter" idx="4"/>
          </p:nvPr>
        </p:nvSpPr>
        <p:spPr>
          <a:xfrm>
            <a:off x="4568127" y="8985250"/>
            <a:ext cx="1713611" cy="184666"/>
          </a:xfrm>
          <a:noFill/>
        </p:spPr>
        <p:txBody>
          <a:bodyPr/>
          <a:lstStyle/>
          <a:p>
            <a:pPr lvl="4"/>
            <a:r>
              <a:rPr lang="en-GB" altLang="ja-JP" smtClean="0"/>
              <a:t>LG Electronics, Inc.</a:t>
            </a:r>
            <a:endParaRPr lang="en-US" altLang="ja-JP" smtClean="0"/>
          </a:p>
        </p:txBody>
      </p:sp>
      <p:sp>
        <p:nvSpPr>
          <p:cNvPr id="22535" name="灯片编号占位符 6"/>
          <p:cNvSpPr>
            <a:spLocks noGrp="1"/>
          </p:cNvSpPr>
          <p:nvPr>
            <p:ph type="sldNum" sz="quarter" idx="5"/>
          </p:nvPr>
        </p:nvSpPr>
        <p:spPr>
          <a:xfrm>
            <a:off x="3320211" y="8985250"/>
            <a:ext cx="415177" cy="184666"/>
          </a:xfrm>
          <a:noFill/>
        </p:spPr>
        <p:txBody>
          <a:bodyPr/>
          <a:lstStyle/>
          <a:p>
            <a:r>
              <a:rPr lang="en-US" altLang="ja-JP" smtClean="0"/>
              <a:t>Page </a:t>
            </a:r>
            <a:fld id="{3625B959-D3B6-4A6F-941D-628C5E7A1549}" type="slidenum">
              <a:rPr lang="en-US" altLang="ja-JP" smtClean="0"/>
              <a:pPr/>
              <a:t>11</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16982" cy="276999"/>
          </a:xfrm>
          <a:ln/>
        </p:spPr>
        <p:txBody>
          <a:bodyPr/>
          <a:lstStyle>
            <a:lvl1pPr>
              <a:defRPr/>
            </a:lvl1pPr>
          </a:lstStyle>
          <a:p>
            <a:pPr>
              <a:defRPr/>
            </a:pPr>
            <a:r>
              <a:rPr lang="en-US" altLang="ja-JP" dirty="0" smtClean="0"/>
              <a:t>Aug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16982" cy="276999"/>
          </a:xfrm>
          <a:ln/>
        </p:spPr>
        <p:txBody>
          <a:bodyPr/>
          <a:lstStyle>
            <a:lvl1pPr>
              <a:defRPr/>
            </a:lvl1pPr>
          </a:lstStyle>
          <a:p>
            <a:pPr>
              <a:defRPr/>
            </a:pPr>
            <a:r>
              <a:rPr lang="en-US" altLang="ja-JP" dirty="0" smtClean="0"/>
              <a:t>Aug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1698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Aug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802.11-11/01047r2</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8.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5.bin"/><Relationship Id="rId9"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254136526"/>
              </p:ext>
            </p:extLst>
          </p:nvPr>
        </p:nvGraphicFramePr>
        <p:xfrm>
          <a:off x="609600" y="2362200"/>
          <a:ext cx="7924800" cy="294830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hlinkClick r:id="rId4"/>
                        </a:rPr>
                        <a:t>dingzhiming@huawei.com</a:t>
                      </a:r>
                      <a:endPar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2011-08-23</a:t>
            </a:r>
          </a:p>
        </p:txBody>
      </p:sp>
      <p:sp>
        <p:nvSpPr>
          <p:cNvPr id="2088" name="日付プレースホルダ 3"/>
          <p:cNvSpPr>
            <a:spLocks noGrp="1"/>
          </p:cNvSpPr>
          <p:nvPr>
            <p:ph type="dt" sz="quarter" idx="10"/>
          </p:nvPr>
        </p:nvSpPr>
        <p:spPr>
          <a:xfrm>
            <a:off x="696913" y="332601"/>
            <a:ext cx="916982" cy="276999"/>
          </a:xfrm>
        </p:spPr>
        <p:txBody>
          <a:bodyPr/>
          <a:lstStyle/>
          <a:p>
            <a:pPr>
              <a:defRPr/>
            </a:pPr>
            <a:r>
              <a:rPr lang="en-US" altLang="ja-JP" dirty="0" smtClean="0"/>
              <a:t>Aug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320833" y="6475413"/>
            <a:ext cx="1223092" cy="184666"/>
          </a:xfrm>
        </p:spPr>
        <p:txBody>
          <a:bodyPr/>
          <a:lstStyle/>
          <a:p>
            <a:pPr>
              <a:defRPr/>
            </a:pPr>
            <a:r>
              <a:rPr lang="en-US" altLang="ja-JP" dirty="0" smtClean="0"/>
              <a:t>Ping Fang,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Could DHCP be ignored?</a:t>
            </a:r>
            <a:endParaRPr lang="ja-JP" altLang="en-US" dirty="0" smtClean="0">
              <a:ea typeface="MS PGothic" pitchFamily="34" charset="-128"/>
            </a:endParaRPr>
          </a:p>
        </p:txBody>
      </p:sp>
      <p:sp>
        <p:nvSpPr>
          <p:cNvPr id="819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10</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7" name="内容占位符 6"/>
          <p:cNvSpPr>
            <a:spLocks noGrp="1"/>
          </p:cNvSpPr>
          <p:nvPr>
            <p:ph idx="1"/>
          </p:nvPr>
        </p:nvSpPr>
        <p:spPr/>
        <p:txBody>
          <a:bodyPr/>
          <a:lstStyle/>
          <a:p>
            <a:r>
              <a:rPr lang="en-US" altLang="zh-CN" sz="1800" dirty="0" smtClean="0"/>
              <a:t>DHCP is the main protocol for IP address allocation even in IPv6 (DHCPv6). </a:t>
            </a:r>
          </a:p>
          <a:p>
            <a:r>
              <a:rPr lang="en-US" altLang="zh-CN" sz="1800" dirty="0" smtClean="0"/>
              <a:t>DHCP is not only used to assign an IP address , but also used to deliver many other information.</a:t>
            </a:r>
          </a:p>
          <a:p>
            <a:pPr lvl="1"/>
            <a:r>
              <a:rPr lang="en-US" altLang="zh-CN" sz="1400" dirty="0" smtClean="0"/>
              <a:t>An very important example is that in BBF TR069 a CPE identifies itself to the DHCP server as supporting ACS Discovery method defined in TR069 by including the string “dslforum.org”  in DHCP option 60 (in DHCP Discovery/Request) and then the DHCP server  includes an ACS URL and a provisioning code in DHCP option 43 in its response (DHCP Offer/ACK) . </a:t>
            </a:r>
          </a:p>
          <a:p>
            <a:r>
              <a:rPr lang="en-US" altLang="zh-CN" sz="1800" dirty="0" smtClean="0"/>
              <a:t>IF a STA uses FILS and has to acquire some information in extra steps, then FILS is not complete. Problems are just left for the following steps.</a:t>
            </a:r>
          </a:p>
          <a:p>
            <a:r>
              <a:rPr lang="en-US" altLang="zh-CN" sz="1800" dirty="0" smtClean="0"/>
              <a:t>So, we may not use DHCP to assign IP address in FILS, but we can not ignore DHCP in FILS. How to assign IP address is the choice of network operator.</a:t>
            </a:r>
            <a:endParaRPr lang="zh-CN" alt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タイトル 1"/>
          <p:cNvSpPr>
            <a:spLocks noGrp="1"/>
          </p:cNvSpPr>
          <p:nvPr>
            <p:ph type="title"/>
          </p:nvPr>
        </p:nvSpPr>
        <p:spPr>
          <a:xfrm>
            <a:off x="685800" y="685800"/>
            <a:ext cx="7772400" cy="762000"/>
          </a:xfrm>
        </p:spPr>
        <p:txBody>
          <a:bodyPr/>
          <a:lstStyle/>
          <a:p>
            <a:r>
              <a:rPr lang="en-US" altLang="zh-CN" dirty="0" smtClean="0"/>
              <a:t>Possible Protocol Detail</a:t>
            </a:r>
            <a:endParaRPr lang="ja-JP" altLang="en-US" dirty="0" smtClean="0"/>
          </a:p>
        </p:txBody>
      </p:sp>
      <p:sp>
        <p:nvSpPr>
          <p:cNvPr id="3076" name="日付プレースホルダ 3"/>
          <p:cNvSpPr>
            <a:spLocks noGrp="1"/>
          </p:cNvSpPr>
          <p:nvPr>
            <p:ph type="dt" sz="quarter" idx="4294967295"/>
          </p:nvPr>
        </p:nvSpPr>
        <p:spPr bwMode="auto">
          <a:xfrm>
            <a:off x="3965575" y="6521450"/>
            <a:ext cx="758825" cy="184150"/>
          </a:xfrm>
          <a:prstGeom prst="rect">
            <a:avLst/>
          </a:prstGeom>
          <a:noFill/>
          <a:ln>
            <a:miter lim="800000"/>
            <a:headEnd/>
            <a:tailEnd/>
          </a:ln>
        </p:spPr>
        <p:txBody>
          <a:bodyPr lIns="0" tIns="0" rIns="0" bIns="0">
            <a:spAutoFit/>
          </a:bodyPr>
          <a:lstStyle/>
          <a:p>
            <a:pPr algn="ctr" eaLnBrk="0" latinLnBrk="0" hangingPunct="0"/>
            <a:r>
              <a:rPr lang="en-US" altLang="ja-JP" sz="1200">
                <a:solidFill>
                  <a:schemeClr val="tx1"/>
                </a:solidFill>
              </a:rPr>
              <a:t>July 2011</a:t>
            </a:r>
          </a:p>
        </p:txBody>
      </p:sp>
      <p:sp>
        <p:nvSpPr>
          <p:cNvPr id="307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3074" name="Object 2"/>
          <p:cNvGraphicFramePr>
            <a:graphicFrameLocks noChangeAspect="1"/>
          </p:cNvGraphicFramePr>
          <p:nvPr/>
        </p:nvGraphicFramePr>
        <p:xfrm>
          <a:off x="533400" y="1295400"/>
          <a:ext cx="7985125" cy="5410200"/>
        </p:xfrm>
        <a:graphic>
          <a:graphicData uri="http://schemas.openxmlformats.org/presentationml/2006/ole">
            <mc:AlternateContent xmlns:mc="http://schemas.openxmlformats.org/markup-compatibility/2006">
              <mc:Choice xmlns:v="urn:schemas-microsoft-com:vml" Requires="v">
                <p:oleObj spid="_x0000_s20485" name="Visio" r:id="rId4" imgW="9417320" imgH="6185916" progId="Visio.Drawing.11">
                  <p:embed/>
                </p:oleObj>
              </mc:Choice>
              <mc:Fallback>
                <p:oleObj name="Visio" r:id="rId4" imgW="9417320" imgH="6185916" progId="Visio.Drawing.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95400"/>
                        <a:ext cx="7985125" cy="541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smtClean="0">
                <a:ea typeface="MS PGothic" pitchFamily="34" charset="-128"/>
              </a:rPr>
              <a:t>Upper Layer </a:t>
            </a:r>
            <a:r>
              <a:rPr lang="en-US" altLang="zh-CN" smtClean="0">
                <a:ea typeface="MS PGothic" pitchFamily="34" charset="-128"/>
              </a:rPr>
              <a:t>Message</a:t>
            </a:r>
            <a:r>
              <a:rPr lang="en-US" altLang="ja-JP" smtClean="0">
                <a:ea typeface="MS PGothic" pitchFamily="34" charset="-128"/>
              </a:rPr>
              <a:t> IE</a:t>
            </a:r>
            <a:endParaRPr lang="ja-JP" altLang="en-US"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Layer Message IE can be defined as below</a:t>
            </a:r>
          </a:p>
          <a:p>
            <a:pPr>
              <a:buFontTx/>
              <a:buNone/>
            </a:pPr>
            <a:endParaRPr lang="en-US" altLang="ja-JP" dirty="0" smtClean="0">
              <a:ea typeface="MS PGothic" pitchFamily="34" charset="-128"/>
            </a:endParaRPr>
          </a:p>
        </p:txBody>
      </p:sp>
      <p:sp>
        <p:nvSpPr>
          <p:cNvPr id="9220"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12</a:t>
            </a:fld>
            <a:endParaRPr lang="en-US" altLang="ja-JP" smtClean="0"/>
          </a:p>
        </p:txBody>
      </p:sp>
      <p:sp>
        <p:nvSpPr>
          <p:cNvPr id="9253" name="TextBox 85"/>
          <p:cNvSpPr txBox="1">
            <a:spLocks noChangeArrowheads="1"/>
          </p:cNvSpPr>
          <p:nvPr/>
        </p:nvSpPr>
        <p:spPr bwMode="auto">
          <a:xfrm>
            <a:off x="2590800" y="541020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grpSp>
        <p:nvGrpSpPr>
          <p:cNvPr id="51" name="组合 50"/>
          <p:cNvGrpSpPr/>
          <p:nvPr/>
        </p:nvGrpSpPr>
        <p:grpSpPr>
          <a:xfrm>
            <a:off x="1143000" y="2362200"/>
            <a:ext cx="4953000" cy="2667000"/>
            <a:chOff x="1143000" y="2362200"/>
            <a:chExt cx="4953000" cy="2667000"/>
          </a:xfrm>
        </p:grpSpPr>
        <p:sp>
          <p:nvSpPr>
            <p:cNvPr id="52" name="矩形 6"/>
            <p:cNvSpPr>
              <a:spLocks noChangeArrowheads="1"/>
            </p:cNvSpPr>
            <p:nvPr/>
          </p:nvSpPr>
          <p:spPr bwMode="auto">
            <a:xfrm>
              <a:off x="1219200" y="2362200"/>
              <a:ext cx="37338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3"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54"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55"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dirty="0"/>
                <a:t>Element ID</a:t>
              </a:r>
              <a:endParaRPr lang="zh-CN" altLang="en-US" dirty="0"/>
            </a:p>
          </p:txBody>
        </p:sp>
        <p:sp>
          <p:nvSpPr>
            <p:cNvPr id="56"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a:t>length</a:t>
              </a:r>
              <a:endParaRPr lang="zh-CN" altLang="en-US"/>
            </a:p>
          </p:txBody>
        </p:sp>
        <p:sp>
          <p:nvSpPr>
            <p:cNvPr id="57" name="TextBox 12"/>
            <p:cNvSpPr txBox="1">
              <a:spLocks noChangeArrowheads="1"/>
            </p:cNvSpPr>
            <p:nvPr/>
          </p:nvSpPr>
          <p:spPr bwMode="auto">
            <a:xfrm>
              <a:off x="3352800" y="2438400"/>
              <a:ext cx="1477963" cy="276225"/>
            </a:xfrm>
            <a:prstGeom prst="rect">
              <a:avLst/>
            </a:prstGeom>
            <a:noFill/>
            <a:ln w="9525">
              <a:noFill/>
              <a:miter lim="800000"/>
              <a:headEnd/>
              <a:tailEnd/>
            </a:ln>
          </p:spPr>
          <p:txBody>
            <a:bodyPr wrap="none">
              <a:spAutoFit/>
            </a:bodyPr>
            <a:lstStyle/>
            <a:p>
              <a:r>
                <a:rPr lang="en-US" altLang="zh-CN"/>
                <a:t>Upper layer message</a:t>
              </a:r>
              <a:endParaRPr lang="zh-CN" altLang="en-US"/>
            </a:p>
          </p:txBody>
        </p:sp>
        <p:sp>
          <p:nvSpPr>
            <p:cNvPr id="58" name="矩形 13"/>
            <p:cNvSpPr>
              <a:spLocks noChangeArrowheads="1"/>
            </p:cNvSpPr>
            <p:nvPr/>
          </p:nvSpPr>
          <p:spPr bwMode="auto">
            <a:xfrm>
              <a:off x="2743200" y="3352800"/>
              <a:ext cx="33528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9" name="直接连接符 14"/>
            <p:cNvCxnSpPr>
              <a:cxnSpLocks noChangeShapeType="1"/>
            </p:cNvCxnSpPr>
            <p:nvPr/>
          </p:nvCxnSpPr>
          <p:spPr bwMode="auto">
            <a:xfrm rot="5400000">
              <a:off x="3429000" y="3581400"/>
              <a:ext cx="457200" cy="0"/>
            </a:xfrm>
            <a:prstGeom prst="line">
              <a:avLst/>
            </a:prstGeom>
            <a:noFill/>
            <a:ln w="12700" algn="ctr">
              <a:solidFill>
                <a:schemeClr val="tx1"/>
              </a:solidFill>
              <a:round/>
              <a:headEnd type="none" w="sm" len="sm"/>
              <a:tailEnd type="none" w="sm" len="sm"/>
            </a:ln>
          </p:spPr>
        </p:cxnSp>
        <p:cxnSp>
          <p:nvCxnSpPr>
            <p:cNvPr id="60" name="直接连接符 16"/>
            <p:cNvCxnSpPr>
              <a:cxnSpLocks noChangeShapeType="1"/>
            </p:cNvCxnSpPr>
            <p:nvPr/>
          </p:nvCxnSpPr>
          <p:spPr bwMode="auto">
            <a:xfrm flipH="1">
              <a:off x="2743200" y="2819400"/>
              <a:ext cx="457200" cy="533400"/>
            </a:xfrm>
            <a:prstGeom prst="line">
              <a:avLst/>
            </a:prstGeom>
            <a:noFill/>
            <a:ln w="15875" algn="ctr">
              <a:solidFill>
                <a:schemeClr val="tx1"/>
              </a:solidFill>
              <a:prstDash val="dash"/>
              <a:round/>
              <a:headEnd type="none" w="sm" len="sm"/>
              <a:tailEnd type="none" w="sm" len="sm"/>
            </a:ln>
          </p:spPr>
        </p:cxnSp>
        <p:cxnSp>
          <p:nvCxnSpPr>
            <p:cNvPr id="61" name="直接连接符 18"/>
            <p:cNvCxnSpPr>
              <a:cxnSpLocks noChangeShapeType="1"/>
            </p:cNvCxnSpPr>
            <p:nvPr/>
          </p:nvCxnSpPr>
          <p:spPr bwMode="auto">
            <a:xfrm>
              <a:off x="4953000" y="2819400"/>
              <a:ext cx="1143000" cy="533400"/>
            </a:xfrm>
            <a:prstGeom prst="line">
              <a:avLst/>
            </a:prstGeom>
            <a:noFill/>
            <a:ln w="15875" algn="ctr">
              <a:solidFill>
                <a:schemeClr val="tx1"/>
              </a:solidFill>
              <a:prstDash val="dash"/>
              <a:round/>
              <a:headEnd type="none" w="sm" len="sm"/>
              <a:tailEnd type="none" w="sm" len="sm"/>
            </a:ln>
          </p:spPr>
        </p:cxnSp>
        <p:sp>
          <p:nvSpPr>
            <p:cNvPr id="62" name="TextBox 23"/>
            <p:cNvSpPr txBox="1">
              <a:spLocks noChangeArrowheads="1"/>
            </p:cNvSpPr>
            <p:nvPr/>
          </p:nvSpPr>
          <p:spPr bwMode="auto">
            <a:xfrm>
              <a:off x="4343400" y="3429000"/>
              <a:ext cx="873125" cy="276225"/>
            </a:xfrm>
            <a:prstGeom prst="rect">
              <a:avLst/>
            </a:prstGeom>
            <a:noFill/>
            <a:ln w="9525">
              <a:noFill/>
              <a:miter lim="800000"/>
              <a:headEnd/>
              <a:tailEnd/>
            </a:ln>
          </p:spPr>
          <p:txBody>
            <a:bodyPr wrap="none">
              <a:spAutoFit/>
            </a:bodyPr>
            <a:lstStyle/>
            <a:p>
              <a:r>
                <a:rPr lang="en-US" altLang="zh-CN" dirty="0"/>
                <a:t>ULM body</a:t>
              </a:r>
              <a:endParaRPr lang="zh-CN" altLang="en-US" dirty="0"/>
            </a:p>
          </p:txBody>
        </p:sp>
        <p:sp>
          <p:nvSpPr>
            <p:cNvPr id="63" name="TextBox 42"/>
            <p:cNvSpPr txBox="1">
              <a:spLocks noChangeArrowheads="1"/>
            </p:cNvSpPr>
            <p:nvPr/>
          </p:nvSpPr>
          <p:spPr bwMode="auto">
            <a:xfrm>
              <a:off x="3124200" y="3352800"/>
              <a:ext cx="685800" cy="461963"/>
            </a:xfrm>
            <a:prstGeom prst="rect">
              <a:avLst/>
            </a:prstGeom>
            <a:noFill/>
            <a:ln w="9525">
              <a:noFill/>
              <a:miter lim="800000"/>
              <a:headEnd/>
              <a:tailEnd/>
            </a:ln>
          </p:spPr>
          <p:txBody>
            <a:bodyPr>
              <a:spAutoFit/>
            </a:bodyPr>
            <a:lstStyle/>
            <a:p>
              <a:r>
                <a:rPr lang="en-US" altLang="zh-CN" dirty="0"/>
                <a:t>ULM </a:t>
              </a:r>
            </a:p>
            <a:p>
              <a:r>
                <a:rPr lang="en-US" altLang="zh-CN" dirty="0"/>
                <a:t>Type</a:t>
              </a:r>
              <a:endParaRPr lang="zh-CN" altLang="en-US" dirty="0"/>
            </a:p>
          </p:txBody>
        </p:sp>
        <p:sp>
          <p:nvSpPr>
            <p:cNvPr id="64" name="TextBox 57"/>
            <p:cNvSpPr txBox="1">
              <a:spLocks noChangeArrowheads="1"/>
            </p:cNvSpPr>
            <p:nvPr/>
          </p:nvSpPr>
          <p:spPr bwMode="auto">
            <a:xfrm>
              <a:off x="3276600" y="4198203"/>
              <a:ext cx="1143000" cy="830997"/>
            </a:xfrm>
            <a:prstGeom prst="rect">
              <a:avLst/>
            </a:prstGeom>
            <a:noFill/>
            <a:ln w="9525">
              <a:noFill/>
              <a:miter lim="800000"/>
              <a:headEnd/>
              <a:tailEnd/>
            </a:ln>
          </p:spPr>
          <p:txBody>
            <a:bodyPr wrap="square">
              <a:spAutoFit/>
            </a:bodyPr>
            <a:lstStyle/>
            <a:p>
              <a:r>
                <a:rPr lang="en-US" altLang="zh-CN" dirty="0"/>
                <a:t>1:EAP</a:t>
              </a:r>
            </a:p>
            <a:p>
              <a:r>
                <a:rPr lang="en-US" altLang="zh-CN" dirty="0" smtClean="0"/>
                <a:t>2:DHCPv4</a:t>
              </a:r>
            </a:p>
            <a:p>
              <a:r>
                <a:rPr lang="en-US" altLang="zh-CN" dirty="0" smtClean="0"/>
                <a:t>3:DHCPv6</a:t>
              </a:r>
              <a:endParaRPr lang="en-US" altLang="zh-CN" dirty="0"/>
            </a:p>
            <a:p>
              <a:r>
                <a:rPr lang="en-US" altLang="zh-CN" dirty="0"/>
                <a:t>…</a:t>
              </a:r>
              <a:endParaRPr lang="zh-CN" altLang="en-US" dirty="0"/>
            </a:p>
          </p:txBody>
        </p:sp>
        <p:sp>
          <p:nvSpPr>
            <p:cNvPr id="65" name="TextBox 57"/>
            <p:cNvSpPr txBox="1">
              <a:spLocks noChangeArrowheads="1"/>
            </p:cNvSpPr>
            <p:nvPr/>
          </p:nvSpPr>
          <p:spPr bwMode="auto">
            <a:xfrm>
              <a:off x="2667000" y="3810000"/>
              <a:ext cx="994183" cy="276999"/>
            </a:xfrm>
            <a:prstGeom prst="rect">
              <a:avLst/>
            </a:prstGeom>
            <a:noFill/>
            <a:ln w="9525">
              <a:noFill/>
              <a:miter lim="800000"/>
              <a:headEnd/>
              <a:tailEnd/>
            </a:ln>
          </p:spPr>
          <p:txBody>
            <a:bodyPr wrap="none">
              <a:spAutoFit/>
            </a:bodyPr>
            <a:lstStyle/>
            <a:p>
              <a:r>
                <a:rPr lang="en-US" altLang="zh-CN" dirty="0"/>
                <a:t>1 </a:t>
              </a:r>
              <a:r>
                <a:rPr lang="en-US" altLang="zh-CN" dirty="0" smtClean="0"/>
                <a:t>bit      7bits</a:t>
              </a:r>
              <a:endParaRPr lang="zh-CN" altLang="en-US" dirty="0"/>
            </a:p>
          </p:txBody>
        </p:sp>
        <p:sp>
          <p:nvSpPr>
            <p:cNvPr id="66" name="TextBox 57"/>
            <p:cNvSpPr txBox="1">
              <a:spLocks noChangeArrowheads="1"/>
            </p:cNvSpPr>
            <p:nvPr/>
          </p:nvSpPr>
          <p:spPr bwMode="auto">
            <a:xfrm>
              <a:off x="1143000" y="2819400"/>
              <a:ext cx="1219200" cy="276999"/>
            </a:xfrm>
            <a:prstGeom prst="rect">
              <a:avLst/>
            </a:prstGeom>
            <a:noFill/>
            <a:ln w="9525">
              <a:noFill/>
              <a:miter lim="800000"/>
              <a:headEnd/>
              <a:tailEnd/>
            </a:ln>
          </p:spPr>
          <p:txBody>
            <a:bodyPr>
              <a:spAutoFit/>
            </a:bodyPr>
            <a:lstStyle/>
            <a:p>
              <a:r>
                <a:rPr lang="en-US" altLang="zh-CN" dirty="0" smtClean="0"/>
                <a:t>e.g. 143</a:t>
              </a:r>
              <a:endParaRPr lang="zh-CN" altLang="en-US" dirty="0"/>
            </a:p>
          </p:txBody>
        </p:sp>
        <p:sp>
          <p:nvSpPr>
            <p:cNvPr id="68" name="TextBox 57"/>
            <p:cNvSpPr txBox="1">
              <a:spLocks noChangeArrowheads="1"/>
            </p:cNvSpPr>
            <p:nvPr/>
          </p:nvSpPr>
          <p:spPr bwMode="auto">
            <a:xfrm>
              <a:off x="2286000" y="2819400"/>
              <a:ext cx="561372" cy="276999"/>
            </a:xfrm>
            <a:prstGeom prst="rect">
              <a:avLst/>
            </a:prstGeom>
            <a:noFill/>
            <a:ln w="9525">
              <a:noFill/>
              <a:miter lim="800000"/>
              <a:headEnd/>
              <a:tailEnd/>
            </a:ln>
          </p:spPr>
          <p:txBody>
            <a:bodyPr wrap="none">
              <a:spAutoFit/>
            </a:bodyPr>
            <a:lstStyle/>
            <a:p>
              <a:r>
                <a:rPr lang="en-US" altLang="zh-CN" dirty="0" smtClean="0"/>
                <a:t>1 </a:t>
              </a:r>
              <a:r>
                <a:rPr lang="en-US" altLang="zh-CN" dirty="0"/>
                <a:t>Oct.</a:t>
              </a:r>
              <a:endParaRPr lang="zh-CN" altLang="en-US" dirty="0"/>
            </a:p>
          </p:txBody>
        </p:sp>
        <p:sp>
          <p:nvSpPr>
            <p:cNvPr id="27" name="TextBox 42"/>
            <p:cNvSpPr txBox="1">
              <a:spLocks noChangeArrowheads="1"/>
            </p:cNvSpPr>
            <p:nvPr/>
          </p:nvSpPr>
          <p:spPr bwMode="auto">
            <a:xfrm>
              <a:off x="2743200" y="3429000"/>
              <a:ext cx="457200" cy="276999"/>
            </a:xfrm>
            <a:prstGeom prst="rect">
              <a:avLst/>
            </a:prstGeom>
            <a:noFill/>
            <a:ln w="9525">
              <a:noFill/>
              <a:miter lim="800000"/>
              <a:headEnd/>
              <a:tailEnd/>
            </a:ln>
          </p:spPr>
          <p:txBody>
            <a:bodyPr wrap="square">
              <a:spAutoFit/>
            </a:bodyPr>
            <a:lstStyle/>
            <a:p>
              <a:r>
                <a:rPr lang="en-US" altLang="zh-CN" dirty="0" smtClean="0"/>
                <a:t>Flag</a:t>
              </a:r>
              <a:endParaRPr lang="zh-CN" altLang="en-US" dirty="0"/>
            </a:p>
          </p:txBody>
        </p:sp>
        <p:sp>
          <p:nvSpPr>
            <p:cNvPr id="28" name="TextBox 57"/>
            <p:cNvSpPr txBox="1">
              <a:spLocks noChangeArrowheads="1"/>
            </p:cNvSpPr>
            <p:nvPr/>
          </p:nvSpPr>
          <p:spPr bwMode="auto">
            <a:xfrm>
              <a:off x="1828800" y="4191000"/>
              <a:ext cx="1447800" cy="461665"/>
            </a:xfrm>
            <a:prstGeom prst="rect">
              <a:avLst/>
            </a:prstGeom>
            <a:noFill/>
            <a:ln w="9525">
              <a:noFill/>
              <a:miter lim="800000"/>
              <a:headEnd/>
              <a:tailEnd/>
            </a:ln>
          </p:spPr>
          <p:txBody>
            <a:bodyPr wrap="square">
              <a:spAutoFit/>
            </a:bodyPr>
            <a:lstStyle/>
            <a:p>
              <a:r>
                <a:rPr lang="en-US" altLang="zh-CN" dirty="0" smtClean="0"/>
                <a:t>0: No more segment</a:t>
              </a:r>
            </a:p>
            <a:p>
              <a:r>
                <a:rPr lang="en-US" altLang="zh-CN" dirty="0" smtClean="0"/>
                <a:t>1:More segment</a:t>
              </a:r>
              <a:endParaRPr lang="en-US" altLang="zh-CN" dirty="0"/>
            </a:p>
          </p:txBody>
        </p:sp>
        <p:cxnSp>
          <p:nvCxnSpPr>
            <p:cNvPr id="29" name="直接连接符 16"/>
            <p:cNvCxnSpPr>
              <a:cxnSpLocks noChangeShapeType="1"/>
            </p:cNvCxnSpPr>
            <p:nvPr/>
          </p:nvCxnSpPr>
          <p:spPr bwMode="auto">
            <a:xfrm flipH="1">
              <a:off x="1981200" y="3810000"/>
              <a:ext cx="762000" cy="457200"/>
            </a:xfrm>
            <a:prstGeom prst="line">
              <a:avLst/>
            </a:prstGeom>
            <a:noFill/>
            <a:ln w="15875" algn="ctr">
              <a:solidFill>
                <a:schemeClr val="tx1"/>
              </a:solidFill>
              <a:prstDash val="dash"/>
              <a:round/>
              <a:headEnd type="none" w="sm" len="sm"/>
              <a:tailEnd type="none" w="sm" len="sm"/>
            </a:ln>
          </p:spPr>
        </p:cxnSp>
        <p:cxnSp>
          <p:nvCxnSpPr>
            <p:cNvPr id="31" name="直接连接符 16"/>
            <p:cNvCxnSpPr>
              <a:cxnSpLocks noChangeShapeType="1"/>
            </p:cNvCxnSpPr>
            <p:nvPr/>
          </p:nvCxnSpPr>
          <p:spPr bwMode="auto">
            <a:xfrm>
              <a:off x="3124200" y="3810000"/>
              <a:ext cx="0" cy="457200"/>
            </a:xfrm>
            <a:prstGeom prst="line">
              <a:avLst/>
            </a:prstGeom>
            <a:noFill/>
            <a:ln w="15875" algn="ctr">
              <a:solidFill>
                <a:schemeClr val="tx1"/>
              </a:solidFill>
              <a:prstDash val="dash"/>
              <a:round/>
              <a:headEnd type="none" w="sm" len="sm"/>
              <a:tailEnd type="none" w="sm" len="sm"/>
            </a:ln>
          </p:spPr>
        </p:cxnSp>
        <p:cxnSp>
          <p:nvCxnSpPr>
            <p:cNvPr id="33" name="直接连接符 16"/>
            <p:cNvCxnSpPr>
              <a:cxnSpLocks noChangeShapeType="1"/>
            </p:cNvCxnSpPr>
            <p:nvPr/>
          </p:nvCxnSpPr>
          <p:spPr bwMode="auto">
            <a:xfrm>
              <a:off x="3124200" y="3810000"/>
              <a:ext cx="228600" cy="457200"/>
            </a:xfrm>
            <a:prstGeom prst="line">
              <a:avLst/>
            </a:prstGeom>
            <a:noFill/>
            <a:ln w="15875" algn="ctr">
              <a:solidFill>
                <a:schemeClr val="tx1"/>
              </a:solidFill>
              <a:prstDash val="dash"/>
              <a:round/>
              <a:headEnd type="none" w="sm" len="sm"/>
              <a:tailEnd type="none" w="sm" len="sm"/>
            </a:ln>
          </p:spPr>
        </p:cxnSp>
        <p:cxnSp>
          <p:nvCxnSpPr>
            <p:cNvPr id="36" name="直接连接符 16"/>
            <p:cNvCxnSpPr>
              <a:cxnSpLocks noChangeShapeType="1"/>
            </p:cNvCxnSpPr>
            <p:nvPr/>
          </p:nvCxnSpPr>
          <p:spPr bwMode="auto">
            <a:xfrm>
              <a:off x="3657600" y="3810000"/>
              <a:ext cx="533400" cy="457200"/>
            </a:xfrm>
            <a:prstGeom prst="line">
              <a:avLst/>
            </a:prstGeom>
            <a:noFill/>
            <a:ln w="15875" algn="ctr">
              <a:solidFill>
                <a:schemeClr val="tx1"/>
              </a:solidFill>
              <a:prstDash val="dash"/>
              <a:round/>
              <a:headEnd type="none" w="sm" len="sm"/>
              <a:tailEnd type="none" w="sm" len="sm"/>
            </a:ln>
          </p:spPr>
        </p:cxnSp>
      </p:grpSp>
      <p:cxnSp>
        <p:nvCxnSpPr>
          <p:cNvPr id="26" name="直接连接符 14"/>
          <p:cNvCxnSpPr>
            <a:cxnSpLocks noChangeShapeType="1"/>
          </p:cNvCxnSpPr>
          <p:nvPr/>
        </p:nvCxnSpPr>
        <p:spPr bwMode="auto">
          <a:xfrm rot="5400000">
            <a:off x="2895600" y="3581400"/>
            <a:ext cx="457200"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zh-CN" dirty="0" smtClean="0">
                <a:ea typeface="MS PGothic" pitchFamily="34" charset="-128"/>
              </a:rPr>
              <a:t>How to be compatible with legacy STAs</a:t>
            </a:r>
            <a:endParaRPr lang="ja-JP" altLang="en-US" dirty="0" smtClean="0">
              <a:ea typeface="MS PGothic" pitchFamily="34" charset="-128"/>
            </a:endParaRPr>
          </a:p>
        </p:txBody>
      </p:sp>
      <p:sp>
        <p:nvSpPr>
          <p:cNvPr id="11267" name="コンテンツ プレースホルダ 6"/>
          <p:cNvSpPr>
            <a:spLocks noGrp="1"/>
          </p:cNvSpPr>
          <p:nvPr>
            <p:ph idx="1"/>
          </p:nvPr>
        </p:nvSpPr>
        <p:spPr>
          <a:xfrm>
            <a:off x="685800" y="1981200"/>
            <a:ext cx="7772400" cy="1447800"/>
          </a:xfrm>
        </p:spPr>
        <p:txBody>
          <a:bodyPr/>
          <a:lstStyle/>
          <a:p>
            <a:r>
              <a:rPr lang="en-US" altLang="zh-CN" sz="1800" b="0" dirty="0" smtClean="0">
                <a:ea typeface="宋体" pitchFamily="2" charset="-122"/>
              </a:rPr>
              <a:t>Authentication frames must be kept.</a:t>
            </a:r>
          </a:p>
          <a:p>
            <a:r>
              <a:rPr lang="en-US" altLang="zh-CN" sz="1800" b="0" dirty="0" smtClean="0">
                <a:ea typeface="宋体" pitchFamily="2" charset="-122"/>
              </a:rPr>
              <a:t>Add a new enumerative value to the field Algorithm in Authentication frame to indicate using FILS procedure.</a:t>
            </a:r>
            <a:endParaRPr lang="zh-CN" altLang="zh-CN" sz="1800" b="0" dirty="0" smtClean="0">
              <a:ea typeface="宋体" pitchFamily="2" charset="-122"/>
            </a:endParaRPr>
          </a:p>
          <a:p>
            <a:r>
              <a:rPr lang="en-US" altLang="ja-JP" sz="1800" b="0" dirty="0" smtClean="0">
                <a:ea typeface="MS PGothic" pitchFamily="34" charset="-128"/>
              </a:rPr>
              <a:t>Definitions in 11mb:</a:t>
            </a:r>
          </a:p>
        </p:txBody>
      </p:sp>
      <p:sp>
        <p:nvSpPr>
          <p:cNvPr id="11268"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13</a:t>
            </a:fld>
            <a:endParaRPr lang="en-US" altLang="ja-JP" smtClean="0"/>
          </a:p>
        </p:txBody>
      </p:sp>
      <p:sp>
        <p:nvSpPr>
          <p:cNvPr id="11"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pic>
        <p:nvPicPr>
          <p:cNvPr id="26627" name="Picture 3"/>
          <p:cNvPicPr>
            <a:picLocks noChangeAspect="1" noChangeArrowheads="1"/>
          </p:cNvPicPr>
          <p:nvPr/>
        </p:nvPicPr>
        <p:blipFill>
          <a:blip r:embed="rId2"/>
          <a:srcRect/>
          <a:stretch>
            <a:fillRect/>
          </a:stretch>
        </p:blipFill>
        <p:spPr bwMode="auto">
          <a:xfrm>
            <a:off x="809625" y="3886200"/>
            <a:ext cx="7038975" cy="1714500"/>
          </a:xfrm>
          <a:prstGeom prst="rect">
            <a:avLst/>
          </a:prstGeom>
          <a:noFill/>
          <a:ln w="9525">
            <a:noFill/>
            <a:miter lim="800000"/>
            <a:headEnd/>
            <a:tailEnd/>
          </a:ln>
        </p:spPr>
      </p:pic>
      <p:sp>
        <p:nvSpPr>
          <p:cNvPr id="9" name="矩形标注 8"/>
          <p:cNvSpPr/>
          <p:nvPr/>
        </p:nvSpPr>
        <p:spPr bwMode="auto">
          <a:xfrm>
            <a:off x="4648200" y="4800600"/>
            <a:ext cx="2286000" cy="990600"/>
          </a:xfrm>
          <a:prstGeom prst="wedgeRectCallout">
            <a:avLst>
              <a:gd name="adj1" fmla="val -99890"/>
              <a:gd name="adj2" fmla="val -4291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latin typeface="Times New Roman" charset="0"/>
              </a:rPr>
              <a:t>1 = Open System</a:t>
            </a:r>
          </a:p>
          <a:p>
            <a:pPr eaLnBrk="0" hangingPunct="0">
              <a:defRPr/>
            </a:pPr>
            <a:r>
              <a:rPr lang="en-US" altLang="zh-CN" b="1" dirty="0" smtClean="0">
                <a:latin typeface="Times New Roman" charset="0"/>
              </a:rPr>
              <a:t>2 = Shared Key</a:t>
            </a:r>
          </a:p>
          <a:p>
            <a:pPr eaLnBrk="0" hangingPunct="0">
              <a:defRPr/>
            </a:pPr>
            <a:r>
              <a:rPr lang="en-US" altLang="zh-CN" b="1" dirty="0" smtClean="0">
                <a:latin typeface="Times New Roman" charset="0"/>
              </a:rPr>
              <a:t>3 = FT (first defined in 11r)</a:t>
            </a:r>
          </a:p>
          <a:p>
            <a:pPr eaLnBrk="0" hangingPunct="0">
              <a:defRPr/>
            </a:pPr>
            <a:r>
              <a:rPr lang="en-US" altLang="zh-CN" b="1" dirty="0" smtClean="0">
                <a:solidFill>
                  <a:srgbClr val="FF0000"/>
                </a:solidFill>
                <a:latin typeface="Times New Roman" charset="0"/>
              </a:rPr>
              <a:t>4 = FILS (first defined in 11ai)</a:t>
            </a:r>
            <a:endParaRPr lang="zh-CN" altLang="en-US" b="1" dirty="0">
              <a:solidFill>
                <a:srgbClr val="FF0000"/>
              </a:solidFill>
              <a:latin typeface="Times New Roman"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57200" y="685800"/>
            <a:ext cx="8153400" cy="1066800"/>
          </a:xfrm>
        </p:spPr>
        <p:txBody>
          <a:bodyPr/>
          <a:lstStyle/>
          <a:p>
            <a:r>
              <a:rPr lang="en-US" altLang="zh-CN" sz="2800" dirty="0" smtClean="0">
                <a:ea typeface="MS PGothic" pitchFamily="34" charset="-128"/>
              </a:rPr>
              <a:t>How to be compatible with other possible FILS?</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685800" y="1676400"/>
            <a:ext cx="7772400" cy="1447800"/>
          </a:xfrm>
        </p:spPr>
        <p:txBody>
          <a:bodyPr/>
          <a:lstStyle/>
          <a:p>
            <a:r>
              <a:rPr lang="en-US" altLang="zh-CN" sz="1800" b="0" dirty="0" smtClean="0">
                <a:ea typeface="宋体" pitchFamily="2" charset="-122"/>
              </a:rPr>
              <a:t>More AKM suite selectors (suite type) could be defined.</a:t>
            </a:r>
          </a:p>
        </p:txBody>
      </p:sp>
      <p:sp>
        <p:nvSpPr>
          <p:cNvPr id="11268"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14</a:t>
            </a:fld>
            <a:endParaRPr lang="en-US" altLang="ja-JP" smtClean="0"/>
          </a:p>
        </p:txBody>
      </p:sp>
      <p:sp>
        <p:nvSpPr>
          <p:cNvPr id="11"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pic>
        <p:nvPicPr>
          <p:cNvPr id="10" name="Picture 3"/>
          <p:cNvPicPr>
            <a:picLocks noChangeAspect="1" noChangeArrowheads="1"/>
          </p:cNvPicPr>
          <p:nvPr/>
        </p:nvPicPr>
        <p:blipFill>
          <a:blip r:embed="rId2"/>
          <a:srcRect/>
          <a:stretch>
            <a:fillRect/>
          </a:stretch>
        </p:blipFill>
        <p:spPr bwMode="auto">
          <a:xfrm>
            <a:off x="762000" y="2057400"/>
            <a:ext cx="7038975" cy="1714500"/>
          </a:xfrm>
          <a:prstGeom prst="rect">
            <a:avLst/>
          </a:prstGeom>
          <a:noFill/>
          <a:ln w="9525">
            <a:noFill/>
            <a:miter lim="800000"/>
            <a:headEnd/>
            <a:tailEnd/>
          </a:ln>
        </p:spPr>
      </p:pic>
      <p:sp>
        <p:nvSpPr>
          <p:cNvPr id="9" name="矩形标注 8"/>
          <p:cNvSpPr/>
          <p:nvPr/>
        </p:nvSpPr>
        <p:spPr bwMode="auto">
          <a:xfrm>
            <a:off x="3962400" y="2819400"/>
            <a:ext cx="3200400" cy="381000"/>
          </a:xfrm>
          <a:prstGeom prst="wedgeRectCallout">
            <a:avLst>
              <a:gd name="adj1" fmla="val -65023"/>
              <a:gd name="adj2" fmla="val 185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Authentication algorithm = 4 (FILS)</a:t>
            </a:r>
            <a:endParaRPr lang="zh-CN" altLang="en-US" b="1" dirty="0">
              <a:solidFill>
                <a:srgbClr val="FF0000"/>
              </a:solidFill>
              <a:latin typeface="Times New Roman" charset="0"/>
            </a:endParaRPr>
          </a:p>
        </p:txBody>
      </p:sp>
      <p:pic>
        <p:nvPicPr>
          <p:cNvPr id="27650" name="Picture 2"/>
          <p:cNvPicPr>
            <a:picLocks noChangeAspect="1" noChangeArrowheads="1"/>
          </p:cNvPicPr>
          <p:nvPr/>
        </p:nvPicPr>
        <p:blipFill>
          <a:blip r:embed="rId3"/>
          <a:srcRect/>
          <a:stretch>
            <a:fillRect/>
          </a:stretch>
        </p:blipFill>
        <p:spPr bwMode="auto">
          <a:xfrm>
            <a:off x="742950" y="3733800"/>
            <a:ext cx="7029450" cy="476250"/>
          </a:xfrm>
          <a:prstGeom prst="rect">
            <a:avLst/>
          </a:prstGeom>
          <a:noFill/>
          <a:ln w="9525">
            <a:noFill/>
            <a:miter lim="800000"/>
            <a:headEnd/>
            <a:tailEnd/>
          </a:ln>
        </p:spPr>
      </p:pic>
      <p:sp>
        <p:nvSpPr>
          <p:cNvPr id="12" name="矩形标注 11"/>
          <p:cNvSpPr/>
          <p:nvPr/>
        </p:nvSpPr>
        <p:spPr bwMode="auto">
          <a:xfrm>
            <a:off x="5257800" y="3429000"/>
            <a:ext cx="1066800" cy="228600"/>
          </a:xfrm>
          <a:prstGeom prst="wedgeRectCallout">
            <a:avLst>
              <a:gd name="adj1" fmla="val -17999"/>
              <a:gd name="adj2" fmla="val 1260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“And FILS”</a:t>
            </a:r>
            <a:endParaRPr lang="zh-CN" altLang="en-US" b="1" dirty="0">
              <a:solidFill>
                <a:srgbClr val="FF0000"/>
              </a:solidFill>
              <a:latin typeface="Times New Roman" charset="0"/>
            </a:endParaRPr>
          </a:p>
        </p:txBody>
      </p:sp>
      <p:pic>
        <p:nvPicPr>
          <p:cNvPr id="27651" name="Picture 3"/>
          <p:cNvPicPr>
            <a:picLocks noChangeAspect="1" noChangeArrowheads="1"/>
          </p:cNvPicPr>
          <p:nvPr/>
        </p:nvPicPr>
        <p:blipFill>
          <a:blip r:embed="rId4"/>
          <a:srcRect/>
          <a:stretch>
            <a:fillRect/>
          </a:stretch>
        </p:blipFill>
        <p:spPr bwMode="auto">
          <a:xfrm>
            <a:off x="381000" y="4267200"/>
            <a:ext cx="6696075" cy="723900"/>
          </a:xfrm>
          <a:prstGeom prst="rect">
            <a:avLst/>
          </a:prstGeom>
          <a:noFill/>
          <a:ln w="9525">
            <a:noFill/>
            <a:miter lim="800000"/>
            <a:headEnd/>
            <a:tailEnd/>
          </a:ln>
        </p:spPr>
      </p:pic>
      <p:pic>
        <p:nvPicPr>
          <p:cNvPr id="27652" name="Picture 4"/>
          <p:cNvPicPr>
            <a:picLocks noChangeAspect="1" noChangeArrowheads="1"/>
          </p:cNvPicPr>
          <p:nvPr/>
        </p:nvPicPr>
        <p:blipFill>
          <a:blip r:embed="rId5"/>
          <a:srcRect/>
          <a:stretch>
            <a:fillRect/>
          </a:stretch>
        </p:blipFill>
        <p:spPr bwMode="auto">
          <a:xfrm>
            <a:off x="838200" y="4953000"/>
            <a:ext cx="5981700" cy="704850"/>
          </a:xfrm>
          <a:prstGeom prst="rect">
            <a:avLst/>
          </a:prstGeom>
          <a:noFill/>
          <a:ln w="9525">
            <a:noFill/>
            <a:miter lim="800000"/>
            <a:headEnd/>
            <a:tailEnd/>
          </a:ln>
        </p:spPr>
      </p:pic>
      <p:cxnSp>
        <p:nvCxnSpPr>
          <p:cNvPr id="15" name="直接连接符 14"/>
          <p:cNvCxnSpPr/>
          <p:nvPr/>
        </p:nvCxnSpPr>
        <p:spPr bwMode="auto">
          <a:xfrm flipH="1">
            <a:off x="990600" y="4038600"/>
            <a:ext cx="9144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p:cNvCxnSpPr/>
          <p:nvPr/>
        </p:nvCxnSpPr>
        <p:spPr bwMode="auto">
          <a:xfrm flipH="1" flipV="1">
            <a:off x="1905000" y="4038600"/>
            <a:ext cx="51054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矩形标注 18"/>
          <p:cNvSpPr/>
          <p:nvPr/>
        </p:nvSpPr>
        <p:spPr bwMode="auto">
          <a:xfrm>
            <a:off x="3505200" y="5181600"/>
            <a:ext cx="5257800" cy="1371600"/>
          </a:xfrm>
          <a:prstGeom prst="wedgeRectCallout">
            <a:avLst>
              <a:gd name="adj1" fmla="val -65660"/>
              <a:gd name="adj2" fmla="val -37799"/>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latin typeface="Times New Roman" charset="0"/>
              </a:rPr>
              <a:t>Suite type = 1, 802.1x</a:t>
            </a:r>
          </a:p>
          <a:p>
            <a:pPr eaLnBrk="0" hangingPunct="0">
              <a:defRPr/>
            </a:pPr>
            <a:r>
              <a:rPr lang="en-US" altLang="zh-CN" b="1" dirty="0" smtClean="0">
                <a:latin typeface="Times New Roman" charset="0"/>
              </a:rPr>
              <a:t>Suite type = 2, PSK (mean only 4-way HS without EAP, PMK is PSK)</a:t>
            </a:r>
          </a:p>
          <a:p>
            <a:pPr eaLnBrk="0" hangingPunct="0">
              <a:defRPr/>
            </a:pPr>
            <a:r>
              <a:rPr lang="en-US" altLang="zh-CN" b="1" dirty="0" smtClean="0">
                <a:latin typeface="Times New Roman" charset="0"/>
              </a:rPr>
              <a:t>Suite type = 3, FT over 802.1x</a:t>
            </a:r>
          </a:p>
          <a:p>
            <a:pPr eaLnBrk="0" hangingPunct="0">
              <a:defRPr/>
            </a:pPr>
            <a:r>
              <a:rPr lang="en-US" altLang="zh-CN" b="1" dirty="0" smtClean="0">
                <a:latin typeface="Times New Roman" charset="0"/>
              </a:rPr>
              <a:t>Suite type = 4, FT over PSK</a:t>
            </a:r>
          </a:p>
          <a:p>
            <a:pPr eaLnBrk="0" hangingPunct="0">
              <a:defRPr/>
            </a:pPr>
            <a:r>
              <a:rPr lang="en-US" altLang="zh-CN" b="1" dirty="0" smtClean="0">
                <a:latin typeface="Times New Roman" charset="0"/>
              </a:rPr>
              <a:t>…</a:t>
            </a:r>
          </a:p>
          <a:p>
            <a:pPr eaLnBrk="0" hangingPunct="0">
              <a:defRPr/>
            </a:pPr>
            <a:r>
              <a:rPr lang="en-US" altLang="zh-CN" b="1" dirty="0" smtClean="0">
                <a:solidFill>
                  <a:srgbClr val="FF0000"/>
                </a:solidFill>
                <a:latin typeface="Times New Roman" charset="0"/>
              </a:rPr>
              <a:t>Suite type = 8, FILS over 802.1x</a:t>
            </a:r>
          </a:p>
          <a:p>
            <a:pPr eaLnBrk="0" hangingPunct="0">
              <a:defRPr/>
            </a:pPr>
            <a:r>
              <a:rPr lang="en-US" altLang="zh-CN" b="1" dirty="0" smtClean="0">
                <a:solidFill>
                  <a:srgbClr val="FF0000"/>
                </a:solidFill>
                <a:latin typeface="Times New Roman" charset="0"/>
              </a:rPr>
              <a:t>Suite type = 9, FILS over PSK (maybe not use current 4-way HS)</a:t>
            </a:r>
            <a:endParaRPr lang="en-US" altLang="zh-CN" dirty="0" smtClean="0">
              <a:solidFill>
                <a:srgbClr val="FF0000"/>
              </a:solidFill>
              <a:latin typeface="Times New Roman" charset="0"/>
            </a:endParaRPr>
          </a:p>
          <a:p>
            <a:pPr eaLnBrk="0" hangingPunct="0">
              <a:defRPr/>
            </a:pPr>
            <a:endParaRPr lang="en-US" altLang="zh-CN" b="1" dirty="0" smtClean="0">
              <a:latin typeface="Times New Roman" charset="0"/>
            </a:endParaRPr>
          </a:p>
          <a:p>
            <a:pPr eaLnBrk="0" hangingPunct="0">
              <a:defRPr/>
            </a:pPr>
            <a:endParaRPr lang="zh-CN" altLang="en-US" b="1" dirty="0">
              <a:solidFill>
                <a:srgbClr val="FF0000"/>
              </a:solidFill>
              <a:latin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ea typeface="MS PGothic" pitchFamily="34" charset="-128"/>
              </a:rPr>
              <a:t>Modifications</a:t>
            </a:r>
            <a:endParaRPr lang="ja-JP" altLang="en-US" smtClean="0">
              <a:ea typeface="MS PGothic" pitchFamily="34" charset="-128"/>
            </a:endParaRPr>
          </a:p>
        </p:txBody>
      </p:sp>
      <p:sp>
        <p:nvSpPr>
          <p:cNvPr id="12291" name="コンテンツ プレースホルダ 2"/>
          <p:cNvSpPr>
            <a:spLocks noGrp="1"/>
          </p:cNvSpPr>
          <p:nvPr>
            <p:ph idx="1"/>
          </p:nvPr>
        </p:nvSpPr>
        <p:spPr>
          <a:xfrm>
            <a:off x="914400" y="1752600"/>
            <a:ext cx="7467600" cy="4114800"/>
          </a:xfrm>
        </p:spPr>
        <p:txBody>
          <a:bodyPr/>
          <a:lstStyle/>
          <a:p>
            <a:r>
              <a:rPr lang="en-US" altLang="ja-JP" dirty="0" smtClean="0">
                <a:ea typeface="MS PGothic" pitchFamily="34" charset="-128"/>
              </a:rPr>
              <a:t>Maximum length of IE is limited to 256 octet.  So one EAP or DHCP message may be divided into multiple IEs. </a:t>
            </a:r>
          </a:p>
          <a:p>
            <a:r>
              <a:rPr lang="en-US" altLang="ja-JP" dirty="0" smtClean="0">
                <a:ea typeface="MS PGothic" pitchFamily="34" charset="-128"/>
              </a:rPr>
              <a:t>Association frames are ignored if FILS is called.</a:t>
            </a:r>
          </a:p>
          <a:p>
            <a:r>
              <a:rPr lang="en-US" altLang="ja-JP" dirty="0" smtClean="0">
                <a:ea typeface="MS PGothic" pitchFamily="34" charset="-128"/>
              </a:rPr>
              <a:t>4-Way handshake procedure is concurrently carried out with EAP procedure in Authentication frames if FILS is called.</a:t>
            </a:r>
          </a:p>
          <a:p>
            <a:r>
              <a:rPr lang="en-US" altLang="ja-JP" dirty="0" smtClean="0">
                <a:ea typeface="MS PGothic" pitchFamily="34" charset="-128"/>
              </a:rPr>
              <a:t>IP address can be allocated in Authentication frames with standard DHCP or only with fields under some special circumstance.</a:t>
            </a:r>
            <a:endParaRPr lang="ja-JP" altLang="en-US" dirty="0" smtClean="0">
              <a:ea typeface="MS PGothic" pitchFamily="34" charset="-128"/>
            </a:endParaRPr>
          </a:p>
        </p:txBody>
      </p:sp>
      <p:sp>
        <p:nvSpPr>
          <p:cNvPr id="12292"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15</a:t>
            </a:fld>
            <a:endParaRPr lang="en-US" altLang="ja-JP" smtClean="0"/>
          </a:p>
        </p:txBody>
      </p:sp>
      <p:sp>
        <p:nvSpPr>
          <p:cNvPr id="9"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16</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this proposal, U</a:t>
            </a:r>
            <a:r>
              <a:rPr lang="en-US" altLang="zh-CN" dirty="0" smtClean="0">
                <a:ea typeface="MS PGothic" pitchFamily="34" charset="-128"/>
              </a:rPr>
              <a:t>pper Layer Message IEs are proposed for EAP and DHCP; Association, authentication and 4-Way handshake are carried out </a:t>
            </a:r>
            <a:r>
              <a:rPr lang="en-US" altLang="zh-CN" dirty="0" smtClean="0"/>
              <a:t>concurrently </a:t>
            </a:r>
            <a:r>
              <a:rPr lang="en-US" altLang="zh-CN" dirty="0" smtClean="0">
                <a:ea typeface="MS PGothic" pitchFamily="34" charset="-128"/>
              </a:rPr>
              <a:t>to improve efficiency.</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79" name="Datumsplatzhalter 3"/>
          <p:cNvSpPr>
            <a:spLocks noGrp="1"/>
          </p:cNvSpPr>
          <p:nvPr>
            <p:ph type="dt" sz="quarter" idx="10"/>
          </p:nvPr>
        </p:nvSpPr>
        <p:spPr>
          <a:xfrm>
            <a:off x="696913" y="332601"/>
            <a:ext cx="859274" cy="276999"/>
          </a:xfrm>
          <a:noFill/>
        </p:spPr>
        <p:txBody>
          <a:bodyPr/>
          <a:lstStyle/>
          <a:p>
            <a:r>
              <a:rPr lang="en-US" altLang="zh-CN" dirty="0" smtClean="0"/>
              <a:t>Aug</a:t>
            </a:r>
            <a:r>
              <a:rPr lang="de-DE" altLang="ja-JP" dirty="0" smtClean="0"/>
              <a:t>2011</a:t>
            </a:r>
            <a:endParaRPr lang="en-US" altLang="ja-JP" dirty="0"/>
          </a:p>
        </p:txBody>
      </p:sp>
      <p:sp>
        <p:nvSpPr>
          <p:cNvPr id="50180" name="Fußzeilenplatzhalter 4"/>
          <p:cNvSpPr>
            <a:spLocks noGrp="1"/>
          </p:cNvSpPr>
          <p:nvPr>
            <p:ph type="ftr" sz="quarter" idx="11"/>
          </p:nvPr>
        </p:nvSpPr>
        <p:spPr>
          <a:xfrm>
            <a:off x="7359305" y="6475413"/>
            <a:ext cx="1184620" cy="184666"/>
          </a:xfrm>
          <a:noFill/>
        </p:spPr>
        <p:txBody>
          <a:bodyPr/>
          <a:lstStyle/>
          <a:p>
            <a:r>
              <a:rPr lang="de-DE" altLang="ja-JP" dirty="0" smtClean="0"/>
              <a:t>Ping Fang, 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Yes, possible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2"/>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3"/>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4"/>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99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Tx/>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dirty="0" smtClean="0">
                <a:ea typeface="MS PGothic" pitchFamily="34" charset="-128"/>
              </a:rPr>
              <a:t>Usual WiFi network architecture</a:t>
            </a:r>
            <a:br>
              <a:rPr lang="en-US" altLang="zh-CN" dirty="0" smtClean="0">
                <a:ea typeface="MS PGothic" pitchFamily="34" charset="-128"/>
              </a:rPr>
            </a:br>
            <a:r>
              <a:rPr lang="en-US" altLang="zh-CN" dirty="0" smtClean="0">
                <a:ea typeface="MS PGothic" pitchFamily="34" charset="-128"/>
              </a:rPr>
              <a:t>&amp; initial link setup</a:t>
            </a:r>
            <a:endParaRPr lang="ja-JP" altLang="en-US" dirty="0" smtClean="0">
              <a:ea typeface="MS PGothic" pitchFamily="34" charset="-128"/>
            </a:endParaRPr>
          </a:p>
        </p:txBody>
      </p:sp>
      <p:sp>
        <p:nvSpPr>
          <p:cNvPr id="1032" name="日付プレースホルダ 3"/>
          <p:cNvSpPr>
            <a:spLocks noGrp="1"/>
          </p:cNvSpPr>
          <p:nvPr>
            <p:ph type="dt" sz="quarter" idx="10"/>
          </p:nvPr>
        </p:nvSpPr>
        <p:spPr>
          <a:xfrm>
            <a:off x="685800" y="304800"/>
            <a:ext cx="916982" cy="276999"/>
          </a:xfrm>
          <a:noFill/>
        </p:spPr>
        <p:txBody>
          <a:bodyPr/>
          <a:lstStyle/>
          <a:p>
            <a:r>
              <a:rPr lang="en-US" altLang="ja-JP" dirty="0" smtClean="0">
                <a:latin typeface="Times New Roman" pitchFamily="18" charset="0"/>
                <a:ea typeface="MS PGothic" pitchFamily="34" charset="-128"/>
              </a:rPr>
              <a:t>Aug 2011</a:t>
            </a: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5</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038" name="Visio" r:id="rId4" imgW="380588" imgH="906612" progId="Visio.Drawing.11">
                    <p:embed/>
                  </p:oleObj>
                </mc:Choice>
                <mc:Fallback>
                  <p:oleObj name="Visio" r:id="rId4" imgW="380588" imgH="906612" progId="Visio.Drawing.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039" name="Visio" r:id="rId6" imgW="380588" imgH="906612" progId="Visio.Drawing.11">
                    <p:embed/>
                  </p:oleObj>
                </mc:Choice>
                <mc:Fallback>
                  <p:oleObj name="Visio" r:id="rId6" imgW="380588" imgH="906612"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1040" name="CorelDRAW" r:id="rId8" imgW="1452524" imgH="1651406" progId="">
                  <p:embed/>
                </p:oleObj>
              </mc:Choice>
              <mc:Fallback>
                <p:oleObj name="CorelDRAW" r:id="rId8" imgW="1452524" imgH="1651406" progId="">
                  <p:embed/>
                  <p:pic>
                    <p:nvPicPr>
                      <p:cNvPr id="0" name="Object 8"/>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8"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1041" name="CorelDRAW" r:id="rId11" imgW="1568768" imgH="1084936" progId="">
                  <p:embed/>
                </p:oleObj>
              </mc:Choice>
              <mc:Fallback>
                <p:oleObj name="CorelDRAW" r:id="rId11" imgW="1568768" imgH="1084936" progId="">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7468" y="3200400"/>
            <a:ext cx="369332" cy="1600200"/>
          </a:xfrm>
          <a:prstGeom prst="rect">
            <a:avLst/>
          </a:prstGeom>
          <a:noFill/>
          <a:ln w="9525">
            <a:noFill/>
            <a:miter lim="800000"/>
            <a:headEnd/>
            <a:tailEnd/>
          </a:ln>
        </p:spPr>
        <p:txBody>
          <a:bodyPr vert="eaVert" wrap="square">
            <a:spAutoFit/>
          </a:bodyPr>
          <a:lstStyle/>
          <a:p>
            <a:r>
              <a:rPr lang="en-US" altLang="zh-CN" dirty="0">
                <a:solidFill>
                  <a:srgbClr val="FF0000"/>
                </a:solidFill>
              </a:rPr>
              <a:t>5 </a:t>
            </a:r>
            <a:r>
              <a:rPr lang="en-US" altLang="zh-CN" dirty="0" smtClean="0">
                <a:solidFill>
                  <a:srgbClr val="FF0000"/>
                </a:solidFill>
              </a:rPr>
              <a:t>Move in WiFi ESS</a:t>
            </a:r>
            <a:endParaRPr lang="zh-CN" altLang="en-US" dirty="0">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50" name="椭圆 49"/>
          <p:cNvSpPr/>
          <p:nvPr/>
        </p:nvSpPr>
        <p:spPr bwMode="auto">
          <a:xfrm>
            <a:off x="1676400" y="1981200"/>
            <a:ext cx="1219200" cy="1143000"/>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51" name="矩形标注 50"/>
          <p:cNvSpPr/>
          <p:nvPr/>
        </p:nvSpPr>
        <p:spPr bwMode="auto">
          <a:xfrm>
            <a:off x="3124200" y="1828800"/>
            <a:ext cx="2590800" cy="533400"/>
          </a:xfrm>
          <a:prstGeom prst="wedgeRectCallout">
            <a:avLst>
              <a:gd name="adj1" fmla="val -60307"/>
              <a:gd name="adj2" fmla="val 64756"/>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charset="0"/>
              </a:rPr>
              <a:t>Here </a:t>
            </a:r>
            <a:r>
              <a:rPr lang="en-US" altLang="zh-CN" sz="1600" dirty="0" smtClean="0">
                <a:latin typeface="Times New Roman" charset="0"/>
              </a:rPr>
              <a:t>too many message exchanges</a:t>
            </a:r>
            <a:endParaRPr kumimoji="0" lang="zh-CN" altLang="en-US" sz="1600" b="0" i="0" u="none" strike="noStrike" cap="none" normalizeH="0" baseline="0" dirty="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ou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 0  L 0 0.3331  E" pathEditMode="relative" ptsTypes="">
                                      <p:cBhvr>
                                        <p:cTn id="26" dur="2000" fill="hold"/>
                                        <p:tgtEl>
                                          <p:spTgt spid="4"/>
                                        </p:tgtEl>
                                        <p:attrNameLst>
                                          <p:attrName>ppt_x</p:attrName>
                                          <p:attrName>ppt_y</p:attrName>
                                        </p:attrNameLst>
                                      </p:cBhvr>
                                    </p:animMotion>
                                  </p:childTnLst>
                                </p:cTn>
                              </p:par>
                              <p:par>
                                <p:cTn id="27" presetID="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8" presetClass="entr" presetSubtype="32"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amond(ou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blinds(horizontal)">
                                      <p:cBhvr>
                                        <p:cTn id="38" dur="500"/>
                                        <p:tgtEl>
                                          <p:spTgt spid="5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blinds(horizontal)">
                                      <p:cBhvr>
                                        <p:cTn id="4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How to reduce the time of ILS?</a:t>
            </a:r>
            <a:endParaRPr lang="ja-JP" altLang="en-US" dirty="0" smtClean="0">
              <a:ea typeface="MS PGothic" pitchFamily="34" charset="-128"/>
            </a:endParaRPr>
          </a:p>
        </p:txBody>
      </p:sp>
      <p:sp>
        <p:nvSpPr>
          <p:cNvPr id="819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6</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7" name="内容占位符 6"/>
          <p:cNvSpPr>
            <a:spLocks noGrp="1"/>
          </p:cNvSpPr>
          <p:nvPr>
            <p:ph idx="1"/>
          </p:nvPr>
        </p:nvSpPr>
        <p:spPr/>
        <p:txBody>
          <a:bodyPr/>
          <a:lstStyle/>
          <a:p>
            <a:r>
              <a:rPr lang="en-US" altLang="zh-CN" b="0" dirty="0" smtClean="0"/>
              <a:t>802.21 MIH could be used by cellular network to help DM-MS to find vicinal WiFi AP (location technology needed). </a:t>
            </a:r>
          </a:p>
          <a:p>
            <a:pPr lvl="1"/>
            <a:r>
              <a:rPr lang="en-US" altLang="zh-CN" dirty="0" smtClean="0"/>
              <a:t>This is out of scope of this proposal.</a:t>
            </a:r>
            <a:endParaRPr lang="en-US" altLang="zh-CN" b="0" dirty="0" smtClean="0"/>
          </a:p>
          <a:p>
            <a:r>
              <a:rPr lang="en-US" altLang="zh-CN" b="0" dirty="0" smtClean="0"/>
              <a:t>To reduce message exchanges on air interface.</a:t>
            </a:r>
          </a:p>
          <a:p>
            <a:r>
              <a:rPr lang="en-US" altLang="zh-CN" b="0" dirty="0" smtClean="0"/>
              <a:t>To reduce message exchanges on network side (e.g. AP is configured an IP address pool and works as DHCP proxy) and reduce workload of calculating (e.g. prepared authentication vectors in AKA method).</a:t>
            </a:r>
          </a:p>
          <a:p>
            <a:r>
              <a:rPr lang="en-US" altLang="zh-CN" b="0" dirty="0" smtClean="0"/>
              <a:t>Don’t use methods based on certificate.</a:t>
            </a:r>
            <a:endParaRPr lang="zh-CN" altLang="en-US"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p:txBody>
          <a:bodyPr/>
          <a:lstStyle/>
          <a:p>
            <a:r>
              <a:rPr lang="en-US" altLang="zh-CN" smtClean="0">
                <a:ea typeface="MS PGothic" pitchFamily="34" charset="-128"/>
              </a:rPr>
              <a:t>Our scope and essential principle </a:t>
            </a:r>
            <a:endParaRPr lang="ja-JP" altLang="en-US" smtClean="0">
              <a:ea typeface="MS PGothic" pitchFamily="34" charset="-128"/>
            </a:endParaRPr>
          </a:p>
        </p:txBody>
      </p:sp>
      <p:sp>
        <p:nvSpPr>
          <p:cNvPr id="205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7</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062" name="Visio" r:id="rId4" imgW="380588" imgH="906612" progId="Visio.Drawing.11">
                    <p:embed/>
                  </p:oleObj>
                </mc:Choice>
                <mc:Fallback>
                  <p:oleObj name="Visio" r:id="rId4" imgW="380588" imgH="906612" progId="Visio.Drawing.11">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063" name="Visio" r:id="rId6" imgW="380588" imgH="906612" progId="Visio.Drawing.11">
                    <p:embed/>
                  </p:oleObj>
                </mc:Choice>
                <mc:Fallback>
                  <p:oleObj name="Visio" r:id="rId6" imgW="380588" imgH="906612"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2064" name="CorelDRAW" r:id="rId8" imgW="1452524" imgH="1651406" progId="">
                  <p:embed/>
                </p:oleObj>
              </mc:Choice>
              <mc:Fallback>
                <p:oleObj name="CorelDRAW" r:id="rId8" imgW="1452524" imgH="1651406" progId="">
                  <p:embed/>
                  <p:pic>
                    <p:nvPicPr>
                      <p:cNvPr id="0" name="Object 8"/>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2"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2065" name="CorelDRAW" r:id="rId11" imgW="1568768" imgH="1084936" progId="">
                  <p:embed/>
                </p:oleObj>
              </mc:Choice>
              <mc:Fallback>
                <p:oleObj name="CorelDRAW" r:id="rId11" imgW="1568768" imgH="1084936" progId="">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371600" y="1828800"/>
            <a:ext cx="1600200" cy="1600200"/>
            <a:chOff x="1371600" y="1828800"/>
            <a:chExt cx="1600200"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524000" y="1828800"/>
              <a:ext cx="1295400" cy="276999"/>
            </a:xfrm>
            <a:prstGeom prst="rect">
              <a:avLst/>
            </a:prstGeom>
            <a:noFill/>
            <a:ln w="9525">
              <a:noFill/>
              <a:miter lim="800000"/>
              <a:headEnd/>
              <a:tailEnd/>
            </a:ln>
          </p:spPr>
          <p:txBody>
            <a:bodyPr>
              <a:spAutoFit/>
            </a:bodyPr>
            <a:lstStyle/>
            <a:p>
              <a:r>
                <a:rPr lang="en-US" altLang="zh-CN">
                  <a:solidFill>
                    <a:schemeClr val="accent2"/>
                  </a:solidFill>
                </a:rPr>
                <a:t>We work on here</a:t>
              </a:r>
              <a:endParaRPr lang="zh-CN" altLang="en-US">
                <a:solidFill>
                  <a:schemeClr val="accent2"/>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1" y="2971800"/>
            <a:ext cx="3047999" cy="1585172"/>
            <a:chOff x="1905001" y="1596382"/>
            <a:chExt cx="3047999" cy="1666656"/>
          </a:xfrm>
        </p:grpSpPr>
        <p:sp>
          <p:nvSpPr>
            <p:cNvPr id="2083" name="TextBox 68"/>
            <p:cNvSpPr txBox="1">
              <a:spLocks noChangeArrowheads="1"/>
            </p:cNvSpPr>
            <p:nvPr/>
          </p:nvSpPr>
          <p:spPr bwMode="auto">
            <a:xfrm>
              <a:off x="1905001" y="2971800"/>
              <a:ext cx="2590799" cy="291238"/>
            </a:xfrm>
            <a:prstGeom prst="rect">
              <a:avLst/>
            </a:prstGeom>
            <a:noFill/>
            <a:ln w="9525">
              <a:noFill/>
              <a:miter lim="800000"/>
              <a:headEnd/>
              <a:tailEnd/>
            </a:ln>
          </p:spPr>
          <p:txBody>
            <a:bodyPr wrap="square">
              <a:spAutoFit/>
            </a:bodyPr>
            <a:lstStyle/>
            <a:p>
              <a:r>
                <a:rPr lang="en-US" altLang="zh-CN" dirty="0">
                  <a:solidFill>
                    <a:schemeClr val="accent2"/>
                  </a:solidFill>
                </a:rPr>
                <a:t>Key hierarchy must not be changed</a:t>
              </a:r>
              <a:r>
                <a:rPr lang="en-US" altLang="zh-CN" dirty="0" smtClean="0">
                  <a:solidFill>
                    <a:schemeClr val="accent2"/>
                  </a:solidFill>
                </a:rPr>
                <a:t>! </a:t>
              </a:r>
            </a:p>
          </p:txBody>
        </p:sp>
        <p:cxnSp>
          <p:nvCxnSpPr>
            <p:cNvPr id="2084" name="直接箭头连接符 69"/>
            <p:cNvCxnSpPr>
              <a:cxnSpLocks noChangeShapeType="1"/>
            </p:cNvCxnSpPr>
            <p:nvPr/>
          </p:nvCxnSpPr>
          <p:spPr bwMode="auto">
            <a:xfrm flipV="1">
              <a:off x="3505200" y="2591292"/>
              <a:ext cx="1066800" cy="380509"/>
            </a:xfrm>
            <a:prstGeom prst="straightConnector1">
              <a:avLst/>
            </a:prstGeom>
            <a:noFill/>
            <a:ln w="12700" algn="ctr">
              <a:solidFill>
                <a:schemeClr val="accent2"/>
              </a:solidFill>
              <a:round/>
              <a:headEnd type="none" w="sm" len="sm"/>
              <a:tailEnd type="arrow" w="med" len="med"/>
            </a:ln>
          </p:spPr>
        </p:cxnSp>
        <p:cxnSp>
          <p:nvCxnSpPr>
            <p:cNvPr id="2086" name="直接箭头连接符 79"/>
            <p:cNvCxnSpPr>
              <a:cxnSpLocks noChangeShapeType="1"/>
            </p:cNvCxnSpPr>
            <p:nvPr/>
          </p:nvCxnSpPr>
          <p:spPr bwMode="auto">
            <a:xfrm flipV="1">
              <a:off x="3505200" y="1996967"/>
              <a:ext cx="1447800" cy="898635"/>
            </a:xfrm>
            <a:prstGeom prst="straightConnector1">
              <a:avLst/>
            </a:prstGeom>
            <a:noFill/>
            <a:ln w="12700" algn="ctr">
              <a:solidFill>
                <a:schemeClr val="accent2"/>
              </a:solidFill>
              <a:round/>
              <a:headEnd type="none" w="sm" len="sm"/>
              <a:tailEnd type="arrow" w="med" len="med"/>
            </a:ln>
          </p:spPr>
        </p:cxnSp>
        <p:cxnSp>
          <p:nvCxnSpPr>
            <p:cNvPr id="2088" name="直接箭头连接符 83"/>
            <p:cNvCxnSpPr>
              <a:cxnSpLocks noChangeShapeType="1"/>
            </p:cNvCxnSpPr>
            <p:nvPr/>
          </p:nvCxnSpPr>
          <p:spPr bwMode="auto">
            <a:xfrm flipV="1">
              <a:off x="3352800" y="1596382"/>
              <a:ext cx="228600" cy="1375418"/>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grpSp>
        <p:nvGrpSpPr>
          <p:cNvPr id="59" name="组合 58"/>
          <p:cNvGrpSpPr/>
          <p:nvPr/>
        </p:nvGrpSpPr>
        <p:grpSpPr>
          <a:xfrm>
            <a:off x="685800" y="3581400"/>
            <a:ext cx="2861455" cy="646331"/>
            <a:chOff x="685800" y="3581400"/>
            <a:chExt cx="2861455" cy="646331"/>
          </a:xfrm>
        </p:grpSpPr>
        <p:sp>
          <p:nvSpPr>
            <p:cNvPr id="51" name="椭圆 57"/>
            <p:cNvSpPr>
              <a:spLocks noChangeArrowheads="1"/>
            </p:cNvSpPr>
            <p:nvPr/>
          </p:nvSpPr>
          <p:spPr bwMode="auto">
            <a:xfrm>
              <a:off x="3014028" y="3581400"/>
              <a:ext cx="533227"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52" name="TextBox 60"/>
            <p:cNvSpPr txBox="1">
              <a:spLocks noChangeArrowheads="1"/>
            </p:cNvSpPr>
            <p:nvPr/>
          </p:nvSpPr>
          <p:spPr bwMode="auto">
            <a:xfrm>
              <a:off x="685800" y="3581400"/>
              <a:ext cx="2133600" cy="646331"/>
            </a:xfrm>
            <a:prstGeom prst="rect">
              <a:avLst/>
            </a:prstGeom>
            <a:noFill/>
            <a:ln w="9525">
              <a:noFill/>
              <a:miter lim="800000"/>
              <a:headEnd/>
              <a:tailEnd/>
            </a:ln>
          </p:spPr>
          <p:txBody>
            <a:bodyPr wrap="square">
              <a:spAutoFit/>
            </a:bodyPr>
            <a:lstStyle/>
            <a:p>
              <a:r>
                <a:rPr lang="en-US" altLang="zh-CN" dirty="0" smtClean="0">
                  <a:solidFill>
                    <a:schemeClr val="accent2"/>
                  </a:solidFill>
                </a:rPr>
                <a:t>IEEE 802.11r may be deployed if mobility in WiFi network is supported.</a:t>
              </a:r>
              <a:endParaRPr lang="zh-CN" altLang="en-US" dirty="0">
                <a:solidFill>
                  <a:schemeClr val="accent2"/>
                </a:solidFill>
              </a:endParaRPr>
            </a:p>
          </p:txBody>
        </p:sp>
        <p:cxnSp>
          <p:nvCxnSpPr>
            <p:cNvPr id="53" name="直接箭头连接符 62"/>
            <p:cNvCxnSpPr>
              <a:cxnSpLocks noChangeShapeType="1"/>
              <a:endCxn id="51" idx="2"/>
            </p:cNvCxnSpPr>
            <p:nvPr/>
          </p:nvCxnSpPr>
          <p:spPr bwMode="auto">
            <a:xfrm>
              <a:off x="2667000" y="3810000"/>
              <a:ext cx="347028" cy="38100"/>
            </a:xfrm>
            <a:prstGeom prst="straightConnector1">
              <a:avLst/>
            </a:prstGeom>
            <a:noFill/>
            <a:ln w="12700" algn="ctr">
              <a:solidFill>
                <a:schemeClr val="accent2"/>
              </a:solidFill>
              <a:round/>
              <a:headEnd type="none" w="sm" len="sm"/>
              <a:tailEnd type="arrow" w="med" len="med"/>
            </a:ln>
          </p:spPr>
        </p:cxnSp>
      </p:grpSp>
      <p:grpSp>
        <p:nvGrpSpPr>
          <p:cNvPr id="61" name="组合 60"/>
          <p:cNvGrpSpPr/>
          <p:nvPr/>
        </p:nvGrpSpPr>
        <p:grpSpPr>
          <a:xfrm>
            <a:off x="3276600" y="1981200"/>
            <a:ext cx="3310522" cy="1497922"/>
            <a:chOff x="3276600" y="1981200"/>
            <a:chExt cx="3310522" cy="1497922"/>
          </a:xfrm>
        </p:grpSpPr>
        <p:grpSp>
          <p:nvGrpSpPr>
            <p:cNvPr id="6" name="组合 63"/>
            <p:cNvGrpSpPr>
              <a:grpSpLocks/>
            </p:cNvGrpSpPr>
            <p:nvPr/>
          </p:nvGrpSpPr>
          <p:grpSpPr bwMode="auto">
            <a:xfrm>
              <a:off x="3276600" y="1981200"/>
              <a:ext cx="3310522" cy="990600"/>
              <a:chOff x="3276601" y="1981200"/>
              <a:chExt cx="3311600" cy="990600"/>
            </a:xfrm>
          </p:grpSpPr>
          <p:sp>
            <p:nvSpPr>
              <p:cNvPr id="2090" name="TextBox 60"/>
              <p:cNvSpPr txBox="1">
                <a:spLocks noChangeArrowheads="1"/>
              </p:cNvSpPr>
              <p:nvPr/>
            </p:nvSpPr>
            <p:spPr bwMode="auto">
              <a:xfrm>
                <a:off x="3276601" y="1981200"/>
                <a:ext cx="3311600" cy="461665"/>
              </a:xfrm>
              <a:prstGeom prst="rect">
                <a:avLst/>
              </a:prstGeom>
              <a:noFill/>
              <a:ln w="9525">
                <a:noFill/>
                <a:miter lim="800000"/>
                <a:headEnd/>
                <a:tailEnd/>
              </a:ln>
            </p:spPr>
            <p:txBody>
              <a:bodyPr wrap="square">
                <a:spAutoFit/>
              </a:bodyPr>
              <a:lstStyle/>
              <a:p>
                <a:r>
                  <a:rPr lang="en-US" altLang="zh-CN" dirty="0" smtClean="0">
                    <a:solidFill>
                      <a:schemeClr val="accent2"/>
                    </a:solidFill>
                  </a:rPr>
                  <a:t>Usually RADIUS or DIAMETER protocol is here.</a:t>
                </a:r>
              </a:p>
              <a:p>
                <a:r>
                  <a:rPr lang="en-US" altLang="zh-CN" dirty="0" smtClean="0">
                    <a:solidFill>
                      <a:schemeClr val="accent2"/>
                    </a:solidFill>
                  </a:rPr>
                  <a:t>No changes here would be better. </a:t>
                </a:r>
                <a:endParaRPr lang="zh-CN" altLang="en-US" dirty="0">
                  <a:solidFill>
                    <a:schemeClr val="accent2"/>
                  </a:solidFill>
                </a:endParaRPr>
              </a:p>
            </p:txBody>
          </p:sp>
          <p:cxnSp>
            <p:nvCxnSpPr>
              <p:cNvPr id="2091" name="直接箭头连接符 62"/>
              <p:cNvCxnSpPr>
                <a:cxnSpLocks noChangeShapeType="1"/>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sp>
          <p:nvSpPr>
            <p:cNvPr id="60" name="椭圆 78"/>
            <p:cNvSpPr>
              <a:spLocks noChangeArrowheads="1"/>
            </p:cNvSpPr>
            <p:nvPr/>
          </p:nvSpPr>
          <p:spPr bwMode="auto">
            <a:xfrm>
              <a:off x="3352800" y="2971800"/>
              <a:ext cx="533400" cy="507322"/>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down)">
                                      <p:cBhvr>
                                        <p:cTn id="19" dur="500"/>
                                        <p:tgtEl>
                                          <p:spTgt spid="59"/>
                                        </p:tgtEl>
                                      </p:cBhvr>
                                    </p:animEffect>
                                  </p:childTnLst>
                                </p:cTn>
                              </p:par>
                              <p:par>
                                <p:cTn id="20" presetID="1" presetClass="exit" presetSubtype="0" fill="hold" nodeType="withEffect">
                                  <p:stCondLst>
                                    <p:cond delay="0"/>
                                  </p:stCondLst>
                                  <p:childTnLst>
                                    <p:set>
                                      <p:cBhvr>
                                        <p:cTn id="21" dur="1" fill="hold">
                                          <p:stCondLst>
                                            <p:cond delay="0"/>
                                          </p:stCondLst>
                                        </p:cTn>
                                        <p:tgtEl>
                                          <p:spTgt spid="6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par>
                                <p:cTn id="27" presetID="1" presetClass="exit" presetSubtype="0" fill="hold" nodeType="withEffect">
                                  <p:stCondLst>
                                    <p:cond delay="0"/>
                                  </p:stCondLst>
                                  <p:childTnLst>
                                    <p:set>
                                      <p:cBhvr>
                                        <p:cTn id="28" dur="1" fill="hold">
                                          <p:stCondLst>
                                            <p:cond delay="0"/>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How to reduce rounds on air interface?</a:t>
            </a:r>
            <a:endParaRPr lang="ja-JP" altLang="en-US" dirty="0" smtClean="0">
              <a:ea typeface="MS PGothic" pitchFamily="34" charset="-128"/>
            </a:endParaRPr>
          </a:p>
        </p:txBody>
      </p:sp>
      <p:sp>
        <p:nvSpPr>
          <p:cNvPr id="819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8</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553" name="Object 1"/>
          <p:cNvGraphicFramePr>
            <a:graphicFrameLocks/>
          </p:cNvGraphicFramePr>
          <p:nvPr/>
        </p:nvGraphicFramePr>
        <p:xfrm>
          <a:off x="266700" y="2343150"/>
          <a:ext cx="3962400" cy="3829050"/>
        </p:xfrm>
        <a:graphic>
          <a:graphicData uri="http://schemas.openxmlformats.org/presentationml/2006/ole">
            <mc:AlternateContent xmlns:mc="http://schemas.openxmlformats.org/markup-compatibility/2006">
              <mc:Choice xmlns:v="urn:schemas-microsoft-com:vml" Requires="v">
                <p:oleObj spid="_x0000_s23556" name="Visio" r:id="rId3" imgW="2972086" imgH="2537031" progId="Visio.Drawing.11">
                  <p:embed/>
                </p:oleObj>
              </mc:Choice>
              <mc:Fallback>
                <p:oleObj name="Visio" r:id="rId3" imgW="2972086" imgH="2537031" progId="Visio.Drawing.11">
                  <p:embed/>
                  <p:pic>
                    <p:nvPicPr>
                      <p:cNvPr id="0" name="Picture 1"/>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 y="2343150"/>
                        <a:ext cx="3962400" cy="3829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矩形标注 10"/>
          <p:cNvSpPr/>
          <p:nvPr/>
        </p:nvSpPr>
        <p:spPr bwMode="auto">
          <a:xfrm>
            <a:off x="2895600" y="5943600"/>
            <a:ext cx="1600200" cy="457200"/>
          </a:xfrm>
          <a:prstGeom prst="wedgeRectCallout">
            <a:avLst>
              <a:gd name="adj1" fmla="val -63447"/>
              <a:gd name="adj2" fmla="val -5506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This can not be as a part of ILS.</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コンテンツ プレースホルダ 6"/>
          <p:cNvSpPr txBox="1">
            <a:spLocks/>
          </p:cNvSpPr>
          <p:nvPr/>
        </p:nvSpPr>
        <p:spPr bwMode="auto">
          <a:xfrm>
            <a:off x="266700" y="1828800"/>
            <a:ext cx="38862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Tx/>
              <a:buSzTx/>
              <a:tabLst/>
              <a:defRPr/>
            </a:pPr>
            <a:r>
              <a:rPr lang="en-US" altLang="zh-CN" sz="1600" kern="0" dirty="0" smtClean="0">
                <a:latin typeface="+mn-lt"/>
              </a:rPr>
              <a:t>The whole flow of ILS according to current specification and mobility is considered.</a:t>
            </a:r>
            <a:endParaRPr kumimoji="0" lang="en-US" altLang="zh-CN" sz="1600" b="0" i="0" u="none" strike="noStrike" kern="0" cap="none" spc="0" normalizeH="0" baseline="0" noProof="0" dirty="0" smtClean="0">
              <a:ln>
                <a:noFill/>
              </a:ln>
              <a:solidFill>
                <a:schemeClr val="tx1"/>
              </a:solidFill>
              <a:effectLst/>
              <a:uLnTx/>
              <a:uFillTx/>
              <a:latin typeface="+mn-lt"/>
              <a:ea typeface="宋体" pitchFamily="2" charset="-122"/>
              <a:cs typeface="+mn-cs"/>
            </a:endParaRPr>
          </a:p>
        </p:txBody>
      </p:sp>
      <p:sp>
        <p:nvSpPr>
          <p:cNvPr id="16" name="矩形标注 15"/>
          <p:cNvSpPr/>
          <p:nvPr/>
        </p:nvSpPr>
        <p:spPr bwMode="auto">
          <a:xfrm>
            <a:off x="3352800" y="5105400"/>
            <a:ext cx="1905000" cy="457200"/>
          </a:xfrm>
          <a:prstGeom prst="wedgeRectCallout">
            <a:avLst>
              <a:gd name="adj1" fmla="val -65947"/>
              <a:gd name="adj2" fmla="val 64583"/>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Other IP address allocation</a:t>
            </a:r>
            <a:r>
              <a:rPr kumimoji="0" lang="en-US" altLang="zh-CN" sz="1200" b="0" i="0" u="none" strike="noStrike" cap="none" normalizeH="0" dirty="0" smtClean="0">
                <a:ln>
                  <a:noFill/>
                </a:ln>
                <a:solidFill>
                  <a:schemeClr val="tx1"/>
                </a:solidFill>
                <a:effectLst/>
                <a:latin typeface="Times New Roman" charset="0"/>
              </a:rPr>
              <a:t> approach could be used</a:t>
            </a:r>
            <a:r>
              <a:rPr kumimoji="0" lang="en-US" altLang="zh-CN" sz="1200" b="0" i="0" u="none" strike="noStrike" cap="none" normalizeH="0" baseline="0" dirty="0" smtClean="0">
                <a:ln>
                  <a:noFill/>
                </a:ln>
                <a:solidFill>
                  <a:schemeClr val="tx1"/>
                </a:solidFill>
                <a:effectLst/>
                <a:latin typeface="Times New Roman" charset="0"/>
              </a:rPr>
              <a:t>.</a:t>
            </a:r>
            <a:endParaRPr kumimoji="0" lang="zh-CN" altLang="en-US" sz="1200" b="0" i="0" u="none" strike="noStrike" cap="none" normalizeH="0" baseline="0" dirty="0">
              <a:ln>
                <a:noFill/>
              </a:ln>
              <a:solidFill>
                <a:schemeClr val="tx1"/>
              </a:solidFill>
              <a:effectLst/>
              <a:latin typeface="Times New Roman" charset="0"/>
            </a:endParaRPr>
          </a:p>
        </p:txBody>
      </p:sp>
      <p:sp>
        <p:nvSpPr>
          <p:cNvPr id="8195" name="コンテンツ プレースホルダ 6"/>
          <p:cNvSpPr>
            <a:spLocks noGrp="1"/>
          </p:cNvSpPr>
          <p:nvPr>
            <p:ph idx="1"/>
          </p:nvPr>
        </p:nvSpPr>
        <p:spPr>
          <a:xfrm>
            <a:off x="4267200" y="1905000"/>
            <a:ext cx="4191000" cy="4495800"/>
          </a:xfrm>
        </p:spPr>
        <p:txBody>
          <a:bodyPr/>
          <a:lstStyle/>
          <a:p>
            <a:r>
              <a:rPr lang="en-US" altLang="zh-CN" sz="1800" b="0" dirty="0" smtClean="0">
                <a:ea typeface="宋体" pitchFamily="2" charset="-122"/>
              </a:rPr>
              <a:t>To carry out EAP procedure, IP address allocation procedure, 4-Way handshake and AID assigning concurrently.</a:t>
            </a:r>
          </a:p>
          <a:p>
            <a:pPr lvl="1"/>
            <a:r>
              <a:rPr lang="en-US" altLang="zh-CN" sz="1600" dirty="0" smtClean="0"/>
              <a:t>EAP messages and DHCP messages are encapsulated into Upper Layer Message IEs and included in Authentication frames if the FILS procedure is indicated. </a:t>
            </a:r>
            <a:endParaRPr lang="zh-CN" altLang="zh-CN" sz="1600" dirty="0" smtClean="0"/>
          </a:p>
          <a:p>
            <a:pPr lvl="1"/>
            <a:r>
              <a:rPr lang="en-US" altLang="zh-CN" sz="1600" dirty="0" smtClean="0"/>
              <a:t>The fields of 4-way handshake messages  are included into the Authentication frames and 4-way handshake steps must be in step with EAP steps.</a:t>
            </a:r>
            <a:endParaRPr lang="zh-CN" altLang="zh-CN" sz="1600" dirty="0" smtClean="0"/>
          </a:p>
          <a:p>
            <a:pPr lvl="1"/>
            <a:r>
              <a:rPr lang="en-US" altLang="zh-CN" sz="1600" dirty="0" smtClean="0"/>
              <a:t>The Association frames are removed. AID is delivered together with the GTK through the third step of the 4-way handshake.</a:t>
            </a:r>
            <a:endParaRPr lang="zh-CN" altLang="zh-CN" sz="1600" dirty="0" smtClean="0"/>
          </a:p>
          <a:p>
            <a:endParaRPr lang="en-US" altLang="ja-JP" sz="1800" b="0" dirty="0" smtClean="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6"/>
                                        </p:tgtEl>
                                        <p:attrNameLst>
                                          <p:attrName>style.visibility</p:attrName>
                                        </p:attrNameLst>
                                      </p:cBhvr>
                                      <p:to>
                                        <p:strVal val="hidden"/>
                                      </p:to>
                                    </p:set>
                                  </p:childTnLst>
                                </p:cTn>
                              </p:par>
                              <p:par>
                                <p:cTn id="12" presetID="3" presetClass="entr" presetSubtype="1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linds(horizont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22" presetClass="entr" presetSubtype="1" fill="hold" grpId="0" nodeType="withEffect">
                                  <p:stCondLst>
                                    <p:cond delay="0"/>
                                  </p:stCondLst>
                                  <p:childTnLst>
                                    <p:set>
                                      <p:cBhvr>
                                        <p:cTn id="20" dur="1" fill="hold">
                                          <p:stCondLst>
                                            <p:cond delay="0"/>
                                          </p:stCondLst>
                                        </p:cTn>
                                        <p:tgtEl>
                                          <p:spTgt spid="8195">
                                            <p:txEl>
                                              <p:pRg st="0" end="0"/>
                                            </p:txEl>
                                          </p:spTgt>
                                        </p:tgtEl>
                                        <p:attrNameLst>
                                          <p:attrName>style.visibility</p:attrName>
                                        </p:attrNameLst>
                                      </p:cBhvr>
                                      <p:to>
                                        <p:strVal val="visible"/>
                                      </p:to>
                                    </p:set>
                                    <p:animEffect transition="in" filter="wipe(up)">
                                      <p:cBhvr>
                                        <p:cTn id="21" dur="500"/>
                                        <p:tgtEl>
                                          <p:spTgt spid="8195">
                                            <p:txEl>
                                              <p:pRg st="0" end="0"/>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wipe(up)">
                                      <p:cBhvr>
                                        <p:cTn id="24" dur="500"/>
                                        <p:tgtEl>
                                          <p:spTgt spid="8195">
                                            <p:txEl>
                                              <p:pRg st="1" end="1"/>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8195">
                                            <p:txEl>
                                              <p:pRg st="2" end="2"/>
                                            </p:txEl>
                                          </p:spTgt>
                                        </p:tgtEl>
                                        <p:attrNameLst>
                                          <p:attrName>style.visibility</p:attrName>
                                        </p:attrNameLst>
                                      </p:cBhvr>
                                      <p:to>
                                        <p:strVal val="visible"/>
                                      </p:to>
                                    </p:set>
                                    <p:animEffect transition="in" filter="wipe(up)">
                                      <p:cBhvr>
                                        <p:cTn id="27" dur="500"/>
                                        <p:tgtEl>
                                          <p:spTgt spid="8195">
                                            <p:txEl>
                                              <p:pRg st="2" end="2"/>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Effect transition="in" filter="wipe(up)">
                                      <p:cBhvr>
                                        <p:cTn id="3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6" grpId="0" animBg="1"/>
      <p:bldP spid="16" grpId="1" animBg="1"/>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Could EAP be ignored?</a:t>
            </a:r>
            <a:endParaRPr lang="ja-JP" altLang="en-US" dirty="0" smtClean="0">
              <a:ea typeface="MS PGothic" pitchFamily="34" charset="-128"/>
            </a:endParaRPr>
          </a:p>
        </p:txBody>
      </p:sp>
      <p:sp>
        <p:nvSpPr>
          <p:cNvPr id="8196" name="日付プレースホルダ 3"/>
          <p:cNvSpPr>
            <a:spLocks noGrp="1"/>
          </p:cNvSpPr>
          <p:nvPr>
            <p:ph type="dt" sz="quarter" idx="10"/>
          </p:nvPr>
        </p:nvSpPr>
        <p:spPr>
          <a:xfrm>
            <a:off x="696913" y="332601"/>
            <a:ext cx="916982" cy="276999"/>
          </a:xfrm>
          <a:noFill/>
        </p:spPr>
        <p:txBody>
          <a:bodyPr/>
          <a:lstStyle/>
          <a:p>
            <a:r>
              <a:rPr lang="en-US" altLang="ja-JP" dirty="0" smtClean="0">
                <a:latin typeface="Times New Roman" pitchFamily="18" charset="0"/>
                <a:ea typeface="MS PGothic" pitchFamily="34" charset="-128"/>
              </a:rPr>
              <a:t>Aug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9</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4716</TotalTime>
  <Words>1488</Words>
  <Application>Microsoft Office PowerPoint</Application>
  <PresentationFormat>全屏显示(4:3)</PresentationFormat>
  <Paragraphs>230</Paragraphs>
  <Slides>16</Slides>
  <Notes>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19" baseType="lpstr">
      <vt:lpstr>802-11-Submission</vt:lpstr>
      <vt:lpstr>Visio</vt:lpstr>
      <vt:lpstr>CorelDRAW</vt:lpstr>
      <vt:lpstr>Using Upper Layer Message IE in TGai</vt:lpstr>
      <vt:lpstr>Abstract</vt:lpstr>
      <vt:lpstr>Conformance w/ Tgai PAR &amp; 5C </vt:lpstr>
      <vt:lpstr>Why do we need FILS?</vt:lpstr>
      <vt:lpstr>Usual WiFi network architecture &amp; initial link setup</vt:lpstr>
      <vt:lpstr>How to reduce the time of ILS?</vt:lpstr>
      <vt:lpstr>Our scope and essential principle </vt:lpstr>
      <vt:lpstr>How to reduce rounds on air interface?</vt:lpstr>
      <vt:lpstr>Could EAP be ignored?</vt:lpstr>
      <vt:lpstr>Could DHCP be ignored?</vt:lpstr>
      <vt:lpstr>Possible Protocol Detail</vt:lpstr>
      <vt:lpstr>Upper Layer Message IE</vt:lpstr>
      <vt:lpstr>How to be compatible with legacy STAs</vt:lpstr>
      <vt:lpstr>How to be compatible with other possible FILS?</vt:lpstr>
      <vt:lpstr>Modifications</vt:lpstr>
      <vt:lpstr>Questions &amp;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210</cp:revision>
  <cp:lastPrinted>1998-02-10T13:28:06Z</cp:lastPrinted>
  <dcterms:created xsi:type="dcterms:W3CDTF">2011-07-17T04:42:17Z</dcterms:created>
  <dcterms:modified xsi:type="dcterms:W3CDTF">2011-08-23T14:07:56Z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ies>
</file>