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9" r:id="rId4"/>
    <p:sldId id="270" r:id="rId5"/>
    <p:sldId id="263" r:id="rId6"/>
    <p:sldId id="265" r:id="rId7"/>
    <p:sldId id="266" r:id="rId8"/>
    <p:sldId id="268" r:id="rId9"/>
    <p:sldId id="267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0" y="-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ctoscope\Documents\0work\0ctoscope\clients\Alpine\TVBchanne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33641975308642E-2"/>
          <c:y val="0.30607262035030453"/>
          <c:w val="0.94376154369592691"/>
          <c:h val="0.25115952594613178"/>
        </c:manualLayout>
      </c:layout>
      <c:scatterChart>
        <c:scatterStyle val="lineMarker"/>
        <c:varyColors val="0"/>
        <c:ser>
          <c:idx val="0"/>
          <c:order val="0"/>
          <c:tx>
            <c:v>FCC White Spaces</c:v>
          </c:tx>
          <c:spPr>
            <a:ln w="28575">
              <a:noFill/>
            </a:ln>
          </c:spPr>
          <c:xVal>
            <c:numRef>
              <c:f>FCC!$E$18:$E$67</c:f>
              <c:numCache>
                <c:formatCode>General</c:formatCode>
                <c:ptCount val="50"/>
                <c:pt idx="0">
                  <c:v>54</c:v>
                </c:pt>
                <c:pt idx="1">
                  <c:v>60</c:v>
                </c:pt>
                <c:pt idx="2">
                  <c:v>66</c:v>
                </c:pt>
                <c:pt idx="3">
                  <c:v>76</c:v>
                </c:pt>
                <c:pt idx="4">
                  <c:v>82</c:v>
                </c:pt>
                <c:pt idx="5">
                  <c:v>174</c:v>
                </c:pt>
                <c:pt idx="6">
                  <c:v>180</c:v>
                </c:pt>
                <c:pt idx="7">
                  <c:v>186</c:v>
                </c:pt>
                <c:pt idx="8">
                  <c:v>192</c:v>
                </c:pt>
                <c:pt idx="9">
                  <c:v>198</c:v>
                </c:pt>
                <c:pt idx="10">
                  <c:v>204</c:v>
                </c:pt>
                <c:pt idx="11">
                  <c:v>210</c:v>
                </c:pt>
                <c:pt idx="12">
                  <c:v>470</c:v>
                </c:pt>
                <c:pt idx="13">
                  <c:v>476</c:v>
                </c:pt>
                <c:pt idx="14">
                  <c:v>482</c:v>
                </c:pt>
                <c:pt idx="15">
                  <c:v>488</c:v>
                </c:pt>
                <c:pt idx="16">
                  <c:v>494</c:v>
                </c:pt>
                <c:pt idx="17">
                  <c:v>500</c:v>
                </c:pt>
                <c:pt idx="18">
                  <c:v>506</c:v>
                </c:pt>
                <c:pt idx="19">
                  <c:v>512</c:v>
                </c:pt>
                <c:pt idx="20">
                  <c:v>518</c:v>
                </c:pt>
                <c:pt idx="21">
                  <c:v>524</c:v>
                </c:pt>
                <c:pt idx="22">
                  <c:v>530</c:v>
                </c:pt>
                <c:pt idx="23">
                  <c:v>536</c:v>
                </c:pt>
                <c:pt idx="24">
                  <c:v>542</c:v>
                </c:pt>
                <c:pt idx="25">
                  <c:v>548</c:v>
                </c:pt>
                <c:pt idx="26">
                  <c:v>554</c:v>
                </c:pt>
                <c:pt idx="27">
                  <c:v>560</c:v>
                </c:pt>
                <c:pt idx="28">
                  <c:v>566</c:v>
                </c:pt>
                <c:pt idx="29">
                  <c:v>572</c:v>
                </c:pt>
                <c:pt idx="30">
                  <c:v>578</c:v>
                </c:pt>
                <c:pt idx="31">
                  <c:v>584</c:v>
                </c:pt>
                <c:pt idx="32">
                  <c:v>590</c:v>
                </c:pt>
                <c:pt idx="33">
                  <c:v>596</c:v>
                </c:pt>
                <c:pt idx="34">
                  <c:v>602</c:v>
                </c:pt>
                <c:pt idx="35">
                  <c:v>608</c:v>
                </c:pt>
                <c:pt idx="36">
                  <c:v>614</c:v>
                </c:pt>
                <c:pt idx="37">
                  <c:v>620</c:v>
                </c:pt>
                <c:pt idx="38">
                  <c:v>626</c:v>
                </c:pt>
                <c:pt idx="39">
                  <c:v>632</c:v>
                </c:pt>
                <c:pt idx="40">
                  <c:v>638</c:v>
                </c:pt>
                <c:pt idx="41">
                  <c:v>644</c:v>
                </c:pt>
                <c:pt idx="42">
                  <c:v>650</c:v>
                </c:pt>
                <c:pt idx="43">
                  <c:v>656</c:v>
                </c:pt>
                <c:pt idx="44">
                  <c:v>662</c:v>
                </c:pt>
                <c:pt idx="45">
                  <c:v>668</c:v>
                </c:pt>
                <c:pt idx="46">
                  <c:v>674</c:v>
                </c:pt>
                <c:pt idx="47">
                  <c:v>680</c:v>
                </c:pt>
                <c:pt idx="48">
                  <c:v>686</c:v>
                </c:pt>
                <c:pt idx="49">
                  <c:v>692</c:v>
                </c:pt>
              </c:numCache>
            </c:numRef>
          </c:xVal>
          <c:yVal>
            <c:numRef>
              <c:f>FCC!$G$18:$G$67</c:f>
              <c:numCache>
                <c:formatCode>General</c:formatCode>
                <c:ptCount val="5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</c:numCache>
            </c:numRef>
          </c:yVal>
          <c:smooth val="0"/>
        </c:ser>
        <c:ser>
          <c:idx val="1"/>
          <c:order val="1"/>
          <c:tx>
            <c:v>ECC White Spaces</c:v>
          </c:tx>
          <c:spPr>
            <a:ln w="28575">
              <a:noFill/>
            </a:ln>
          </c:spPr>
          <c:marker>
            <c:symbol val="circle"/>
            <c:size val="7"/>
            <c:spPr>
              <a:ln cap="rnd"/>
            </c:spPr>
          </c:marker>
          <c:xVal>
            <c:numRef>
              <c:f>ECC!$C$5:$C$45</c:f>
              <c:numCache>
                <c:formatCode>General</c:formatCode>
                <c:ptCount val="41"/>
                <c:pt idx="0">
                  <c:v>470</c:v>
                </c:pt>
                <c:pt idx="1">
                  <c:v>478</c:v>
                </c:pt>
                <c:pt idx="2">
                  <c:v>486</c:v>
                </c:pt>
                <c:pt idx="3">
                  <c:v>494</c:v>
                </c:pt>
                <c:pt idx="4">
                  <c:v>502</c:v>
                </c:pt>
                <c:pt idx="5">
                  <c:v>510</c:v>
                </c:pt>
                <c:pt idx="6">
                  <c:v>518</c:v>
                </c:pt>
                <c:pt idx="7">
                  <c:v>526</c:v>
                </c:pt>
                <c:pt idx="8">
                  <c:v>534</c:v>
                </c:pt>
                <c:pt idx="9">
                  <c:v>542</c:v>
                </c:pt>
                <c:pt idx="10">
                  <c:v>550</c:v>
                </c:pt>
                <c:pt idx="11">
                  <c:v>558</c:v>
                </c:pt>
                <c:pt idx="12">
                  <c:v>566</c:v>
                </c:pt>
                <c:pt idx="13">
                  <c:v>574</c:v>
                </c:pt>
                <c:pt idx="14">
                  <c:v>582</c:v>
                </c:pt>
                <c:pt idx="15">
                  <c:v>590</c:v>
                </c:pt>
                <c:pt idx="16">
                  <c:v>598</c:v>
                </c:pt>
                <c:pt idx="17">
                  <c:v>606</c:v>
                </c:pt>
                <c:pt idx="18">
                  <c:v>614</c:v>
                </c:pt>
                <c:pt idx="19">
                  <c:v>622</c:v>
                </c:pt>
                <c:pt idx="20">
                  <c:v>630</c:v>
                </c:pt>
                <c:pt idx="21">
                  <c:v>638</c:v>
                </c:pt>
                <c:pt idx="22">
                  <c:v>646</c:v>
                </c:pt>
                <c:pt idx="23">
                  <c:v>654</c:v>
                </c:pt>
                <c:pt idx="24">
                  <c:v>662</c:v>
                </c:pt>
                <c:pt idx="25">
                  <c:v>670</c:v>
                </c:pt>
                <c:pt idx="26">
                  <c:v>678</c:v>
                </c:pt>
                <c:pt idx="27">
                  <c:v>686</c:v>
                </c:pt>
                <c:pt idx="28">
                  <c:v>694</c:v>
                </c:pt>
                <c:pt idx="29">
                  <c:v>702</c:v>
                </c:pt>
                <c:pt idx="30">
                  <c:v>710</c:v>
                </c:pt>
                <c:pt idx="31">
                  <c:v>718</c:v>
                </c:pt>
                <c:pt idx="32">
                  <c:v>726</c:v>
                </c:pt>
                <c:pt idx="33">
                  <c:v>734</c:v>
                </c:pt>
                <c:pt idx="34">
                  <c:v>742</c:v>
                </c:pt>
                <c:pt idx="35">
                  <c:v>750</c:v>
                </c:pt>
                <c:pt idx="36">
                  <c:v>758</c:v>
                </c:pt>
                <c:pt idx="37">
                  <c:v>766</c:v>
                </c:pt>
                <c:pt idx="38">
                  <c:v>774</c:v>
                </c:pt>
                <c:pt idx="39">
                  <c:v>782</c:v>
                </c:pt>
                <c:pt idx="40">
                  <c:v>790</c:v>
                </c:pt>
              </c:numCache>
            </c:numRef>
          </c:xVal>
          <c:yVal>
            <c:numRef>
              <c:f>ECC!$F$5:$F$45</c:f>
              <c:numCache>
                <c:formatCode>General</c:formatCode>
                <c:ptCount val="4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v>Low-700</c:v>
          </c:tx>
          <c:spPr>
            <a:ln w="28575">
              <a:noFill/>
            </a:ln>
          </c:spPr>
          <c:xVal>
            <c:numRef>
              <c:f>Sheet1!$C$16:$C$23</c:f>
              <c:numCache>
                <c:formatCode>General</c:formatCode>
                <c:ptCount val="8"/>
                <c:pt idx="0">
                  <c:v>698</c:v>
                </c:pt>
                <c:pt idx="1">
                  <c:v>704</c:v>
                </c:pt>
                <c:pt idx="2">
                  <c:v>710</c:v>
                </c:pt>
                <c:pt idx="3">
                  <c:v>716</c:v>
                </c:pt>
                <c:pt idx="4">
                  <c:v>722</c:v>
                </c:pt>
                <c:pt idx="5">
                  <c:v>728</c:v>
                </c:pt>
                <c:pt idx="6">
                  <c:v>734</c:v>
                </c:pt>
                <c:pt idx="7">
                  <c:v>740</c:v>
                </c:pt>
              </c:numCache>
            </c:numRef>
          </c:xVal>
          <c:yVal>
            <c:numRef>
              <c:f>Sheet1!$E$16:$E$23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smooth val="0"/>
        </c:ser>
        <c:ser>
          <c:idx val="3"/>
          <c:order val="3"/>
          <c:tx>
            <c:v>Hi-700</c:v>
          </c:tx>
          <c:spPr>
            <a:ln w="28575">
              <a:noFill/>
            </a:ln>
          </c:spPr>
          <c:marker>
            <c:symbol val="square"/>
            <c:size val="7"/>
          </c:marker>
          <c:xVal>
            <c:numRef>
              <c:f>Sheet1!$C$24:$C$33</c:f>
              <c:numCache>
                <c:formatCode>General</c:formatCode>
                <c:ptCount val="10"/>
                <c:pt idx="0">
                  <c:v>746</c:v>
                </c:pt>
                <c:pt idx="1">
                  <c:v>752</c:v>
                </c:pt>
                <c:pt idx="2">
                  <c:v>758</c:v>
                </c:pt>
                <c:pt idx="3">
                  <c:v>764</c:v>
                </c:pt>
                <c:pt idx="4">
                  <c:v>770</c:v>
                </c:pt>
                <c:pt idx="5">
                  <c:v>776</c:v>
                </c:pt>
                <c:pt idx="6">
                  <c:v>782</c:v>
                </c:pt>
                <c:pt idx="7">
                  <c:v>788</c:v>
                </c:pt>
                <c:pt idx="8">
                  <c:v>794</c:v>
                </c:pt>
                <c:pt idx="9">
                  <c:v>800</c:v>
                </c:pt>
              </c:numCache>
            </c:numRef>
          </c:xVal>
          <c:yVal>
            <c:numRef>
              <c:f>Sheet1!$E$24:$E$33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732608"/>
        <c:axId val="327742592"/>
      </c:scatterChart>
      <c:valAx>
        <c:axId val="327732608"/>
        <c:scaling>
          <c:orientation val="minMax"/>
          <c:max val="9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327742592"/>
        <c:crosses val="autoZero"/>
        <c:crossBetween val="midCat"/>
      </c:valAx>
      <c:valAx>
        <c:axId val="3277425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773260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97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579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81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11-11/1023r1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raunfoss.fcc.gov/edocs_public/attachmatch/DOC-298124A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co2011.org/" TargetMode="External"/><Relationship Id="rId4" Type="http://schemas.openxmlformats.org/officeDocument/2006/relationships/hyperlink" Target="http://www.npstc.org/committeeTC.js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aunfoss.fcc.gov/edocs_public/attachmatch/DOC-298124A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Public Safety Ad Hoc Requirements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10362"/>
              </p:ext>
            </p:extLst>
          </p:nvPr>
        </p:nvGraphicFramePr>
        <p:xfrm>
          <a:off x="522288" y="2286000"/>
          <a:ext cx="8131175" cy="270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44799" imgH="2985105" progId="Word.Document.8">
                  <p:embed/>
                </p:oleObj>
              </mc:Choice>
              <mc:Fallback>
                <p:oleObj name="Document" r:id="rId4" imgW="8244799" imgH="29851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131175" cy="270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FCC </a:t>
            </a:r>
            <a:r>
              <a:rPr lang="en-US" dirty="0"/>
              <a:t>press release regarding approval to deploy interoperable broadband networks for first responders, May 12 2010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hraunfoss.fcc.gov/edocs_public/attachmatch/DOC-298124A1.pdf</a:t>
            </a:r>
            <a:endParaRPr lang="en-US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NPSTC (National Public Safety Telecommunications Council) 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www.npstc.org/committeeTC.jsp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APCO (Association of Public Safety Communications Officials)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www.apco2011.org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 Broadband Network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Spectrum in the 700 MHz band has </a:t>
            </a:r>
            <a:r>
              <a:rPr lang="en-US" dirty="0" smtClean="0"/>
              <a:t>been </a:t>
            </a:r>
            <a:r>
              <a:rPr lang="en-US" dirty="0"/>
              <a:t>licensed by the FCC to carry a nationwide public safety broadband network [</a:t>
            </a:r>
            <a:r>
              <a:rPr lang="en-US" dirty="0" smtClean="0">
                <a:hlinkClick r:id="rId3"/>
              </a:rPr>
              <a:t>FCC-release</a:t>
            </a:r>
            <a:r>
              <a:rPr lang="en-US" dirty="0" smtClean="0"/>
              <a:t>]. 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July of 2009 the 3GPP Long Term Evolution (LTE) was selected as the next generation technology for public safety communications.  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Because </a:t>
            </a:r>
            <a:r>
              <a:rPr lang="en-US" dirty="0"/>
              <a:t>the initial thrust of LTE has been on data services, voice over LTE is still in its infancy.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V="1">
            <a:off x="2227524" y="3870298"/>
            <a:ext cx="0" cy="10484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962400" y="3870298"/>
            <a:ext cx="0" cy="10484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678557" y="3870298"/>
            <a:ext cx="0" cy="10484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391400" y="3870298"/>
            <a:ext cx="0" cy="10484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7518" y="3878809"/>
            <a:ext cx="7819355" cy="1048435"/>
          </a:xfrm>
          <a:prstGeom prst="rect">
            <a:avLst/>
          </a:prstGeom>
          <a:solidFill>
            <a:srgbClr val="66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66892"/>
              </p:ext>
            </p:extLst>
          </p:nvPr>
        </p:nvGraphicFramePr>
        <p:xfrm>
          <a:off x="304800" y="2971800"/>
          <a:ext cx="8229600" cy="3504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699606" cy="191346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UHF Spectrum, Including White Space Bands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49530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MHz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" t="50074" r="4904"/>
          <a:stretch/>
        </p:blipFill>
        <p:spPr bwMode="auto">
          <a:xfrm>
            <a:off x="4367853" y="762000"/>
            <a:ext cx="3901753" cy="198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6705600" y="2895600"/>
            <a:ext cx="0" cy="1752600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9" y="5703332"/>
            <a:ext cx="8239125" cy="41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Straight Arrow Connector 33"/>
          <p:cNvCxnSpPr/>
          <p:nvPr/>
        </p:nvCxnSpPr>
        <p:spPr>
          <a:xfrm flipV="1">
            <a:off x="7162800" y="4648200"/>
            <a:ext cx="0" cy="9102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67853" y="2895600"/>
            <a:ext cx="4061773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90549" y="5558444"/>
            <a:ext cx="82391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24400" y="2861846"/>
            <a:ext cx="1983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Low 700 MHz band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05400" y="5300246"/>
            <a:ext cx="1877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High 700 MHz band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5800" y="3149025"/>
            <a:ext cx="3627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US (FCC) White Spaces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54-72, 76-88,  174-216, 470-692 MHz 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81801" y="3200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European (ECC) White Spaces (470-790 MHz)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886200" y="3770531"/>
            <a:ext cx="541212" cy="26806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86000" y="3770531"/>
            <a:ext cx="0" cy="26806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7204777" y="3770531"/>
            <a:ext cx="1" cy="496669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066800" y="3770531"/>
            <a:ext cx="0" cy="26806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7021471">
            <a:off x="5865878" y="1870210"/>
            <a:ext cx="1010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rgbClr val="0070C0"/>
                </a:solidFill>
              </a:rPr>
              <a:t>Acquired by AT&amp;T</a:t>
            </a:r>
            <a:endParaRPr lang="en-US" sz="11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38800" y="1371600"/>
            <a:ext cx="3810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05953" y="2743201"/>
            <a:ext cx="1461447" cy="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03356" y="252306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Band12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895382" y="2470053"/>
            <a:ext cx="972018" cy="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62417" y="2209800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Band17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972300" y="2743201"/>
            <a:ext cx="1461447" cy="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69703" y="252306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Band12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461729" y="2470053"/>
            <a:ext cx="972018" cy="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28764" y="2209800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Band17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586214"/>
            <a:ext cx="29776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ECC = Electronic Communications Committee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708" y="60960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3DB18"/>
                </a:solidFill>
              </a:rPr>
              <a:t>A</a:t>
            </a:r>
            <a:endParaRPr lang="en-US" sz="1400" dirty="0">
              <a:solidFill>
                <a:srgbClr val="03DB18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108" y="609600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dirty="0" smtClean="0">
                <a:solidFill>
                  <a:srgbClr val="03DB18"/>
                </a:solidFill>
              </a:rPr>
              <a:t>       </a:t>
            </a:r>
            <a:r>
              <a:rPr lang="en-US" sz="1400" dirty="0" smtClean="0">
                <a:solidFill>
                  <a:srgbClr val="00B0F0"/>
                </a:solidFill>
              </a:rPr>
              <a:t>C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609600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1400" dirty="0" smtClean="0">
                <a:solidFill>
                  <a:srgbClr val="03DB18"/>
                </a:solidFill>
              </a:rPr>
              <a:t>         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52331" y="60960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3DB18"/>
                </a:solidFill>
              </a:rPr>
              <a:t>A</a:t>
            </a:r>
            <a:endParaRPr lang="en-US" sz="1400" dirty="0">
              <a:solidFill>
                <a:srgbClr val="03DB18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85731" y="609600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dirty="0" smtClean="0">
                <a:solidFill>
                  <a:srgbClr val="03DB18"/>
                </a:solidFill>
              </a:rPr>
              <a:t>       </a:t>
            </a:r>
            <a:r>
              <a:rPr lang="en-US" sz="1400" dirty="0" smtClean="0">
                <a:solidFill>
                  <a:srgbClr val="00B0F0"/>
                </a:solidFill>
              </a:rPr>
              <a:t>C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725156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5726668"/>
            <a:ext cx="31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19800" y="5725156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610600" y="5726668"/>
            <a:ext cx="31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19" name="Date Placeholder 1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700 MHz Band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72825"/>
            <a:ext cx="8239125" cy="41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61385" y="197822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D-Block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72200" y="2162890"/>
            <a:ext cx="0" cy="9099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015584" y="2162890"/>
            <a:ext cx="1" cy="9099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06420" y="4977825"/>
            <a:ext cx="5904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Public Safety Broadband (763-768, 793-798 MHz)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Public Safety Narrowband (769-775, 799-805 MHz),  local LMR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010400" y="3525733"/>
            <a:ext cx="0" cy="14520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71800" y="3541831"/>
            <a:ext cx="0" cy="14359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600200" y="27680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362200" y="27680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81732" y="27680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715000" y="27680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477000" y="27680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177841" y="27680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24237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75416" y="24237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763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0" y="24237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775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86400" y="24237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788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8400" y="24237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793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72400" y="24237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02347" y="243393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MHz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3642956"/>
            <a:ext cx="1371600" cy="979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4842"/>
            <a:ext cx="1371600" cy="979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6" name="Straight Connector 45"/>
          <p:cNvCxnSpPr>
            <a:stCxn id="4" idx="1"/>
          </p:cNvCxnSpPr>
          <p:nvPr/>
        </p:nvCxnSpPr>
        <p:spPr>
          <a:xfrm flipH="1">
            <a:off x="2015585" y="2162890"/>
            <a:ext cx="144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" idx="3"/>
          </p:cNvCxnSpPr>
          <p:nvPr/>
        </p:nvCxnSpPr>
        <p:spPr>
          <a:xfrm flipH="1">
            <a:off x="4598235" y="2162890"/>
            <a:ext cx="15739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560450" y="3541831"/>
            <a:ext cx="0" cy="1168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03" y="3863828"/>
            <a:ext cx="1189793" cy="42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0" name="Straight Arrow Connector 59"/>
          <p:cNvCxnSpPr/>
          <p:nvPr/>
        </p:nvCxnSpPr>
        <p:spPr>
          <a:xfrm flipV="1">
            <a:off x="5677437" y="3525733"/>
            <a:ext cx="0" cy="42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06" y="4775070"/>
            <a:ext cx="1189793" cy="42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3810000" y="366629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Guard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20" name="Straight Arrow Connector 5119"/>
          <p:cNvCxnSpPr/>
          <p:nvPr/>
        </p:nvCxnSpPr>
        <p:spPr>
          <a:xfrm flipV="1">
            <a:off x="4131368" y="3472927"/>
            <a:ext cx="1" cy="2509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239000" y="366629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Guard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8292622" y="3502224"/>
            <a:ext cx="1" cy="2509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66944"/>
            <a:ext cx="1091095" cy="4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05" y="4166944"/>
            <a:ext cx="1091095" cy="4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5" name="TextBox 5134"/>
          <p:cNvSpPr txBox="1"/>
          <p:nvPr/>
        </p:nvSpPr>
        <p:spPr>
          <a:xfrm>
            <a:off x="5553064" y="6477000"/>
            <a:ext cx="16097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LMR = land mobile radio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60100" y="266700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 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30199" y="266700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 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73515" y="342602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 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74299" y="343375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 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Requirements for Public Safety (PS) Network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Public </a:t>
            </a:r>
            <a:r>
              <a:rPr lang="en-US" dirty="0" smtClean="0"/>
              <a:t>safety mission </a:t>
            </a:r>
            <a:r>
              <a:rPr lang="en-US" dirty="0"/>
              <a:t>critical requirements </a:t>
            </a:r>
            <a:r>
              <a:rPr lang="en-US" dirty="0" smtClean="0"/>
              <a:t>include: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Push </a:t>
            </a:r>
            <a:r>
              <a:rPr lang="en-US" dirty="0"/>
              <a:t>to talk (e.g. &lt; 500 </a:t>
            </a:r>
            <a:r>
              <a:rPr lang="en-US" dirty="0" err="1"/>
              <a:t>ms</a:t>
            </a:r>
            <a:r>
              <a:rPr lang="en-US" dirty="0"/>
              <a:t> connection time)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Low latency voice (e.g. &lt;  100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1" dirty="0"/>
              <a:t>Talkaround when fixed infrastructure coverage is </a:t>
            </a:r>
            <a:r>
              <a:rPr lang="en-US" b="1" dirty="0" smtClean="0"/>
              <a:t>unavailable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Security </a:t>
            </a:r>
            <a:r>
              <a:rPr lang="en-US" dirty="0"/>
              <a:t>with encryption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Simultaneous voice and data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Talkaround network consideration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Clusters </a:t>
            </a:r>
            <a:r>
              <a:rPr lang="en-US" dirty="0"/>
              <a:t>of tens of devices </a:t>
            </a:r>
            <a:r>
              <a:rPr lang="en-US" dirty="0" smtClean="0"/>
              <a:t>within </a:t>
            </a:r>
            <a:r>
              <a:rPr lang="en-US" dirty="0"/>
              <a:t>20-30 </a:t>
            </a:r>
            <a:r>
              <a:rPr lang="en-US" dirty="0" smtClean="0"/>
              <a:t>meters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Interconnect clusters that may be separated by ~</a:t>
            </a:r>
            <a:r>
              <a:rPr lang="en-US" dirty="0" smtClean="0"/>
              <a:t>100 meters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Talkaround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100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Peer-to-peer VoIP operating over 802.11s layer 2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Mobile mesh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56999" y="3985736"/>
            <a:ext cx="95250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802.11s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6999" y="3604736"/>
            <a:ext cx="95250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6999" y="3223736"/>
            <a:ext cx="95250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VoIP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3799" y="4002115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2 mesh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3799" y="3616404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3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3799" y="3235404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Elbow Connector 12"/>
          <p:cNvCxnSpPr>
            <a:stCxn id="14" idx="1"/>
            <a:endCxn id="7" idx="1"/>
          </p:cNvCxnSpPr>
          <p:nvPr/>
        </p:nvCxnSpPr>
        <p:spPr>
          <a:xfrm rot="10800000">
            <a:off x="5456999" y="4170403"/>
            <a:ext cx="169140" cy="1154163"/>
          </a:xfrm>
          <a:prstGeom prst="bentConnector3">
            <a:avLst>
              <a:gd name="adj1" fmla="val 235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26139" y="4724400"/>
            <a:ext cx="26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Per-hop drop in throughput; added delays and </a:t>
            </a:r>
            <a:r>
              <a:rPr lang="en-US" dirty="0" smtClean="0">
                <a:solidFill>
                  <a:schemeClr val="tx1"/>
                </a:solidFill>
              </a:rPr>
              <a:t>jitter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16" idx="1"/>
            <a:endCxn id="9" idx="1"/>
          </p:cNvCxnSpPr>
          <p:nvPr/>
        </p:nvCxnSpPr>
        <p:spPr>
          <a:xfrm rot="10800000" flipV="1">
            <a:off x="5456999" y="2604700"/>
            <a:ext cx="169140" cy="803701"/>
          </a:xfrm>
          <a:prstGeom prst="bentConnector3">
            <a:avLst>
              <a:gd name="adj1" fmla="val 235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26139" y="2373868"/>
            <a:ext cx="263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Peer-to-peer </a:t>
            </a:r>
            <a:r>
              <a:rPr lang="en-US" dirty="0" smtClean="0">
                <a:solidFill>
                  <a:schemeClr val="tx1"/>
                </a:solidFill>
              </a:rPr>
              <a:t>VoIP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TGs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Concerns regarding mission-critical </a:t>
            </a:r>
            <a:r>
              <a:rPr lang="en-US" dirty="0"/>
              <a:t>VoIP?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Does </a:t>
            </a:r>
            <a:r>
              <a:rPr lang="en-US" dirty="0"/>
              <a:t>the industry have any experience with </a:t>
            </a:r>
            <a:r>
              <a:rPr lang="en-US" dirty="0" smtClean="0"/>
              <a:t>VoIP over 802.11s? Peer-to-peer VoIP (or non-IP voice service) over 802.11s?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Are there any successful implementations of peer-to-peer security?  </a:t>
            </a:r>
            <a:r>
              <a:rPr lang="en-US" dirty="0" err="1" smtClean="0"/>
              <a:t>Powersave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Are there any scalability issues to consider?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Does HCCA offer benefits?  Are there any chipsets supporting HCCA?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Has the group done any work comparing 802.11s to Bluetooth?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0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Evolution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12108"/>
              </p:ext>
            </p:extLst>
          </p:nvPr>
        </p:nvGraphicFramePr>
        <p:xfrm>
          <a:off x="609600" y="1676400"/>
          <a:ext cx="7924800" cy="414831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269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v1.2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v2.0 +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v2.1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EDR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V3.0 + HS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269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November 2003</a:t>
                      </a:r>
                      <a:endParaRPr lang="en-US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November 2004</a:t>
                      </a:r>
                      <a:endParaRPr lang="en-US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July 2007</a:t>
                      </a:r>
                      <a:endParaRPr lang="en-US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April 2009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3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Cell phone, headsets, notebooks, car kits, printers, GPS, cameras, MP3 players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applications include:  s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tereo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headphones, sunglasses, radios, picture frames, PMPs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New applications include:  high speed data transfers and video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downloads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6973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2.4 to 2.4835 GHz – AFH across 79 channels at 1600 hops per second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802.11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channels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7149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Class 1: 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meter (100 </a:t>
                      </a:r>
                      <a:r>
                        <a:rPr lang="en-US" sz="14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); Class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2: 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meter (2.5 </a:t>
                      </a:r>
                      <a:r>
                        <a:rPr lang="en-US" sz="14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); </a:t>
                      </a:r>
                      <a:b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Class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meter (1 </a:t>
                      </a:r>
                      <a:r>
                        <a:rPr lang="en-US" sz="14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mW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1W, 4W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697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GFSK (1 Mbps)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GFSK (1Mbps),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π/4 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DQPSK (2 Mbps), </a:t>
                      </a:r>
                      <a:b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8DPSK (3 Mbps)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OFDM with BPSK, QPSK,16-128QAM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6973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TDMA multiple access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679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Manual pairing and security settings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Automatic discovery/security settings via SSP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679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Battery life 1x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Battery life 5x improvement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Battery life depends on radio in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use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82000" y="-76200"/>
            <a:ext cx="762000" cy="366712"/>
          </a:xfrm>
          <a:prstGeom prst="rect">
            <a:avLst/>
          </a:prstGeom>
        </p:spPr>
        <p:txBody>
          <a:bodyPr/>
          <a:lstStyle/>
          <a:p>
            <a:fld id="{E8564489-EDDE-4FC8-9D05-FACCA8B0978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7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Optimized for voice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Layer 2 only – synchronous operation for voice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Synchronized Piconets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Piconet/Scatternet architecture appears to be scalable, at least on the protocol/architecture level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Authentication and encryption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Is the architecture scalable to large </a:t>
            </a:r>
            <a:r>
              <a:rPr lang="en-US" dirty="0" err="1"/>
              <a:t>S</a:t>
            </a:r>
            <a:r>
              <a:rPr lang="en-US" dirty="0" err="1" smtClean="0"/>
              <a:t>catternets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0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156</TotalTime>
  <Words>760</Words>
  <Application>Microsoft Office PowerPoint</Application>
  <PresentationFormat>On-screen Show (4:3)</PresentationFormat>
  <Paragraphs>166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Public Safety Ad Hoc Requirements</vt:lpstr>
      <vt:lpstr>Public Safety Broadband Network</vt:lpstr>
      <vt:lpstr>UHF Spectrum, Including White Space Bands</vt:lpstr>
      <vt:lpstr>High 700 MHz Band</vt:lpstr>
      <vt:lpstr>Requirements for Public Safety (PS) Network</vt:lpstr>
      <vt:lpstr>Possible Talkaround Approach</vt:lpstr>
      <vt:lpstr>Questions for TGs Participants</vt:lpstr>
      <vt:lpstr>Bluetooth Evolution</vt:lpstr>
      <vt:lpstr>Bluetooth Considerations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Ad Hoc Requirements</dc:title>
  <dc:creator>Fanny Mlinarsky</dc:creator>
  <cp:lastModifiedBy>octoscope</cp:lastModifiedBy>
  <cp:revision>26</cp:revision>
  <cp:lastPrinted>1601-01-01T00:00:00Z</cp:lastPrinted>
  <dcterms:created xsi:type="dcterms:W3CDTF">2011-07-18T22:24:38Z</dcterms:created>
  <dcterms:modified xsi:type="dcterms:W3CDTF">2011-07-19T01:00:41Z</dcterms:modified>
</cp:coreProperties>
</file>