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57" r:id="rId3"/>
    <p:sldId id="271" r:id="rId4"/>
    <p:sldId id="272" r:id="rId5"/>
    <p:sldId id="273" r:id="rId6"/>
    <p:sldId id="274" r:id="rId7"/>
    <p:sldId id="275"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70" y="-72"/>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68BB9CB-51B0-43FD-B29F-3E86ED6A98C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0338454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21B3714-9D01-40FE-A08B-D015534294A1}"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56863734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5A305A3E-DAE5-4F06-AF12-CB20B4054542}"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8E48A741-4D45-4560-9D16-A3CA8C121DE1}"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AC8AB9DD-B0A9-4959-81EB-9D2092BA1A34}" type="slidenum">
              <a:rPr lang="en-US"/>
              <a:pPr/>
              <a:t>‹#›</a:t>
            </a:fld>
            <a:endParaRPr lang="en-US"/>
          </a:p>
        </p:txBody>
      </p:sp>
    </p:spTree>
    <p:extLst>
      <p:ext uri="{BB962C8B-B14F-4D97-AF65-F5344CB8AC3E}">
        <p14:creationId xmlns:p14="http://schemas.microsoft.com/office/powerpoint/2010/main" val="4036513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DE5AFBCC-3238-47D0-917E-06168AD4B252}" type="slidenum">
              <a:rPr lang="en-US"/>
              <a:pPr/>
              <a:t>‹#›</a:t>
            </a:fld>
            <a:endParaRPr lang="en-US"/>
          </a:p>
        </p:txBody>
      </p:sp>
    </p:spTree>
    <p:extLst>
      <p:ext uri="{BB962C8B-B14F-4D97-AF65-F5344CB8AC3E}">
        <p14:creationId xmlns:p14="http://schemas.microsoft.com/office/powerpoint/2010/main" val="221017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498527AA-8EA6-45C0-A7AA-F88E936E086F}" type="slidenum">
              <a:rPr lang="en-US"/>
              <a:pPr/>
              <a:t>‹#›</a:t>
            </a:fld>
            <a:endParaRPr lang="en-US"/>
          </a:p>
        </p:txBody>
      </p:sp>
    </p:spTree>
    <p:extLst>
      <p:ext uri="{BB962C8B-B14F-4D97-AF65-F5344CB8AC3E}">
        <p14:creationId xmlns:p14="http://schemas.microsoft.com/office/powerpoint/2010/main" val="2789233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750205" cy="276999"/>
          </a:xfrm>
        </p:spPr>
        <p:txBody>
          <a:bodyPr/>
          <a:lstStyle>
            <a:lvl1pPr>
              <a:defRPr/>
            </a:lvl1pPr>
          </a:lstStyle>
          <a:p>
            <a:r>
              <a:rPr lang="en-US" dirty="0" smtClean="0"/>
              <a:t>03 2012</a:t>
            </a:r>
            <a:endParaRPr lang="en-US" dirty="0"/>
          </a:p>
        </p:txBody>
      </p:sp>
      <p:sp>
        <p:nvSpPr>
          <p:cNvPr id="5" name="Footer Placeholder 4"/>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18211973-02D4-4B3F-BACF-FBCD6B3D1517}" type="slidenum">
              <a:rPr lang="en-US"/>
              <a:pPr/>
              <a:t>‹#›</a:t>
            </a:fld>
            <a:endParaRPr lang="en-US"/>
          </a:p>
        </p:txBody>
      </p:sp>
    </p:spTree>
    <p:extLst>
      <p:ext uri="{BB962C8B-B14F-4D97-AF65-F5344CB8AC3E}">
        <p14:creationId xmlns:p14="http://schemas.microsoft.com/office/powerpoint/2010/main" val="282444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586396F7-C4A4-4721-A8DC-552D47A4102D}" type="slidenum">
              <a:rPr lang="en-US"/>
              <a:pPr/>
              <a:t>‹#›</a:t>
            </a:fld>
            <a:endParaRPr lang="en-US"/>
          </a:p>
        </p:txBody>
      </p:sp>
    </p:spTree>
    <p:extLst>
      <p:ext uri="{BB962C8B-B14F-4D97-AF65-F5344CB8AC3E}">
        <p14:creationId xmlns:p14="http://schemas.microsoft.com/office/powerpoint/2010/main" val="135735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7" name="Slide Number Placeholder 6"/>
          <p:cNvSpPr>
            <a:spLocks noGrp="1"/>
          </p:cNvSpPr>
          <p:nvPr>
            <p:ph type="sldNum" sz="quarter" idx="12"/>
          </p:nvPr>
        </p:nvSpPr>
        <p:spPr/>
        <p:txBody>
          <a:bodyPr/>
          <a:lstStyle>
            <a:lvl1pPr>
              <a:defRPr/>
            </a:lvl1pPr>
          </a:lstStyle>
          <a:p>
            <a:r>
              <a:rPr lang="en-US"/>
              <a:t>Slide </a:t>
            </a:r>
            <a:fld id="{8B7EB2B9-B27D-4EA8-B8E9-34EA6AEC7834}" type="slidenum">
              <a:rPr lang="en-US"/>
              <a:pPr/>
              <a:t>‹#›</a:t>
            </a:fld>
            <a:endParaRPr lang="en-US"/>
          </a:p>
        </p:txBody>
      </p:sp>
    </p:spTree>
    <p:extLst>
      <p:ext uri="{BB962C8B-B14F-4D97-AF65-F5344CB8AC3E}">
        <p14:creationId xmlns:p14="http://schemas.microsoft.com/office/powerpoint/2010/main" val="725289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Month Year</a:t>
            </a:r>
          </a:p>
        </p:txBody>
      </p:sp>
      <p:sp>
        <p:nvSpPr>
          <p:cNvPr id="8" name="Footer Placeholder 7"/>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9" name="Slide Number Placeholder 8"/>
          <p:cNvSpPr>
            <a:spLocks noGrp="1"/>
          </p:cNvSpPr>
          <p:nvPr>
            <p:ph type="sldNum" sz="quarter" idx="12"/>
          </p:nvPr>
        </p:nvSpPr>
        <p:spPr/>
        <p:txBody>
          <a:bodyPr/>
          <a:lstStyle>
            <a:lvl1pPr>
              <a:defRPr/>
            </a:lvl1pPr>
          </a:lstStyle>
          <a:p>
            <a:r>
              <a:rPr lang="en-US"/>
              <a:t>Slide </a:t>
            </a:r>
            <a:fld id="{3532D596-4204-4419-A640-75CC2DE69EC4}" type="slidenum">
              <a:rPr lang="en-US"/>
              <a:pPr/>
              <a:t>‹#›</a:t>
            </a:fld>
            <a:endParaRPr lang="en-US"/>
          </a:p>
        </p:txBody>
      </p:sp>
    </p:spTree>
    <p:extLst>
      <p:ext uri="{BB962C8B-B14F-4D97-AF65-F5344CB8AC3E}">
        <p14:creationId xmlns:p14="http://schemas.microsoft.com/office/powerpoint/2010/main" val="3849420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Month Year</a:t>
            </a:r>
          </a:p>
        </p:txBody>
      </p:sp>
      <p:sp>
        <p:nvSpPr>
          <p:cNvPr id="4" name="Footer Placeholder 3"/>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5" name="Slide Number Placeholder 4"/>
          <p:cNvSpPr>
            <a:spLocks noGrp="1"/>
          </p:cNvSpPr>
          <p:nvPr>
            <p:ph type="sldNum" sz="quarter" idx="12"/>
          </p:nvPr>
        </p:nvSpPr>
        <p:spPr/>
        <p:txBody>
          <a:bodyPr/>
          <a:lstStyle>
            <a:lvl1pPr>
              <a:defRPr/>
            </a:lvl1pPr>
          </a:lstStyle>
          <a:p>
            <a:r>
              <a:rPr lang="en-US"/>
              <a:t>Slide </a:t>
            </a:r>
            <a:fld id="{106FA638-926F-4E94-A8AC-4B4621037658}" type="slidenum">
              <a:rPr lang="en-US"/>
              <a:pPr/>
              <a:t>‹#›</a:t>
            </a:fld>
            <a:endParaRPr lang="en-US"/>
          </a:p>
        </p:txBody>
      </p:sp>
    </p:spTree>
    <p:extLst>
      <p:ext uri="{BB962C8B-B14F-4D97-AF65-F5344CB8AC3E}">
        <p14:creationId xmlns:p14="http://schemas.microsoft.com/office/powerpoint/2010/main" val="465507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Month Year</a:t>
            </a:r>
          </a:p>
        </p:txBody>
      </p:sp>
      <p:sp>
        <p:nvSpPr>
          <p:cNvPr id="3" name="Footer Placeholder 2"/>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4" name="Slide Number Placeholder 3"/>
          <p:cNvSpPr>
            <a:spLocks noGrp="1"/>
          </p:cNvSpPr>
          <p:nvPr>
            <p:ph type="sldNum" sz="quarter" idx="12"/>
          </p:nvPr>
        </p:nvSpPr>
        <p:spPr/>
        <p:txBody>
          <a:bodyPr/>
          <a:lstStyle>
            <a:lvl1pPr>
              <a:defRPr/>
            </a:lvl1pPr>
          </a:lstStyle>
          <a:p>
            <a:r>
              <a:rPr lang="en-US"/>
              <a:t>Slide </a:t>
            </a:r>
            <a:fld id="{37CD27BC-6DFF-4494-A456-EC6233FC2F22}" type="slidenum">
              <a:rPr lang="en-US"/>
              <a:pPr/>
              <a:t>‹#›</a:t>
            </a:fld>
            <a:endParaRPr lang="en-US"/>
          </a:p>
        </p:txBody>
      </p:sp>
    </p:spTree>
    <p:extLst>
      <p:ext uri="{BB962C8B-B14F-4D97-AF65-F5344CB8AC3E}">
        <p14:creationId xmlns:p14="http://schemas.microsoft.com/office/powerpoint/2010/main" val="300911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7" name="Slide Number Placeholder 6"/>
          <p:cNvSpPr>
            <a:spLocks noGrp="1"/>
          </p:cNvSpPr>
          <p:nvPr>
            <p:ph type="sldNum" sz="quarter" idx="12"/>
          </p:nvPr>
        </p:nvSpPr>
        <p:spPr/>
        <p:txBody>
          <a:bodyPr/>
          <a:lstStyle>
            <a:lvl1pPr>
              <a:defRPr/>
            </a:lvl1pPr>
          </a:lstStyle>
          <a:p>
            <a:r>
              <a:rPr lang="en-US"/>
              <a:t>Slide </a:t>
            </a:r>
            <a:fld id="{EAD6A9A4-6F99-40FC-A174-41A67D3A31B9}" type="slidenum">
              <a:rPr lang="en-US"/>
              <a:pPr/>
              <a:t>‹#›</a:t>
            </a:fld>
            <a:endParaRPr lang="en-US"/>
          </a:p>
        </p:txBody>
      </p:sp>
    </p:spTree>
    <p:extLst>
      <p:ext uri="{BB962C8B-B14F-4D97-AF65-F5344CB8AC3E}">
        <p14:creationId xmlns:p14="http://schemas.microsoft.com/office/powerpoint/2010/main" val="2806659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7" name="Slide Number Placeholder 6"/>
          <p:cNvSpPr>
            <a:spLocks noGrp="1"/>
          </p:cNvSpPr>
          <p:nvPr>
            <p:ph type="sldNum" sz="quarter" idx="12"/>
          </p:nvPr>
        </p:nvSpPr>
        <p:spPr/>
        <p:txBody>
          <a:bodyPr/>
          <a:lstStyle>
            <a:lvl1pPr>
              <a:defRPr/>
            </a:lvl1pPr>
          </a:lstStyle>
          <a:p>
            <a:r>
              <a:rPr lang="en-US"/>
              <a:t>Slide </a:t>
            </a:r>
            <a:fld id="{5EE0E800-FCDC-41B0-87C3-02B0C163BCC4}" type="slidenum">
              <a:rPr lang="en-US"/>
              <a:pPr/>
              <a:t>‹#›</a:t>
            </a:fld>
            <a:endParaRPr lang="en-US"/>
          </a:p>
        </p:txBody>
      </p:sp>
    </p:spTree>
    <p:extLst>
      <p:ext uri="{BB962C8B-B14F-4D97-AF65-F5344CB8AC3E}">
        <p14:creationId xmlns:p14="http://schemas.microsoft.com/office/powerpoint/2010/main" val="462827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73744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09 2011</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3DC0B60D-1F97-4D5F-8613-99E22A377826}" type="slidenum">
              <a:rPr lang="en-US"/>
              <a:pPr/>
              <a:t>‹#›</a:t>
            </a:fld>
            <a:endParaRPr lang="en-US"/>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802.11-11/1015r4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750205" cy="276999"/>
          </a:xfrm>
        </p:spPr>
        <p:txBody>
          <a:bodyPr/>
          <a:lstStyle/>
          <a:p>
            <a:r>
              <a:rPr lang="en-US" dirty="0" smtClean="0"/>
              <a:t>03</a:t>
            </a:r>
            <a:r>
              <a:rPr lang="en-US" dirty="0" smtClean="0"/>
              <a:t> 2012</a:t>
            </a:r>
            <a:endParaRPr lang="en-US" dirty="0"/>
          </a:p>
        </p:txBody>
      </p:sp>
      <p:sp>
        <p:nvSpPr>
          <p:cNvPr id="8" name="Slide Number Placeholder 5"/>
          <p:cNvSpPr>
            <a:spLocks noGrp="1"/>
          </p:cNvSpPr>
          <p:nvPr>
            <p:ph type="sldNum" sz="quarter" idx="12"/>
          </p:nvPr>
        </p:nvSpPr>
        <p:spPr/>
        <p:txBody>
          <a:bodyPr/>
          <a:lstStyle/>
          <a:p>
            <a:r>
              <a:rPr lang="en-US"/>
              <a:t>Slide </a:t>
            </a:r>
            <a:fld id="{161F9BE9-9268-4535-A3BB-39E126AA023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Optimized Network Selection</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2012-03-15</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809894849"/>
              </p:ext>
            </p:extLst>
          </p:nvPr>
        </p:nvGraphicFramePr>
        <p:xfrm>
          <a:off x="517525" y="2276475"/>
          <a:ext cx="8088313" cy="2476500"/>
        </p:xfrm>
        <a:graphic>
          <a:graphicData uri="http://schemas.openxmlformats.org/presentationml/2006/ole">
            <mc:AlternateContent xmlns:mc="http://schemas.openxmlformats.org/markup-compatibility/2006">
              <mc:Choice xmlns:v="urn:schemas-microsoft-com:vml" Requires="v">
                <p:oleObj spid="_x0000_s30755" name="Document" r:id="rId4" imgW="8261444" imgH="2530366" progId="Word.Document.8">
                  <p:embed/>
                </p:oleObj>
              </mc:Choice>
              <mc:Fallback>
                <p:oleObj name="Document" r:id="rId4" imgW="8261444" imgH="2530366" progId="Word.Document.8">
                  <p:embed/>
                  <p:pic>
                    <p:nvPicPr>
                      <p:cNvPr id="0" name="Object 11"/>
                      <p:cNvPicPr>
                        <a:picLocks noChangeAspect="1" noChangeArrowheads="1"/>
                      </p:cNvPicPr>
                      <p:nvPr/>
                    </p:nvPicPr>
                    <p:blipFill>
                      <a:blip r:embed="rId5"/>
                      <a:srcRect/>
                      <a:stretch>
                        <a:fillRect/>
                      </a:stretch>
                    </p:blipFill>
                    <p:spPr bwMode="auto">
                      <a:xfrm>
                        <a:off x="517525" y="2276475"/>
                        <a:ext cx="8088313" cy="2476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John Doe, Some Company</a:t>
            </a:r>
          </a:p>
        </p:txBody>
      </p:sp>
      <p:sp>
        <p:nvSpPr>
          <p:cNvPr id="6" name="Slide Number Placeholder 5"/>
          <p:cNvSpPr>
            <a:spLocks noGrp="1"/>
          </p:cNvSpPr>
          <p:nvPr>
            <p:ph type="sldNum" sz="quarter" idx="12"/>
          </p:nvPr>
        </p:nvSpPr>
        <p:spPr/>
        <p:txBody>
          <a:bodyPr/>
          <a:lstStyle/>
          <a:p>
            <a:r>
              <a:rPr lang="en-US"/>
              <a:t>Slide </a:t>
            </a:r>
            <a:fld id="{93E5C9D6-A4D8-49B1-A210-09895A139866}"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This presentation illustrates the network selection procedure and suggests changes to the current GAS protocol to reduce the network selection time, and calculates how much each improvement would reduce the network selection time.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737446" cy="276999"/>
          </a:xfrm>
        </p:spPr>
        <p:txBody>
          <a:bodyPr/>
          <a:lstStyle/>
          <a:p>
            <a:r>
              <a:rPr lang="en-US" dirty="0" smtClean="0"/>
              <a:t>09 2011</a:t>
            </a:r>
            <a:endParaRPr lang="en-US" dirty="0"/>
          </a:p>
        </p:txBody>
      </p:sp>
      <p:sp>
        <p:nvSpPr>
          <p:cNvPr id="4" name="Slide Number Placeholder 3"/>
          <p:cNvSpPr>
            <a:spLocks noGrp="1"/>
          </p:cNvSpPr>
          <p:nvPr>
            <p:ph type="sldNum" sz="quarter" idx="12"/>
          </p:nvPr>
        </p:nvSpPr>
        <p:spPr/>
        <p:txBody>
          <a:bodyPr/>
          <a:lstStyle/>
          <a:p>
            <a:r>
              <a:rPr lang="en-US" smtClean="0"/>
              <a:t>Slide </a:t>
            </a:r>
            <a:fld id="{37CD27BC-6DFF-4494-A456-EC6233FC2F22}" type="slidenum">
              <a:rPr lang="en-US" smtClean="0"/>
              <a:pPr/>
              <a:t>3</a:t>
            </a:fld>
            <a:endParaRPr lang="en-US"/>
          </a:p>
        </p:txBody>
      </p:sp>
      <p:grpSp>
        <p:nvGrpSpPr>
          <p:cNvPr id="10" name="Group 9"/>
          <p:cNvGrpSpPr/>
          <p:nvPr/>
        </p:nvGrpSpPr>
        <p:grpSpPr>
          <a:xfrm>
            <a:off x="533400" y="838200"/>
            <a:ext cx="8458200" cy="5694094"/>
            <a:chOff x="533400" y="838200"/>
            <a:chExt cx="8458200" cy="5694094"/>
          </a:xfrm>
        </p:grpSpPr>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2774"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descr="nokia-n900_001"/>
            <p:cNvPicPr>
              <a:picLocks noChangeAspect="1" noChangeArrowheads="1"/>
            </p:cNvPicPr>
            <p:nvPr/>
          </p:nvPicPr>
          <p:blipFill>
            <a:blip r:embed="rId3" cstate="print"/>
            <a:srcRect/>
            <a:stretch>
              <a:fillRect/>
            </a:stretch>
          </p:blipFill>
          <p:spPr bwMode="auto">
            <a:xfrm>
              <a:off x="1066800" y="1004389"/>
              <a:ext cx="530504" cy="963022"/>
            </a:xfrm>
            <a:prstGeom prst="rect">
              <a:avLst/>
            </a:prstGeom>
            <a:noFill/>
            <a:ln w="9525">
              <a:noFill/>
              <a:miter lim="800000"/>
              <a:headEnd/>
              <a:tailEnd/>
            </a:ln>
          </p:spPr>
        </p:pic>
        <p:sp>
          <p:nvSpPr>
            <p:cNvPr id="13" name="TextBox 12"/>
            <p:cNvSpPr txBox="1"/>
            <p:nvPr/>
          </p:nvSpPr>
          <p:spPr>
            <a:xfrm>
              <a:off x="3592813" y="871835"/>
              <a:ext cx="762000" cy="276999"/>
            </a:xfrm>
            <a:prstGeom prst="rect">
              <a:avLst/>
            </a:prstGeom>
            <a:noFill/>
          </p:spPr>
          <p:txBody>
            <a:bodyPr wrap="square" rtlCol="0">
              <a:spAutoFit/>
            </a:bodyPr>
            <a:lstStyle/>
            <a:p>
              <a:r>
                <a:rPr lang="en-US" dirty="0" smtClean="0"/>
                <a:t>SSID1</a:t>
              </a:r>
              <a:endParaRPr lang="en-US" dirty="0"/>
            </a:p>
          </p:txBody>
        </p:sp>
        <p:pic>
          <p:nvPicPr>
            <p:cNvPr id="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2748"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5472787" y="871835"/>
              <a:ext cx="762000" cy="276999"/>
            </a:xfrm>
            <a:prstGeom prst="rect">
              <a:avLst/>
            </a:prstGeom>
            <a:noFill/>
          </p:spPr>
          <p:txBody>
            <a:bodyPr wrap="square" rtlCol="0">
              <a:spAutoFit/>
            </a:bodyPr>
            <a:lstStyle/>
            <a:p>
              <a:r>
                <a:rPr lang="en-US" dirty="0" smtClean="0"/>
                <a:t>SSID2</a:t>
              </a:r>
              <a:endParaRPr lang="en-US" dirty="0"/>
            </a:p>
          </p:txBody>
        </p:sp>
        <p:pic>
          <p:nvPicPr>
            <p:cNvPr id="1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1109365"/>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7748639" y="838200"/>
              <a:ext cx="762000" cy="276999"/>
            </a:xfrm>
            <a:prstGeom prst="rect">
              <a:avLst/>
            </a:prstGeom>
            <a:noFill/>
          </p:spPr>
          <p:txBody>
            <a:bodyPr wrap="square" rtlCol="0">
              <a:spAutoFit/>
            </a:bodyPr>
            <a:lstStyle/>
            <a:p>
              <a:r>
                <a:rPr lang="en-US" dirty="0" smtClean="0"/>
                <a:t>SSID3</a:t>
              </a:r>
              <a:endParaRPr lang="en-US" dirty="0"/>
            </a:p>
          </p:txBody>
        </p:sp>
        <p:cxnSp>
          <p:nvCxnSpPr>
            <p:cNvPr id="18" name="Straight Connector 17"/>
            <p:cNvCxnSpPr>
              <a:stCxn id="11" idx="2"/>
            </p:cNvCxnSpPr>
            <p:nvPr/>
          </p:nvCxnSpPr>
          <p:spPr bwMode="auto">
            <a:xfrm>
              <a:off x="4011671" y="1828800"/>
              <a:ext cx="0" cy="4572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a:stCxn id="14" idx="2"/>
            </p:cNvCxnSpPr>
            <p:nvPr/>
          </p:nvCxnSpPr>
          <p:spPr bwMode="auto">
            <a:xfrm>
              <a:off x="5891645" y="1828800"/>
              <a:ext cx="0" cy="460563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a:stCxn id="16" idx="2"/>
            </p:cNvCxnSpPr>
            <p:nvPr/>
          </p:nvCxnSpPr>
          <p:spPr bwMode="auto">
            <a:xfrm flipH="1">
              <a:off x="8154423" y="1795165"/>
              <a:ext cx="13074" cy="4605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Oval 20"/>
            <p:cNvSpPr/>
            <p:nvPr/>
          </p:nvSpPr>
          <p:spPr bwMode="auto">
            <a:xfrm>
              <a:off x="1143000" y="2140495"/>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Oval 21"/>
            <p:cNvSpPr/>
            <p:nvPr/>
          </p:nvSpPr>
          <p:spPr bwMode="auto">
            <a:xfrm>
              <a:off x="3822619" y="2763884"/>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3" name="Straight Arrow Connector 22"/>
            <p:cNvCxnSpPr>
              <a:stCxn id="21" idx="4"/>
              <a:endCxn id="22" idx="0"/>
            </p:cNvCxnSpPr>
            <p:nvPr/>
          </p:nvCxnSpPr>
          <p:spPr bwMode="auto">
            <a:xfrm>
              <a:off x="1332052" y="2382884"/>
              <a:ext cx="2679619" cy="381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Oval 23"/>
            <p:cNvSpPr/>
            <p:nvPr/>
          </p:nvSpPr>
          <p:spPr bwMode="auto">
            <a:xfrm>
              <a:off x="1136073" y="3449684"/>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5" name="Straight Arrow Connector 24"/>
            <p:cNvCxnSpPr>
              <a:stCxn id="22" idx="4"/>
            </p:cNvCxnSpPr>
            <p:nvPr/>
          </p:nvCxnSpPr>
          <p:spPr bwMode="auto">
            <a:xfrm flipH="1">
              <a:off x="1332052" y="3006273"/>
              <a:ext cx="2679619" cy="4434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p:cNvSpPr txBox="1"/>
            <p:nvPr/>
          </p:nvSpPr>
          <p:spPr>
            <a:xfrm>
              <a:off x="921327" y="2140495"/>
              <a:ext cx="374073" cy="276999"/>
            </a:xfrm>
            <a:prstGeom prst="rect">
              <a:avLst/>
            </a:prstGeom>
            <a:noFill/>
          </p:spPr>
          <p:txBody>
            <a:bodyPr wrap="square" rtlCol="0">
              <a:spAutoFit/>
            </a:bodyPr>
            <a:lstStyle/>
            <a:p>
              <a:r>
                <a:rPr lang="en-US" dirty="0" smtClean="0"/>
                <a:t>t1</a:t>
              </a:r>
              <a:endParaRPr lang="en-US" dirty="0"/>
            </a:p>
          </p:txBody>
        </p:sp>
        <p:sp>
          <p:nvSpPr>
            <p:cNvPr id="27" name="TextBox 26"/>
            <p:cNvSpPr txBox="1"/>
            <p:nvPr/>
          </p:nvSpPr>
          <p:spPr>
            <a:xfrm>
              <a:off x="2597727" y="2382884"/>
              <a:ext cx="374073" cy="276999"/>
            </a:xfrm>
            <a:prstGeom prst="rect">
              <a:avLst/>
            </a:prstGeom>
            <a:noFill/>
          </p:spPr>
          <p:txBody>
            <a:bodyPr wrap="square" rtlCol="0">
              <a:spAutoFit/>
            </a:bodyPr>
            <a:lstStyle/>
            <a:p>
              <a:r>
                <a:rPr lang="en-US" dirty="0" smtClean="0"/>
                <a:t>t2</a:t>
              </a:r>
              <a:endParaRPr lang="en-US" dirty="0"/>
            </a:p>
          </p:txBody>
        </p:sp>
        <p:sp>
          <p:nvSpPr>
            <p:cNvPr id="28" name="TextBox 27"/>
            <p:cNvSpPr txBox="1"/>
            <p:nvPr/>
          </p:nvSpPr>
          <p:spPr>
            <a:xfrm>
              <a:off x="4114800" y="2763884"/>
              <a:ext cx="374073" cy="276999"/>
            </a:xfrm>
            <a:prstGeom prst="rect">
              <a:avLst/>
            </a:prstGeom>
            <a:noFill/>
          </p:spPr>
          <p:txBody>
            <a:bodyPr wrap="square" rtlCol="0">
              <a:spAutoFit/>
            </a:bodyPr>
            <a:lstStyle/>
            <a:p>
              <a:r>
                <a:rPr lang="en-US" dirty="0" smtClean="0"/>
                <a:t>t3</a:t>
              </a:r>
              <a:endParaRPr lang="en-US" dirty="0"/>
            </a:p>
          </p:txBody>
        </p:sp>
        <p:sp>
          <p:nvSpPr>
            <p:cNvPr id="29" name="TextBox 28"/>
            <p:cNvSpPr txBox="1"/>
            <p:nvPr/>
          </p:nvSpPr>
          <p:spPr>
            <a:xfrm>
              <a:off x="2597727" y="2992484"/>
              <a:ext cx="374073" cy="276999"/>
            </a:xfrm>
            <a:prstGeom prst="rect">
              <a:avLst/>
            </a:prstGeom>
            <a:noFill/>
          </p:spPr>
          <p:txBody>
            <a:bodyPr wrap="square" rtlCol="0">
              <a:spAutoFit/>
            </a:bodyPr>
            <a:lstStyle/>
            <a:p>
              <a:r>
                <a:rPr lang="en-US" dirty="0" smtClean="0"/>
                <a:t>t4</a:t>
              </a:r>
              <a:endParaRPr lang="en-US" dirty="0"/>
            </a:p>
          </p:txBody>
        </p:sp>
        <p:sp>
          <p:nvSpPr>
            <p:cNvPr id="30" name="TextBox 29"/>
            <p:cNvSpPr txBox="1"/>
            <p:nvPr/>
          </p:nvSpPr>
          <p:spPr>
            <a:xfrm>
              <a:off x="914400" y="3373484"/>
              <a:ext cx="374073" cy="276999"/>
            </a:xfrm>
            <a:prstGeom prst="rect">
              <a:avLst/>
            </a:prstGeom>
            <a:noFill/>
          </p:spPr>
          <p:txBody>
            <a:bodyPr wrap="square" rtlCol="0">
              <a:spAutoFit/>
            </a:bodyPr>
            <a:lstStyle/>
            <a:p>
              <a:r>
                <a:rPr lang="en-US" dirty="0" smtClean="0"/>
                <a:t>t5</a:t>
              </a:r>
              <a:endParaRPr lang="en-US" dirty="0"/>
            </a:p>
          </p:txBody>
        </p:sp>
        <p:sp>
          <p:nvSpPr>
            <p:cNvPr id="31" name="Oval 30"/>
            <p:cNvSpPr/>
            <p:nvPr/>
          </p:nvSpPr>
          <p:spPr bwMode="auto">
            <a:xfrm>
              <a:off x="1143000" y="3726906"/>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Oval 31"/>
            <p:cNvSpPr/>
            <p:nvPr/>
          </p:nvSpPr>
          <p:spPr bwMode="auto">
            <a:xfrm>
              <a:off x="5734546" y="4350295"/>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3" name="Straight Arrow Connector 32"/>
            <p:cNvCxnSpPr>
              <a:stCxn id="31" idx="4"/>
              <a:endCxn id="32" idx="0"/>
            </p:cNvCxnSpPr>
            <p:nvPr/>
          </p:nvCxnSpPr>
          <p:spPr bwMode="auto">
            <a:xfrm>
              <a:off x="1332052" y="3969295"/>
              <a:ext cx="4591546" cy="381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Oval 33"/>
            <p:cNvSpPr/>
            <p:nvPr/>
          </p:nvSpPr>
          <p:spPr bwMode="auto">
            <a:xfrm>
              <a:off x="1136073" y="5146905"/>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5" name="Straight Arrow Connector 34"/>
            <p:cNvCxnSpPr>
              <a:stCxn id="32" idx="4"/>
              <a:endCxn id="41" idx="4"/>
            </p:cNvCxnSpPr>
            <p:nvPr/>
          </p:nvCxnSpPr>
          <p:spPr bwMode="auto">
            <a:xfrm flipH="1">
              <a:off x="1325125" y="4592684"/>
              <a:ext cx="4598473" cy="5196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TextBox 35"/>
            <p:cNvSpPr txBox="1"/>
            <p:nvPr/>
          </p:nvSpPr>
          <p:spPr>
            <a:xfrm>
              <a:off x="921327" y="3726906"/>
              <a:ext cx="374073" cy="276999"/>
            </a:xfrm>
            <a:prstGeom prst="rect">
              <a:avLst/>
            </a:prstGeom>
            <a:noFill/>
          </p:spPr>
          <p:txBody>
            <a:bodyPr wrap="square" rtlCol="0">
              <a:spAutoFit/>
            </a:bodyPr>
            <a:lstStyle/>
            <a:p>
              <a:r>
                <a:rPr lang="en-US" dirty="0" smtClean="0"/>
                <a:t>t1</a:t>
              </a:r>
              <a:endParaRPr lang="en-US" dirty="0"/>
            </a:p>
          </p:txBody>
        </p:sp>
        <p:sp>
          <p:nvSpPr>
            <p:cNvPr id="37" name="TextBox 36"/>
            <p:cNvSpPr txBox="1"/>
            <p:nvPr/>
          </p:nvSpPr>
          <p:spPr>
            <a:xfrm>
              <a:off x="3664527" y="3969295"/>
              <a:ext cx="374073" cy="276999"/>
            </a:xfrm>
            <a:prstGeom prst="rect">
              <a:avLst/>
            </a:prstGeom>
            <a:noFill/>
          </p:spPr>
          <p:txBody>
            <a:bodyPr wrap="square" rtlCol="0">
              <a:spAutoFit/>
            </a:bodyPr>
            <a:lstStyle/>
            <a:p>
              <a:r>
                <a:rPr lang="en-US" dirty="0" smtClean="0"/>
                <a:t>t2</a:t>
              </a:r>
              <a:endParaRPr lang="en-US" dirty="0"/>
            </a:p>
          </p:txBody>
        </p:sp>
        <p:sp>
          <p:nvSpPr>
            <p:cNvPr id="38" name="TextBox 37"/>
            <p:cNvSpPr txBox="1"/>
            <p:nvPr/>
          </p:nvSpPr>
          <p:spPr>
            <a:xfrm>
              <a:off x="6026727" y="4350295"/>
              <a:ext cx="374073" cy="276999"/>
            </a:xfrm>
            <a:prstGeom prst="rect">
              <a:avLst/>
            </a:prstGeom>
            <a:noFill/>
          </p:spPr>
          <p:txBody>
            <a:bodyPr wrap="square" rtlCol="0">
              <a:spAutoFit/>
            </a:bodyPr>
            <a:lstStyle/>
            <a:p>
              <a:r>
                <a:rPr lang="en-US" dirty="0" smtClean="0"/>
                <a:t>t3</a:t>
              </a:r>
              <a:endParaRPr lang="en-US" dirty="0"/>
            </a:p>
          </p:txBody>
        </p:sp>
        <p:sp>
          <p:nvSpPr>
            <p:cNvPr id="39" name="TextBox 38"/>
            <p:cNvSpPr txBox="1"/>
            <p:nvPr/>
          </p:nvSpPr>
          <p:spPr>
            <a:xfrm>
              <a:off x="3664527" y="4578895"/>
              <a:ext cx="374073" cy="276999"/>
            </a:xfrm>
            <a:prstGeom prst="rect">
              <a:avLst/>
            </a:prstGeom>
            <a:noFill/>
          </p:spPr>
          <p:txBody>
            <a:bodyPr wrap="square" rtlCol="0">
              <a:spAutoFit/>
            </a:bodyPr>
            <a:lstStyle/>
            <a:p>
              <a:r>
                <a:rPr lang="en-US" dirty="0" smtClean="0"/>
                <a:t>t4</a:t>
              </a:r>
              <a:endParaRPr lang="en-US" dirty="0"/>
            </a:p>
          </p:txBody>
        </p:sp>
        <p:sp>
          <p:nvSpPr>
            <p:cNvPr id="40" name="TextBox 39"/>
            <p:cNvSpPr txBox="1"/>
            <p:nvPr/>
          </p:nvSpPr>
          <p:spPr>
            <a:xfrm>
              <a:off x="914400" y="4807495"/>
              <a:ext cx="374073" cy="276999"/>
            </a:xfrm>
            <a:prstGeom prst="rect">
              <a:avLst/>
            </a:prstGeom>
            <a:noFill/>
          </p:spPr>
          <p:txBody>
            <a:bodyPr wrap="square" rtlCol="0">
              <a:spAutoFit/>
            </a:bodyPr>
            <a:lstStyle/>
            <a:p>
              <a:r>
                <a:rPr lang="en-US" dirty="0" smtClean="0"/>
                <a:t>t5</a:t>
              </a:r>
              <a:endParaRPr lang="en-US" dirty="0"/>
            </a:p>
          </p:txBody>
        </p:sp>
        <p:sp>
          <p:nvSpPr>
            <p:cNvPr id="41" name="Oval 40"/>
            <p:cNvSpPr/>
            <p:nvPr/>
          </p:nvSpPr>
          <p:spPr bwMode="auto">
            <a:xfrm>
              <a:off x="1136073" y="4869906"/>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2" name="Oval 41"/>
            <p:cNvSpPr/>
            <p:nvPr/>
          </p:nvSpPr>
          <p:spPr bwMode="auto">
            <a:xfrm>
              <a:off x="7944346" y="5604105"/>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3" name="Straight Arrow Connector 42"/>
            <p:cNvCxnSpPr>
              <a:stCxn id="34" idx="4"/>
              <a:endCxn id="42" idx="0"/>
            </p:cNvCxnSpPr>
            <p:nvPr/>
          </p:nvCxnSpPr>
          <p:spPr bwMode="auto">
            <a:xfrm>
              <a:off x="1325125" y="5389294"/>
              <a:ext cx="6808273" cy="2148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Oval 43"/>
            <p:cNvSpPr/>
            <p:nvPr/>
          </p:nvSpPr>
          <p:spPr bwMode="auto">
            <a:xfrm>
              <a:off x="1136073" y="6289905"/>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5" name="Straight Arrow Connector 44"/>
            <p:cNvCxnSpPr>
              <a:stCxn id="42" idx="4"/>
              <a:endCxn id="44" idx="0"/>
            </p:cNvCxnSpPr>
            <p:nvPr/>
          </p:nvCxnSpPr>
          <p:spPr bwMode="auto">
            <a:xfrm flipH="1">
              <a:off x="1325125" y="5846494"/>
              <a:ext cx="6808273" cy="4434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TextBox 45"/>
            <p:cNvSpPr txBox="1"/>
            <p:nvPr/>
          </p:nvSpPr>
          <p:spPr>
            <a:xfrm>
              <a:off x="914400" y="5112295"/>
              <a:ext cx="374073" cy="276999"/>
            </a:xfrm>
            <a:prstGeom prst="rect">
              <a:avLst/>
            </a:prstGeom>
            <a:noFill/>
          </p:spPr>
          <p:txBody>
            <a:bodyPr wrap="square" rtlCol="0">
              <a:spAutoFit/>
            </a:bodyPr>
            <a:lstStyle/>
            <a:p>
              <a:r>
                <a:rPr lang="en-US" dirty="0" smtClean="0"/>
                <a:t>t1</a:t>
              </a:r>
              <a:endParaRPr lang="en-US" dirty="0"/>
            </a:p>
          </p:txBody>
        </p:sp>
        <p:sp>
          <p:nvSpPr>
            <p:cNvPr id="47" name="TextBox 46"/>
            <p:cNvSpPr txBox="1"/>
            <p:nvPr/>
          </p:nvSpPr>
          <p:spPr>
            <a:xfrm>
              <a:off x="4883727" y="5292496"/>
              <a:ext cx="374073" cy="276999"/>
            </a:xfrm>
            <a:prstGeom prst="rect">
              <a:avLst/>
            </a:prstGeom>
            <a:noFill/>
          </p:spPr>
          <p:txBody>
            <a:bodyPr wrap="square" rtlCol="0">
              <a:spAutoFit/>
            </a:bodyPr>
            <a:lstStyle/>
            <a:p>
              <a:r>
                <a:rPr lang="en-US" dirty="0" smtClean="0"/>
                <a:t>t2</a:t>
              </a:r>
              <a:endParaRPr lang="en-US" dirty="0"/>
            </a:p>
          </p:txBody>
        </p:sp>
        <p:sp>
          <p:nvSpPr>
            <p:cNvPr id="48" name="TextBox 47"/>
            <p:cNvSpPr txBox="1"/>
            <p:nvPr/>
          </p:nvSpPr>
          <p:spPr>
            <a:xfrm>
              <a:off x="8236527" y="5604105"/>
              <a:ext cx="374073" cy="276999"/>
            </a:xfrm>
            <a:prstGeom prst="rect">
              <a:avLst/>
            </a:prstGeom>
            <a:noFill/>
          </p:spPr>
          <p:txBody>
            <a:bodyPr wrap="square" rtlCol="0">
              <a:spAutoFit/>
            </a:bodyPr>
            <a:lstStyle/>
            <a:p>
              <a:r>
                <a:rPr lang="en-US" dirty="0" smtClean="0"/>
                <a:t>t3</a:t>
              </a:r>
              <a:endParaRPr lang="en-US" dirty="0"/>
            </a:p>
          </p:txBody>
        </p:sp>
        <p:sp>
          <p:nvSpPr>
            <p:cNvPr id="49" name="TextBox 48"/>
            <p:cNvSpPr txBox="1"/>
            <p:nvPr/>
          </p:nvSpPr>
          <p:spPr>
            <a:xfrm>
              <a:off x="4883727" y="5832705"/>
              <a:ext cx="374073" cy="276999"/>
            </a:xfrm>
            <a:prstGeom prst="rect">
              <a:avLst/>
            </a:prstGeom>
            <a:noFill/>
          </p:spPr>
          <p:txBody>
            <a:bodyPr wrap="square" rtlCol="0">
              <a:spAutoFit/>
            </a:bodyPr>
            <a:lstStyle/>
            <a:p>
              <a:r>
                <a:rPr lang="en-US" dirty="0" smtClean="0"/>
                <a:t>t4</a:t>
              </a:r>
              <a:endParaRPr lang="en-US" dirty="0"/>
            </a:p>
          </p:txBody>
        </p:sp>
        <p:sp>
          <p:nvSpPr>
            <p:cNvPr id="50" name="TextBox 49"/>
            <p:cNvSpPr txBox="1"/>
            <p:nvPr/>
          </p:nvSpPr>
          <p:spPr>
            <a:xfrm>
              <a:off x="914400" y="6213705"/>
              <a:ext cx="374073" cy="276999"/>
            </a:xfrm>
            <a:prstGeom prst="rect">
              <a:avLst/>
            </a:prstGeom>
            <a:noFill/>
          </p:spPr>
          <p:txBody>
            <a:bodyPr wrap="square" rtlCol="0">
              <a:spAutoFit/>
            </a:bodyPr>
            <a:lstStyle/>
            <a:p>
              <a:r>
                <a:rPr lang="en-US" dirty="0" smtClean="0"/>
                <a:t>t5</a:t>
              </a:r>
              <a:endParaRPr lang="en-US" dirty="0"/>
            </a:p>
          </p:txBody>
        </p:sp>
        <p:sp>
          <p:nvSpPr>
            <p:cNvPr id="51" name="TextBox 50"/>
            <p:cNvSpPr txBox="1"/>
            <p:nvPr/>
          </p:nvSpPr>
          <p:spPr>
            <a:xfrm>
              <a:off x="4869873" y="2381071"/>
              <a:ext cx="4121727" cy="1384995"/>
            </a:xfrm>
            <a:prstGeom prst="rect">
              <a:avLst/>
            </a:prstGeom>
            <a:noFill/>
          </p:spPr>
          <p:txBody>
            <a:bodyPr wrap="square" rtlCol="0">
              <a:spAutoFit/>
            </a:bodyPr>
            <a:lstStyle/>
            <a:p>
              <a:r>
                <a:rPr lang="en-US" dirty="0" smtClean="0"/>
                <a:t>t1=time to generate the request</a:t>
              </a:r>
            </a:p>
            <a:p>
              <a:r>
                <a:rPr lang="en-US" dirty="0" smtClean="0"/>
                <a:t>t2, t4=flight times</a:t>
              </a:r>
            </a:p>
            <a:p>
              <a:r>
                <a:rPr lang="en-US" dirty="0"/>
                <a:t>t</a:t>
              </a:r>
              <a:r>
                <a:rPr lang="en-US" dirty="0" smtClean="0"/>
                <a:t>3= time to process request and generate response</a:t>
              </a:r>
            </a:p>
            <a:p>
              <a:r>
                <a:rPr lang="en-US" dirty="0" smtClean="0"/>
                <a:t>t5=time to process response</a:t>
              </a:r>
            </a:p>
            <a:p>
              <a:r>
                <a:rPr lang="en-US" dirty="0" err="1" smtClean="0"/>
                <a:t>Tu</a:t>
              </a:r>
              <a:r>
                <a:rPr lang="en-US" dirty="0" smtClean="0"/>
                <a:t>=time </a:t>
              </a:r>
              <a:r>
                <a:rPr lang="en-US" dirty="0"/>
                <a:t>for network discovery </a:t>
              </a:r>
              <a:r>
                <a:rPr lang="en-US" dirty="0" smtClean="0"/>
                <a:t>with GAS unicast </a:t>
              </a:r>
              <a:r>
                <a:rPr lang="en-US" dirty="0" err="1" smtClean="0"/>
                <a:t>Req</a:t>
              </a:r>
              <a:endParaRPr lang="en-US" dirty="0" smtClean="0"/>
            </a:p>
            <a:p>
              <a:r>
                <a:rPr lang="en-US" dirty="0" err="1" smtClean="0"/>
                <a:t>Tu</a:t>
              </a:r>
              <a:r>
                <a:rPr lang="en-US" dirty="0" smtClean="0"/>
                <a:t> = </a:t>
              </a:r>
              <a:r>
                <a:rPr lang="en-US" dirty="0" err="1" smtClean="0"/>
                <a:t>Ts+n</a:t>
              </a:r>
              <a:r>
                <a:rPr lang="en-US" dirty="0" smtClean="0"/>
                <a:t>(t1+t2+t3+t4+t5)=</a:t>
              </a:r>
              <a:r>
                <a:rPr lang="en-US" dirty="0" err="1" smtClean="0"/>
                <a:t>Ts+n</a:t>
              </a:r>
              <a:r>
                <a:rPr lang="en-US" dirty="0" smtClean="0"/>
                <a:t>(t1+t5+RTT+t3)</a:t>
              </a:r>
            </a:p>
            <a:p>
              <a:r>
                <a:rPr lang="en-US" dirty="0"/>
                <a:t>t2+t4=RTT</a:t>
              </a:r>
            </a:p>
          </p:txBody>
        </p:sp>
        <p:sp>
          <p:nvSpPr>
            <p:cNvPr id="52" name="Rectangle 51"/>
            <p:cNvSpPr/>
            <p:nvPr/>
          </p:nvSpPr>
          <p:spPr bwMode="auto">
            <a:xfrm>
              <a:off x="533400" y="1967411"/>
              <a:ext cx="8382000" cy="17308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3" name="TextBox 52"/>
            <p:cNvSpPr txBox="1"/>
            <p:nvPr/>
          </p:nvSpPr>
          <p:spPr>
            <a:xfrm>
              <a:off x="1597304" y="1752600"/>
              <a:ext cx="1374496" cy="276999"/>
            </a:xfrm>
            <a:prstGeom prst="rect">
              <a:avLst/>
            </a:prstGeom>
            <a:noFill/>
          </p:spPr>
          <p:txBody>
            <a:bodyPr wrap="square" rtlCol="0">
              <a:spAutoFit/>
            </a:bodyPr>
            <a:lstStyle/>
            <a:p>
              <a:r>
                <a:rPr lang="en-US" dirty="0" smtClean="0"/>
                <a:t>SCAN: </a:t>
              </a:r>
              <a:r>
                <a:rPr lang="en-US" dirty="0" err="1" smtClean="0"/>
                <a:t>Ts</a:t>
              </a:r>
              <a:endParaRPr lang="en-US" dirty="0"/>
            </a:p>
          </p:txBody>
        </p:sp>
      </p:grpSp>
      <p:sp>
        <p:nvSpPr>
          <p:cNvPr id="54" name="Title 1"/>
          <p:cNvSpPr txBox="1">
            <a:spLocks/>
          </p:cNvSpPr>
          <p:nvPr/>
        </p:nvSpPr>
        <p:spPr>
          <a:xfrm>
            <a:off x="685800" y="533400"/>
            <a:ext cx="7772400" cy="1066800"/>
          </a:xfrm>
          <a:prstGeom prst="rect">
            <a:avLst/>
          </a:prstGeom>
        </p:spPr>
        <p:txBody>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sz="2400" dirty="0" smtClean="0"/>
              <a:t>Network Selection Procedure – Unicast GAS Request</a:t>
            </a:r>
            <a:endParaRPr lang="en-US" sz="2400" dirty="0"/>
          </a:p>
        </p:txBody>
      </p:sp>
    </p:spTree>
    <p:extLst>
      <p:ext uri="{BB962C8B-B14F-4D97-AF65-F5344CB8AC3E}">
        <p14:creationId xmlns:p14="http://schemas.microsoft.com/office/powerpoint/2010/main" val="3613827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737446" cy="276999"/>
          </a:xfrm>
        </p:spPr>
        <p:txBody>
          <a:bodyPr/>
          <a:lstStyle/>
          <a:p>
            <a:r>
              <a:rPr lang="en-US" dirty="0" smtClean="0"/>
              <a:t>09 2011</a:t>
            </a:r>
            <a:endParaRPr lang="en-US" dirty="0"/>
          </a:p>
        </p:txBody>
      </p:sp>
      <p:sp>
        <p:nvSpPr>
          <p:cNvPr id="4" name="Slide Number Placeholder 3"/>
          <p:cNvSpPr>
            <a:spLocks noGrp="1"/>
          </p:cNvSpPr>
          <p:nvPr>
            <p:ph type="sldNum" sz="quarter" idx="12"/>
          </p:nvPr>
        </p:nvSpPr>
        <p:spPr/>
        <p:txBody>
          <a:bodyPr/>
          <a:lstStyle/>
          <a:p>
            <a:r>
              <a:rPr lang="en-US" smtClean="0"/>
              <a:t>Slide </a:t>
            </a:r>
            <a:fld id="{37CD27BC-6DFF-4494-A456-EC6233FC2F22}" type="slidenum">
              <a:rPr lang="en-US" smtClean="0"/>
              <a:pPr/>
              <a:t>4</a:t>
            </a:fld>
            <a:endParaRPr lang="en-US"/>
          </a:p>
        </p:txBody>
      </p:sp>
      <p:grpSp>
        <p:nvGrpSpPr>
          <p:cNvPr id="5" name="Group 4"/>
          <p:cNvGrpSpPr/>
          <p:nvPr/>
        </p:nvGrpSpPr>
        <p:grpSpPr>
          <a:xfrm>
            <a:off x="533400" y="921295"/>
            <a:ext cx="8382000" cy="5631905"/>
            <a:chOff x="533400" y="838200"/>
            <a:chExt cx="8382000" cy="5631905"/>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2774"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descr="nokia-n900_001"/>
            <p:cNvPicPr>
              <a:picLocks noChangeAspect="1" noChangeArrowheads="1"/>
            </p:cNvPicPr>
            <p:nvPr/>
          </p:nvPicPr>
          <p:blipFill>
            <a:blip r:embed="rId3" cstate="print"/>
            <a:srcRect/>
            <a:stretch>
              <a:fillRect/>
            </a:stretch>
          </p:blipFill>
          <p:spPr bwMode="auto">
            <a:xfrm>
              <a:off x="1066800" y="1004389"/>
              <a:ext cx="530504" cy="963022"/>
            </a:xfrm>
            <a:prstGeom prst="rect">
              <a:avLst/>
            </a:prstGeom>
            <a:noFill/>
            <a:ln w="9525">
              <a:noFill/>
              <a:miter lim="800000"/>
              <a:headEnd/>
              <a:tailEnd/>
            </a:ln>
          </p:spPr>
        </p:pic>
        <p:sp>
          <p:nvSpPr>
            <p:cNvPr id="8" name="TextBox 7"/>
            <p:cNvSpPr txBox="1"/>
            <p:nvPr/>
          </p:nvSpPr>
          <p:spPr>
            <a:xfrm>
              <a:off x="3592813" y="871835"/>
              <a:ext cx="762000" cy="276999"/>
            </a:xfrm>
            <a:prstGeom prst="rect">
              <a:avLst/>
            </a:prstGeom>
            <a:noFill/>
          </p:spPr>
          <p:txBody>
            <a:bodyPr wrap="square" rtlCol="0">
              <a:spAutoFit/>
            </a:bodyPr>
            <a:lstStyle/>
            <a:p>
              <a:r>
                <a:rPr lang="en-US" dirty="0" smtClean="0"/>
                <a:t>SSID1</a:t>
              </a:r>
              <a:endParaRPr lang="en-US"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2748"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472787" y="871835"/>
              <a:ext cx="762000" cy="276999"/>
            </a:xfrm>
            <a:prstGeom prst="rect">
              <a:avLst/>
            </a:prstGeom>
            <a:noFill/>
          </p:spPr>
          <p:txBody>
            <a:bodyPr wrap="square" rtlCol="0">
              <a:spAutoFit/>
            </a:bodyPr>
            <a:lstStyle/>
            <a:p>
              <a:r>
                <a:rPr lang="en-US" dirty="0" smtClean="0"/>
                <a:t>SSID2</a:t>
              </a:r>
              <a:endParaRPr lang="en-US" dirty="0"/>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1109365"/>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7748639" y="838200"/>
              <a:ext cx="762000" cy="276999"/>
            </a:xfrm>
            <a:prstGeom prst="rect">
              <a:avLst/>
            </a:prstGeom>
            <a:noFill/>
          </p:spPr>
          <p:txBody>
            <a:bodyPr wrap="square" rtlCol="0">
              <a:spAutoFit/>
            </a:bodyPr>
            <a:lstStyle/>
            <a:p>
              <a:r>
                <a:rPr lang="en-US" dirty="0" smtClean="0"/>
                <a:t>SSID3</a:t>
              </a:r>
              <a:endParaRPr lang="en-US" dirty="0"/>
            </a:p>
          </p:txBody>
        </p:sp>
        <p:cxnSp>
          <p:nvCxnSpPr>
            <p:cNvPr id="13" name="Straight Connector 12"/>
            <p:cNvCxnSpPr>
              <a:stCxn id="7" idx="2"/>
            </p:cNvCxnSpPr>
            <p:nvPr/>
          </p:nvCxnSpPr>
          <p:spPr bwMode="auto">
            <a:xfrm>
              <a:off x="1332052" y="1967411"/>
              <a:ext cx="0" cy="450269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a:stCxn id="6" idx="2"/>
            </p:cNvCxnSpPr>
            <p:nvPr/>
          </p:nvCxnSpPr>
          <p:spPr bwMode="auto">
            <a:xfrm>
              <a:off x="4011671" y="1828800"/>
              <a:ext cx="0" cy="4572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a:stCxn id="9" idx="2"/>
            </p:cNvCxnSpPr>
            <p:nvPr/>
          </p:nvCxnSpPr>
          <p:spPr bwMode="auto">
            <a:xfrm>
              <a:off x="5891645" y="1828800"/>
              <a:ext cx="0" cy="460563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a:stCxn id="11" idx="2"/>
            </p:cNvCxnSpPr>
            <p:nvPr/>
          </p:nvCxnSpPr>
          <p:spPr bwMode="auto">
            <a:xfrm flipH="1">
              <a:off x="8154423" y="1795165"/>
              <a:ext cx="13074" cy="4605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Oval 16"/>
            <p:cNvSpPr/>
            <p:nvPr/>
          </p:nvSpPr>
          <p:spPr bwMode="auto">
            <a:xfrm>
              <a:off x="1143000" y="2286000"/>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Oval 17"/>
            <p:cNvSpPr/>
            <p:nvPr/>
          </p:nvSpPr>
          <p:spPr bwMode="auto">
            <a:xfrm>
              <a:off x="3822619" y="2909389"/>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9" name="Straight Arrow Connector 18"/>
            <p:cNvCxnSpPr>
              <a:stCxn id="17" idx="4"/>
              <a:endCxn id="18" idx="0"/>
            </p:cNvCxnSpPr>
            <p:nvPr/>
          </p:nvCxnSpPr>
          <p:spPr bwMode="auto">
            <a:xfrm>
              <a:off x="1332052" y="2528389"/>
              <a:ext cx="2679619" cy="381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Oval 19"/>
            <p:cNvSpPr/>
            <p:nvPr/>
          </p:nvSpPr>
          <p:spPr bwMode="auto">
            <a:xfrm>
              <a:off x="1136073" y="3595189"/>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1" name="Straight Arrow Connector 20"/>
            <p:cNvCxnSpPr>
              <a:stCxn id="18" idx="4"/>
            </p:cNvCxnSpPr>
            <p:nvPr/>
          </p:nvCxnSpPr>
          <p:spPr bwMode="auto">
            <a:xfrm flipH="1">
              <a:off x="1332052" y="3151778"/>
              <a:ext cx="2679619" cy="4434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p:cNvSpPr txBox="1"/>
            <p:nvPr/>
          </p:nvSpPr>
          <p:spPr>
            <a:xfrm>
              <a:off x="921327" y="2286000"/>
              <a:ext cx="374073" cy="276999"/>
            </a:xfrm>
            <a:prstGeom prst="rect">
              <a:avLst/>
            </a:prstGeom>
            <a:noFill/>
          </p:spPr>
          <p:txBody>
            <a:bodyPr wrap="square" rtlCol="0">
              <a:spAutoFit/>
            </a:bodyPr>
            <a:lstStyle/>
            <a:p>
              <a:r>
                <a:rPr lang="en-US" dirty="0" smtClean="0"/>
                <a:t>t1</a:t>
              </a:r>
              <a:endParaRPr lang="en-US" dirty="0"/>
            </a:p>
          </p:txBody>
        </p:sp>
        <p:sp>
          <p:nvSpPr>
            <p:cNvPr id="23" name="TextBox 22"/>
            <p:cNvSpPr txBox="1"/>
            <p:nvPr/>
          </p:nvSpPr>
          <p:spPr>
            <a:xfrm>
              <a:off x="2597727" y="2528389"/>
              <a:ext cx="374073" cy="276999"/>
            </a:xfrm>
            <a:prstGeom prst="rect">
              <a:avLst/>
            </a:prstGeom>
            <a:noFill/>
          </p:spPr>
          <p:txBody>
            <a:bodyPr wrap="square" rtlCol="0">
              <a:spAutoFit/>
            </a:bodyPr>
            <a:lstStyle/>
            <a:p>
              <a:r>
                <a:rPr lang="en-US" dirty="0" smtClean="0"/>
                <a:t>t2</a:t>
              </a:r>
              <a:endParaRPr lang="en-US" dirty="0"/>
            </a:p>
          </p:txBody>
        </p:sp>
        <p:sp>
          <p:nvSpPr>
            <p:cNvPr id="24" name="TextBox 23"/>
            <p:cNvSpPr txBox="1"/>
            <p:nvPr/>
          </p:nvSpPr>
          <p:spPr>
            <a:xfrm>
              <a:off x="4114800" y="2909389"/>
              <a:ext cx="374073" cy="276999"/>
            </a:xfrm>
            <a:prstGeom prst="rect">
              <a:avLst/>
            </a:prstGeom>
            <a:noFill/>
          </p:spPr>
          <p:txBody>
            <a:bodyPr wrap="square" rtlCol="0">
              <a:spAutoFit/>
            </a:bodyPr>
            <a:lstStyle/>
            <a:p>
              <a:r>
                <a:rPr lang="en-US" dirty="0" smtClean="0"/>
                <a:t>t3</a:t>
              </a:r>
              <a:endParaRPr lang="en-US" dirty="0"/>
            </a:p>
          </p:txBody>
        </p:sp>
        <p:sp>
          <p:nvSpPr>
            <p:cNvPr id="25" name="TextBox 24"/>
            <p:cNvSpPr txBox="1"/>
            <p:nvPr/>
          </p:nvSpPr>
          <p:spPr>
            <a:xfrm>
              <a:off x="2597727" y="3137989"/>
              <a:ext cx="374073" cy="276999"/>
            </a:xfrm>
            <a:prstGeom prst="rect">
              <a:avLst/>
            </a:prstGeom>
            <a:noFill/>
          </p:spPr>
          <p:txBody>
            <a:bodyPr wrap="square" rtlCol="0">
              <a:spAutoFit/>
            </a:bodyPr>
            <a:lstStyle/>
            <a:p>
              <a:r>
                <a:rPr lang="en-US" dirty="0" smtClean="0"/>
                <a:t>t4</a:t>
              </a:r>
              <a:endParaRPr lang="en-US" dirty="0"/>
            </a:p>
          </p:txBody>
        </p:sp>
        <p:sp>
          <p:nvSpPr>
            <p:cNvPr id="26" name="TextBox 25"/>
            <p:cNvSpPr txBox="1"/>
            <p:nvPr/>
          </p:nvSpPr>
          <p:spPr>
            <a:xfrm>
              <a:off x="914400" y="3518989"/>
              <a:ext cx="374073" cy="276999"/>
            </a:xfrm>
            <a:prstGeom prst="rect">
              <a:avLst/>
            </a:prstGeom>
            <a:noFill/>
          </p:spPr>
          <p:txBody>
            <a:bodyPr wrap="square" rtlCol="0">
              <a:spAutoFit/>
            </a:bodyPr>
            <a:lstStyle/>
            <a:p>
              <a:r>
                <a:rPr lang="en-US" dirty="0" smtClean="0"/>
                <a:t>t5</a:t>
              </a:r>
              <a:endParaRPr lang="en-US" dirty="0"/>
            </a:p>
          </p:txBody>
        </p:sp>
        <p:sp>
          <p:nvSpPr>
            <p:cNvPr id="27" name="Oval 26"/>
            <p:cNvSpPr/>
            <p:nvPr/>
          </p:nvSpPr>
          <p:spPr bwMode="auto">
            <a:xfrm>
              <a:off x="1143000" y="2590800"/>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Oval 27"/>
            <p:cNvSpPr/>
            <p:nvPr/>
          </p:nvSpPr>
          <p:spPr bwMode="auto">
            <a:xfrm>
              <a:off x="5734546" y="3214189"/>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9" name="Straight Arrow Connector 28"/>
            <p:cNvCxnSpPr>
              <a:stCxn id="27" idx="4"/>
              <a:endCxn id="28" idx="0"/>
            </p:cNvCxnSpPr>
            <p:nvPr/>
          </p:nvCxnSpPr>
          <p:spPr bwMode="auto">
            <a:xfrm>
              <a:off x="1332052" y="2833189"/>
              <a:ext cx="4591546" cy="381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Oval 29"/>
            <p:cNvSpPr/>
            <p:nvPr/>
          </p:nvSpPr>
          <p:spPr bwMode="auto">
            <a:xfrm>
              <a:off x="1136073" y="2930210"/>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1" name="Straight Arrow Connector 30"/>
            <p:cNvCxnSpPr>
              <a:stCxn id="28" idx="4"/>
              <a:endCxn id="37" idx="4"/>
            </p:cNvCxnSpPr>
            <p:nvPr/>
          </p:nvCxnSpPr>
          <p:spPr bwMode="auto">
            <a:xfrm flipH="1">
              <a:off x="1325125" y="3456578"/>
              <a:ext cx="4598473" cy="6720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Box 31"/>
            <p:cNvSpPr txBox="1"/>
            <p:nvPr/>
          </p:nvSpPr>
          <p:spPr>
            <a:xfrm>
              <a:off x="921327" y="2590800"/>
              <a:ext cx="374073" cy="276999"/>
            </a:xfrm>
            <a:prstGeom prst="rect">
              <a:avLst/>
            </a:prstGeom>
            <a:noFill/>
          </p:spPr>
          <p:txBody>
            <a:bodyPr wrap="square" rtlCol="0">
              <a:spAutoFit/>
            </a:bodyPr>
            <a:lstStyle/>
            <a:p>
              <a:r>
                <a:rPr lang="en-US" dirty="0" smtClean="0"/>
                <a:t>t1</a:t>
              </a:r>
              <a:endParaRPr lang="en-US" dirty="0"/>
            </a:p>
          </p:txBody>
        </p:sp>
        <p:sp>
          <p:nvSpPr>
            <p:cNvPr id="33" name="TextBox 32"/>
            <p:cNvSpPr txBox="1"/>
            <p:nvPr/>
          </p:nvSpPr>
          <p:spPr>
            <a:xfrm>
              <a:off x="3664527" y="2833189"/>
              <a:ext cx="374073" cy="276999"/>
            </a:xfrm>
            <a:prstGeom prst="rect">
              <a:avLst/>
            </a:prstGeom>
            <a:noFill/>
          </p:spPr>
          <p:txBody>
            <a:bodyPr wrap="square" rtlCol="0">
              <a:spAutoFit/>
            </a:bodyPr>
            <a:lstStyle/>
            <a:p>
              <a:r>
                <a:rPr lang="en-US" dirty="0" smtClean="0"/>
                <a:t>t2</a:t>
              </a:r>
              <a:endParaRPr lang="en-US" dirty="0"/>
            </a:p>
          </p:txBody>
        </p:sp>
        <p:sp>
          <p:nvSpPr>
            <p:cNvPr id="34" name="TextBox 33"/>
            <p:cNvSpPr txBox="1"/>
            <p:nvPr/>
          </p:nvSpPr>
          <p:spPr>
            <a:xfrm>
              <a:off x="6026727" y="3214189"/>
              <a:ext cx="374073" cy="276999"/>
            </a:xfrm>
            <a:prstGeom prst="rect">
              <a:avLst/>
            </a:prstGeom>
            <a:noFill/>
          </p:spPr>
          <p:txBody>
            <a:bodyPr wrap="square" rtlCol="0">
              <a:spAutoFit/>
            </a:bodyPr>
            <a:lstStyle/>
            <a:p>
              <a:r>
                <a:rPr lang="en-US" dirty="0" smtClean="0"/>
                <a:t>t3</a:t>
              </a:r>
              <a:endParaRPr lang="en-US" dirty="0"/>
            </a:p>
          </p:txBody>
        </p:sp>
        <p:sp>
          <p:nvSpPr>
            <p:cNvPr id="35" name="TextBox 34"/>
            <p:cNvSpPr txBox="1"/>
            <p:nvPr/>
          </p:nvSpPr>
          <p:spPr>
            <a:xfrm>
              <a:off x="3664527" y="3442789"/>
              <a:ext cx="374073" cy="276999"/>
            </a:xfrm>
            <a:prstGeom prst="rect">
              <a:avLst/>
            </a:prstGeom>
            <a:noFill/>
          </p:spPr>
          <p:txBody>
            <a:bodyPr wrap="square" rtlCol="0">
              <a:spAutoFit/>
            </a:bodyPr>
            <a:lstStyle/>
            <a:p>
              <a:r>
                <a:rPr lang="en-US" dirty="0" smtClean="0"/>
                <a:t>t4</a:t>
              </a:r>
              <a:endParaRPr lang="en-US" dirty="0"/>
            </a:p>
          </p:txBody>
        </p:sp>
        <p:sp>
          <p:nvSpPr>
            <p:cNvPr id="36" name="TextBox 35"/>
            <p:cNvSpPr txBox="1"/>
            <p:nvPr/>
          </p:nvSpPr>
          <p:spPr>
            <a:xfrm>
              <a:off x="914400" y="3886200"/>
              <a:ext cx="374073" cy="276999"/>
            </a:xfrm>
            <a:prstGeom prst="rect">
              <a:avLst/>
            </a:prstGeom>
            <a:noFill/>
          </p:spPr>
          <p:txBody>
            <a:bodyPr wrap="square" rtlCol="0">
              <a:spAutoFit/>
            </a:bodyPr>
            <a:lstStyle/>
            <a:p>
              <a:r>
                <a:rPr lang="en-US" dirty="0" smtClean="0"/>
                <a:t>t5</a:t>
              </a:r>
              <a:endParaRPr lang="en-US" dirty="0"/>
            </a:p>
          </p:txBody>
        </p:sp>
        <p:sp>
          <p:nvSpPr>
            <p:cNvPr id="37" name="Oval 36"/>
            <p:cNvSpPr/>
            <p:nvPr/>
          </p:nvSpPr>
          <p:spPr bwMode="auto">
            <a:xfrm>
              <a:off x="1136073" y="3886200"/>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Oval 37"/>
            <p:cNvSpPr/>
            <p:nvPr/>
          </p:nvSpPr>
          <p:spPr bwMode="auto">
            <a:xfrm>
              <a:off x="7944346" y="3387410"/>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9" name="Straight Arrow Connector 38"/>
            <p:cNvCxnSpPr>
              <a:stCxn id="30" idx="4"/>
              <a:endCxn id="38" idx="0"/>
            </p:cNvCxnSpPr>
            <p:nvPr/>
          </p:nvCxnSpPr>
          <p:spPr bwMode="auto">
            <a:xfrm>
              <a:off x="1325125" y="3172599"/>
              <a:ext cx="6808273" cy="2148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Oval 39"/>
            <p:cNvSpPr/>
            <p:nvPr/>
          </p:nvSpPr>
          <p:spPr bwMode="auto">
            <a:xfrm>
              <a:off x="1136073" y="4177211"/>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1" name="Straight Arrow Connector 40"/>
            <p:cNvCxnSpPr>
              <a:stCxn id="38" idx="4"/>
              <a:endCxn id="40" idx="0"/>
            </p:cNvCxnSpPr>
            <p:nvPr/>
          </p:nvCxnSpPr>
          <p:spPr bwMode="auto">
            <a:xfrm flipH="1">
              <a:off x="1325125" y="3629799"/>
              <a:ext cx="6808273" cy="54741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Box 41"/>
            <p:cNvSpPr txBox="1"/>
            <p:nvPr/>
          </p:nvSpPr>
          <p:spPr>
            <a:xfrm>
              <a:off x="914400" y="2895600"/>
              <a:ext cx="374073" cy="276999"/>
            </a:xfrm>
            <a:prstGeom prst="rect">
              <a:avLst/>
            </a:prstGeom>
            <a:noFill/>
          </p:spPr>
          <p:txBody>
            <a:bodyPr wrap="square" rtlCol="0">
              <a:spAutoFit/>
            </a:bodyPr>
            <a:lstStyle/>
            <a:p>
              <a:r>
                <a:rPr lang="en-US" dirty="0" smtClean="0"/>
                <a:t>t1</a:t>
              </a:r>
              <a:endParaRPr lang="en-US" dirty="0"/>
            </a:p>
          </p:txBody>
        </p:sp>
        <p:sp>
          <p:nvSpPr>
            <p:cNvPr id="43" name="TextBox 42"/>
            <p:cNvSpPr txBox="1"/>
            <p:nvPr/>
          </p:nvSpPr>
          <p:spPr>
            <a:xfrm>
              <a:off x="4883727" y="3075801"/>
              <a:ext cx="374073" cy="276999"/>
            </a:xfrm>
            <a:prstGeom prst="rect">
              <a:avLst/>
            </a:prstGeom>
            <a:noFill/>
          </p:spPr>
          <p:txBody>
            <a:bodyPr wrap="square" rtlCol="0">
              <a:spAutoFit/>
            </a:bodyPr>
            <a:lstStyle/>
            <a:p>
              <a:r>
                <a:rPr lang="en-US" dirty="0" smtClean="0"/>
                <a:t>t2</a:t>
              </a:r>
              <a:endParaRPr lang="en-US" dirty="0"/>
            </a:p>
          </p:txBody>
        </p:sp>
        <p:sp>
          <p:nvSpPr>
            <p:cNvPr id="44" name="TextBox 43"/>
            <p:cNvSpPr txBox="1"/>
            <p:nvPr/>
          </p:nvSpPr>
          <p:spPr>
            <a:xfrm>
              <a:off x="8236527" y="3387410"/>
              <a:ext cx="374073" cy="276999"/>
            </a:xfrm>
            <a:prstGeom prst="rect">
              <a:avLst/>
            </a:prstGeom>
            <a:noFill/>
          </p:spPr>
          <p:txBody>
            <a:bodyPr wrap="square" rtlCol="0">
              <a:spAutoFit/>
            </a:bodyPr>
            <a:lstStyle/>
            <a:p>
              <a:r>
                <a:rPr lang="en-US" dirty="0" smtClean="0"/>
                <a:t>t3</a:t>
              </a:r>
              <a:endParaRPr lang="en-US" dirty="0"/>
            </a:p>
          </p:txBody>
        </p:sp>
        <p:sp>
          <p:nvSpPr>
            <p:cNvPr id="45" name="TextBox 44"/>
            <p:cNvSpPr txBox="1"/>
            <p:nvPr/>
          </p:nvSpPr>
          <p:spPr>
            <a:xfrm>
              <a:off x="4883727" y="3616010"/>
              <a:ext cx="374073" cy="276999"/>
            </a:xfrm>
            <a:prstGeom prst="rect">
              <a:avLst/>
            </a:prstGeom>
            <a:noFill/>
          </p:spPr>
          <p:txBody>
            <a:bodyPr wrap="square" rtlCol="0">
              <a:spAutoFit/>
            </a:bodyPr>
            <a:lstStyle/>
            <a:p>
              <a:r>
                <a:rPr lang="en-US" dirty="0" smtClean="0"/>
                <a:t>t4</a:t>
              </a:r>
              <a:endParaRPr lang="en-US" dirty="0"/>
            </a:p>
          </p:txBody>
        </p:sp>
        <p:sp>
          <p:nvSpPr>
            <p:cNvPr id="46" name="TextBox 45"/>
            <p:cNvSpPr txBox="1"/>
            <p:nvPr/>
          </p:nvSpPr>
          <p:spPr>
            <a:xfrm>
              <a:off x="914400" y="4142601"/>
              <a:ext cx="374073" cy="276999"/>
            </a:xfrm>
            <a:prstGeom prst="rect">
              <a:avLst/>
            </a:prstGeom>
            <a:noFill/>
          </p:spPr>
          <p:txBody>
            <a:bodyPr wrap="square" rtlCol="0">
              <a:spAutoFit/>
            </a:bodyPr>
            <a:lstStyle/>
            <a:p>
              <a:r>
                <a:rPr lang="en-US" dirty="0" smtClean="0"/>
                <a:t>t5</a:t>
              </a:r>
              <a:endParaRPr lang="en-US" dirty="0"/>
            </a:p>
          </p:txBody>
        </p:sp>
        <p:sp>
          <p:nvSpPr>
            <p:cNvPr id="47" name="TextBox 46"/>
            <p:cNvSpPr txBox="1"/>
            <p:nvPr/>
          </p:nvSpPr>
          <p:spPr>
            <a:xfrm>
              <a:off x="5486400" y="2286000"/>
              <a:ext cx="3068002" cy="276999"/>
            </a:xfrm>
            <a:prstGeom prst="rect">
              <a:avLst/>
            </a:prstGeom>
            <a:noFill/>
          </p:spPr>
          <p:txBody>
            <a:bodyPr wrap="square" rtlCol="0">
              <a:spAutoFit/>
            </a:bodyPr>
            <a:lstStyle/>
            <a:p>
              <a:r>
                <a:rPr lang="en-US" dirty="0" err="1" smtClean="0"/>
                <a:t>Tu</a:t>
              </a:r>
              <a:r>
                <a:rPr lang="en-US" dirty="0" smtClean="0"/>
                <a:t> = n(t1+t2+t3+t4+t5)=~n(2*t1+2*t2+t3)</a:t>
              </a:r>
              <a:endParaRPr lang="en-US" dirty="0"/>
            </a:p>
          </p:txBody>
        </p:sp>
        <p:sp>
          <p:nvSpPr>
            <p:cNvPr id="48" name="TextBox 47"/>
            <p:cNvSpPr txBox="1"/>
            <p:nvPr/>
          </p:nvSpPr>
          <p:spPr>
            <a:xfrm>
              <a:off x="1676400" y="4724400"/>
              <a:ext cx="3581400" cy="830997"/>
            </a:xfrm>
            <a:prstGeom prst="rect">
              <a:avLst/>
            </a:prstGeom>
            <a:noFill/>
          </p:spPr>
          <p:txBody>
            <a:bodyPr wrap="square" rtlCol="0">
              <a:spAutoFit/>
            </a:bodyPr>
            <a:lstStyle/>
            <a:p>
              <a:r>
                <a:rPr lang="en-US" dirty="0" err="1" smtClean="0"/>
                <a:t>Tuo</a:t>
              </a:r>
              <a:r>
                <a:rPr lang="en-US" dirty="0" smtClean="0"/>
                <a:t>=time </a:t>
              </a:r>
              <a:r>
                <a:rPr lang="en-US" dirty="0"/>
                <a:t>for network discovery </a:t>
              </a:r>
              <a:r>
                <a:rPr lang="en-US" dirty="0" smtClean="0"/>
                <a:t>with GAS unicast </a:t>
              </a:r>
              <a:r>
                <a:rPr lang="en-US" dirty="0" err="1" smtClean="0"/>
                <a:t>Req</a:t>
              </a:r>
              <a:r>
                <a:rPr lang="en-US" dirty="0" smtClean="0"/>
                <a:t>, </a:t>
              </a:r>
              <a:r>
                <a:rPr lang="en-US" dirty="0" err="1" smtClean="0"/>
                <a:t>Optimised</a:t>
              </a:r>
              <a:r>
                <a:rPr lang="en-US" dirty="0" smtClean="0"/>
                <a:t> procedure</a:t>
              </a:r>
              <a:endParaRPr lang="en-US" dirty="0"/>
            </a:p>
            <a:p>
              <a:r>
                <a:rPr lang="en-US" dirty="0" err="1" smtClean="0"/>
                <a:t>Tuo</a:t>
              </a:r>
              <a:r>
                <a:rPr lang="en-US" dirty="0" smtClean="0"/>
                <a:t> = </a:t>
              </a:r>
              <a:r>
                <a:rPr lang="en-US" dirty="0" err="1" smtClean="0"/>
                <a:t>Ts+n</a:t>
              </a:r>
              <a:r>
                <a:rPr lang="en-US" dirty="0" smtClean="0"/>
                <a:t>*t1+n*t5+t2+t3+t4=</a:t>
              </a:r>
              <a:r>
                <a:rPr lang="en-US" dirty="0" err="1" smtClean="0"/>
                <a:t>Ts+n</a:t>
              </a:r>
              <a:r>
                <a:rPr lang="en-US" dirty="0" smtClean="0"/>
                <a:t>(t1+t5)+RTT+t3</a:t>
              </a:r>
            </a:p>
            <a:p>
              <a:r>
                <a:rPr lang="en-US" dirty="0" smtClean="0"/>
                <a:t>t2+t4=RTT</a:t>
              </a:r>
              <a:endParaRPr lang="en-US" dirty="0"/>
            </a:p>
          </p:txBody>
        </p:sp>
        <p:sp>
          <p:nvSpPr>
            <p:cNvPr id="49" name="Rectangle 48"/>
            <p:cNvSpPr/>
            <p:nvPr/>
          </p:nvSpPr>
          <p:spPr bwMode="auto">
            <a:xfrm>
              <a:off x="533400" y="2036716"/>
              <a:ext cx="8382000" cy="17308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0" name="TextBox 49"/>
            <p:cNvSpPr txBox="1"/>
            <p:nvPr/>
          </p:nvSpPr>
          <p:spPr>
            <a:xfrm>
              <a:off x="1597304" y="1821905"/>
              <a:ext cx="1374496" cy="276999"/>
            </a:xfrm>
            <a:prstGeom prst="rect">
              <a:avLst/>
            </a:prstGeom>
            <a:noFill/>
          </p:spPr>
          <p:txBody>
            <a:bodyPr wrap="square" rtlCol="0">
              <a:spAutoFit/>
            </a:bodyPr>
            <a:lstStyle/>
            <a:p>
              <a:r>
                <a:rPr lang="en-US" dirty="0" smtClean="0"/>
                <a:t>SCAN: </a:t>
              </a:r>
              <a:r>
                <a:rPr lang="en-US" dirty="0" err="1" smtClean="0"/>
                <a:t>Ts</a:t>
              </a:r>
              <a:endParaRPr lang="en-US" dirty="0"/>
            </a:p>
          </p:txBody>
        </p:sp>
      </p:grpSp>
      <p:sp>
        <p:nvSpPr>
          <p:cNvPr id="51" name="Title 1"/>
          <p:cNvSpPr txBox="1">
            <a:spLocks/>
          </p:cNvSpPr>
          <p:nvPr/>
        </p:nvSpPr>
        <p:spPr>
          <a:xfrm>
            <a:off x="685800" y="533400"/>
            <a:ext cx="8153400" cy="1066800"/>
          </a:xfrm>
          <a:prstGeom prst="rect">
            <a:avLst/>
          </a:prstGeom>
        </p:spPr>
        <p:txBody>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sz="2400" smtClean="0"/>
              <a:t>Network Selection Procedure – Unicast GAS Req optimized</a:t>
            </a:r>
            <a:endParaRPr lang="en-US" sz="2400" dirty="0"/>
          </a:p>
        </p:txBody>
      </p:sp>
    </p:spTree>
    <p:extLst>
      <p:ext uri="{BB962C8B-B14F-4D97-AF65-F5344CB8AC3E}">
        <p14:creationId xmlns:p14="http://schemas.microsoft.com/office/powerpoint/2010/main" val="738791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737446" cy="276999"/>
          </a:xfrm>
        </p:spPr>
        <p:txBody>
          <a:bodyPr/>
          <a:lstStyle/>
          <a:p>
            <a:r>
              <a:rPr lang="en-US" dirty="0" smtClean="0"/>
              <a:t>09 2011</a:t>
            </a:r>
            <a:endParaRPr lang="en-US" dirty="0"/>
          </a:p>
        </p:txBody>
      </p:sp>
      <p:sp>
        <p:nvSpPr>
          <p:cNvPr id="4" name="Slide Number Placeholder 3"/>
          <p:cNvSpPr>
            <a:spLocks noGrp="1"/>
          </p:cNvSpPr>
          <p:nvPr>
            <p:ph type="sldNum" sz="quarter" idx="12"/>
          </p:nvPr>
        </p:nvSpPr>
        <p:spPr/>
        <p:txBody>
          <a:bodyPr/>
          <a:lstStyle/>
          <a:p>
            <a:r>
              <a:rPr lang="en-US" smtClean="0"/>
              <a:t>Slide </a:t>
            </a:r>
            <a:fld id="{37CD27BC-6DFF-4494-A456-EC6233FC2F22}" type="slidenum">
              <a:rPr lang="en-US" smtClean="0"/>
              <a:pPr/>
              <a:t>5</a:t>
            </a:fld>
            <a:endParaRPr lang="en-US"/>
          </a:p>
        </p:txBody>
      </p:sp>
      <p:grpSp>
        <p:nvGrpSpPr>
          <p:cNvPr id="5" name="Group 4"/>
          <p:cNvGrpSpPr/>
          <p:nvPr/>
        </p:nvGrpSpPr>
        <p:grpSpPr>
          <a:xfrm>
            <a:off x="914400" y="880765"/>
            <a:ext cx="7696200" cy="5596235"/>
            <a:chOff x="914400" y="838200"/>
            <a:chExt cx="7696200" cy="5596235"/>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2774"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descr="nokia-n900_001"/>
            <p:cNvPicPr>
              <a:picLocks noChangeAspect="1" noChangeArrowheads="1"/>
            </p:cNvPicPr>
            <p:nvPr/>
          </p:nvPicPr>
          <p:blipFill>
            <a:blip r:embed="rId3" cstate="print"/>
            <a:srcRect/>
            <a:stretch>
              <a:fillRect/>
            </a:stretch>
          </p:blipFill>
          <p:spPr bwMode="auto">
            <a:xfrm>
              <a:off x="1066800" y="1004389"/>
              <a:ext cx="530504" cy="963022"/>
            </a:xfrm>
            <a:prstGeom prst="rect">
              <a:avLst/>
            </a:prstGeom>
            <a:noFill/>
            <a:ln w="9525">
              <a:noFill/>
              <a:miter lim="800000"/>
              <a:headEnd/>
              <a:tailEnd/>
            </a:ln>
          </p:spPr>
        </p:pic>
        <p:sp>
          <p:nvSpPr>
            <p:cNvPr id="8" name="TextBox 7"/>
            <p:cNvSpPr txBox="1"/>
            <p:nvPr/>
          </p:nvSpPr>
          <p:spPr>
            <a:xfrm>
              <a:off x="3592813" y="871835"/>
              <a:ext cx="762000" cy="276999"/>
            </a:xfrm>
            <a:prstGeom prst="rect">
              <a:avLst/>
            </a:prstGeom>
            <a:noFill/>
          </p:spPr>
          <p:txBody>
            <a:bodyPr wrap="square" rtlCol="0">
              <a:spAutoFit/>
            </a:bodyPr>
            <a:lstStyle/>
            <a:p>
              <a:r>
                <a:rPr lang="en-US" dirty="0" smtClean="0"/>
                <a:t>SSID1</a:t>
              </a:r>
              <a:endParaRPr lang="en-US"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2748"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472787" y="871835"/>
              <a:ext cx="762000" cy="276999"/>
            </a:xfrm>
            <a:prstGeom prst="rect">
              <a:avLst/>
            </a:prstGeom>
            <a:noFill/>
          </p:spPr>
          <p:txBody>
            <a:bodyPr wrap="square" rtlCol="0">
              <a:spAutoFit/>
            </a:bodyPr>
            <a:lstStyle/>
            <a:p>
              <a:r>
                <a:rPr lang="en-US" dirty="0" smtClean="0"/>
                <a:t>SSID2</a:t>
              </a:r>
              <a:endParaRPr lang="en-US" dirty="0"/>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1109365"/>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7748639" y="838200"/>
              <a:ext cx="762000" cy="276999"/>
            </a:xfrm>
            <a:prstGeom prst="rect">
              <a:avLst/>
            </a:prstGeom>
            <a:noFill/>
          </p:spPr>
          <p:txBody>
            <a:bodyPr wrap="square" rtlCol="0">
              <a:spAutoFit/>
            </a:bodyPr>
            <a:lstStyle/>
            <a:p>
              <a:r>
                <a:rPr lang="en-US" dirty="0" smtClean="0"/>
                <a:t>SSID3</a:t>
              </a:r>
              <a:endParaRPr lang="en-US" dirty="0"/>
            </a:p>
          </p:txBody>
        </p:sp>
        <p:cxnSp>
          <p:nvCxnSpPr>
            <p:cNvPr id="13" name="Straight Connector 12"/>
            <p:cNvCxnSpPr/>
            <p:nvPr/>
          </p:nvCxnSpPr>
          <p:spPr bwMode="auto">
            <a:xfrm>
              <a:off x="1325125" y="1627916"/>
              <a:ext cx="0" cy="466198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a:stCxn id="6" idx="2"/>
            </p:cNvCxnSpPr>
            <p:nvPr/>
          </p:nvCxnSpPr>
          <p:spPr bwMode="auto">
            <a:xfrm>
              <a:off x="4011671" y="1828800"/>
              <a:ext cx="0" cy="4572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a:stCxn id="9" idx="2"/>
            </p:cNvCxnSpPr>
            <p:nvPr/>
          </p:nvCxnSpPr>
          <p:spPr bwMode="auto">
            <a:xfrm>
              <a:off x="5891645" y="1828800"/>
              <a:ext cx="0" cy="460563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a:stCxn id="11" idx="2"/>
            </p:cNvCxnSpPr>
            <p:nvPr/>
          </p:nvCxnSpPr>
          <p:spPr bwMode="auto">
            <a:xfrm flipH="1">
              <a:off x="8154423" y="1795165"/>
              <a:ext cx="13074" cy="4605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Oval 16"/>
            <p:cNvSpPr/>
            <p:nvPr/>
          </p:nvSpPr>
          <p:spPr bwMode="auto">
            <a:xfrm>
              <a:off x="1143000" y="2140495"/>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Oval 17"/>
            <p:cNvSpPr/>
            <p:nvPr/>
          </p:nvSpPr>
          <p:spPr bwMode="auto">
            <a:xfrm>
              <a:off x="3822619" y="2763884"/>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9" name="Straight Arrow Connector 18"/>
            <p:cNvCxnSpPr>
              <a:stCxn id="17" idx="4"/>
              <a:endCxn id="18" idx="0"/>
            </p:cNvCxnSpPr>
            <p:nvPr/>
          </p:nvCxnSpPr>
          <p:spPr bwMode="auto">
            <a:xfrm>
              <a:off x="1332052" y="2382884"/>
              <a:ext cx="2679619" cy="381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Oval 19"/>
            <p:cNvSpPr/>
            <p:nvPr/>
          </p:nvSpPr>
          <p:spPr bwMode="auto">
            <a:xfrm>
              <a:off x="1136073" y="3449684"/>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1" name="Straight Arrow Connector 20"/>
            <p:cNvCxnSpPr>
              <a:stCxn id="18" idx="4"/>
            </p:cNvCxnSpPr>
            <p:nvPr/>
          </p:nvCxnSpPr>
          <p:spPr bwMode="auto">
            <a:xfrm flipH="1">
              <a:off x="1332052" y="3006273"/>
              <a:ext cx="2679619" cy="4434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p:cNvSpPr txBox="1"/>
            <p:nvPr/>
          </p:nvSpPr>
          <p:spPr>
            <a:xfrm>
              <a:off x="921327" y="2140495"/>
              <a:ext cx="374073" cy="276999"/>
            </a:xfrm>
            <a:prstGeom prst="rect">
              <a:avLst/>
            </a:prstGeom>
            <a:noFill/>
          </p:spPr>
          <p:txBody>
            <a:bodyPr wrap="square" rtlCol="0">
              <a:spAutoFit/>
            </a:bodyPr>
            <a:lstStyle/>
            <a:p>
              <a:r>
                <a:rPr lang="en-US" dirty="0" smtClean="0"/>
                <a:t>t1</a:t>
              </a:r>
              <a:endParaRPr lang="en-US" dirty="0"/>
            </a:p>
          </p:txBody>
        </p:sp>
        <p:sp>
          <p:nvSpPr>
            <p:cNvPr id="23" name="TextBox 22"/>
            <p:cNvSpPr txBox="1"/>
            <p:nvPr/>
          </p:nvSpPr>
          <p:spPr>
            <a:xfrm>
              <a:off x="2597727" y="2382884"/>
              <a:ext cx="374073" cy="276999"/>
            </a:xfrm>
            <a:prstGeom prst="rect">
              <a:avLst/>
            </a:prstGeom>
            <a:noFill/>
          </p:spPr>
          <p:txBody>
            <a:bodyPr wrap="square" rtlCol="0">
              <a:spAutoFit/>
            </a:bodyPr>
            <a:lstStyle/>
            <a:p>
              <a:r>
                <a:rPr lang="en-US" dirty="0" smtClean="0"/>
                <a:t>t2</a:t>
              </a:r>
              <a:endParaRPr lang="en-US" dirty="0"/>
            </a:p>
          </p:txBody>
        </p:sp>
        <p:sp>
          <p:nvSpPr>
            <p:cNvPr id="24" name="TextBox 23"/>
            <p:cNvSpPr txBox="1"/>
            <p:nvPr/>
          </p:nvSpPr>
          <p:spPr>
            <a:xfrm>
              <a:off x="4114800" y="2763884"/>
              <a:ext cx="374073" cy="276999"/>
            </a:xfrm>
            <a:prstGeom prst="rect">
              <a:avLst/>
            </a:prstGeom>
            <a:noFill/>
          </p:spPr>
          <p:txBody>
            <a:bodyPr wrap="square" rtlCol="0">
              <a:spAutoFit/>
            </a:bodyPr>
            <a:lstStyle/>
            <a:p>
              <a:r>
                <a:rPr lang="en-US" dirty="0" smtClean="0"/>
                <a:t>t3</a:t>
              </a:r>
              <a:endParaRPr lang="en-US" dirty="0"/>
            </a:p>
          </p:txBody>
        </p:sp>
        <p:sp>
          <p:nvSpPr>
            <p:cNvPr id="25" name="TextBox 24"/>
            <p:cNvSpPr txBox="1"/>
            <p:nvPr/>
          </p:nvSpPr>
          <p:spPr>
            <a:xfrm>
              <a:off x="2597727" y="2992484"/>
              <a:ext cx="374073" cy="276999"/>
            </a:xfrm>
            <a:prstGeom prst="rect">
              <a:avLst/>
            </a:prstGeom>
            <a:noFill/>
          </p:spPr>
          <p:txBody>
            <a:bodyPr wrap="square" rtlCol="0">
              <a:spAutoFit/>
            </a:bodyPr>
            <a:lstStyle/>
            <a:p>
              <a:r>
                <a:rPr lang="en-US" dirty="0" smtClean="0"/>
                <a:t>t4</a:t>
              </a:r>
              <a:endParaRPr lang="en-US" dirty="0"/>
            </a:p>
          </p:txBody>
        </p:sp>
        <p:sp>
          <p:nvSpPr>
            <p:cNvPr id="26" name="TextBox 25"/>
            <p:cNvSpPr txBox="1"/>
            <p:nvPr/>
          </p:nvSpPr>
          <p:spPr>
            <a:xfrm>
              <a:off x="914400" y="3373484"/>
              <a:ext cx="374073" cy="276999"/>
            </a:xfrm>
            <a:prstGeom prst="rect">
              <a:avLst/>
            </a:prstGeom>
            <a:noFill/>
          </p:spPr>
          <p:txBody>
            <a:bodyPr wrap="square" rtlCol="0">
              <a:spAutoFit/>
            </a:bodyPr>
            <a:lstStyle/>
            <a:p>
              <a:r>
                <a:rPr lang="en-US" dirty="0" smtClean="0"/>
                <a:t>t5</a:t>
              </a:r>
              <a:endParaRPr lang="en-US" dirty="0"/>
            </a:p>
          </p:txBody>
        </p:sp>
        <p:sp>
          <p:nvSpPr>
            <p:cNvPr id="27" name="Oval 26"/>
            <p:cNvSpPr/>
            <p:nvPr/>
          </p:nvSpPr>
          <p:spPr bwMode="auto">
            <a:xfrm>
              <a:off x="5734546" y="2743200"/>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8" name="Straight Arrow Connector 27"/>
            <p:cNvCxnSpPr>
              <a:endCxn id="27" idx="0"/>
            </p:cNvCxnSpPr>
            <p:nvPr/>
          </p:nvCxnSpPr>
          <p:spPr bwMode="auto">
            <a:xfrm>
              <a:off x="1332052" y="2362200"/>
              <a:ext cx="4591546" cy="381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a:stCxn id="27" idx="4"/>
              <a:endCxn id="38" idx="6"/>
            </p:cNvCxnSpPr>
            <p:nvPr/>
          </p:nvCxnSpPr>
          <p:spPr bwMode="auto">
            <a:xfrm flipH="1">
              <a:off x="1521104" y="2985589"/>
              <a:ext cx="4402494" cy="779417"/>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Box 29"/>
            <p:cNvSpPr txBox="1"/>
            <p:nvPr/>
          </p:nvSpPr>
          <p:spPr>
            <a:xfrm>
              <a:off x="6026727" y="2743200"/>
              <a:ext cx="374073" cy="276999"/>
            </a:xfrm>
            <a:prstGeom prst="rect">
              <a:avLst/>
            </a:prstGeom>
            <a:noFill/>
          </p:spPr>
          <p:txBody>
            <a:bodyPr wrap="square" rtlCol="0">
              <a:spAutoFit/>
            </a:bodyPr>
            <a:lstStyle/>
            <a:p>
              <a:r>
                <a:rPr lang="en-US" dirty="0" smtClean="0"/>
                <a:t>t3</a:t>
              </a:r>
              <a:endParaRPr lang="en-US" dirty="0"/>
            </a:p>
          </p:txBody>
        </p:sp>
        <p:sp>
          <p:nvSpPr>
            <p:cNvPr id="31" name="Oval 30"/>
            <p:cNvSpPr/>
            <p:nvPr/>
          </p:nvSpPr>
          <p:spPr bwMode="auto">
            <a:xfrm>
              <a:off x="7944346" y="2819400"/>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2" name="Straight Arrow Connector 31"/>
            <p:cNvCxnSpPr>
              <a:stCxn id="17" idx="6"/>
              <a:endCxn id="31" idx="0"/>
            </p:cNvCxnSpPr>
            <p:nvPr/>
          </p:nvCxnSpPr>
          <p:spPr bwMode="auto">
            <a:xfrm>
              <a:off x="1521104" y="2261690"/>
              <a:ext cx="6612294" cy="55771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Arrow Connector 32"/>
            <p:cNvCxnSpPr>
              <a:stCxn id="31" idx="4"/>
              <a:endCxn id="39" idx="6"/>
            </p:cNvCxnSpPr>
            <p:nvPr/>
          </p:nvCxnSpPr>
          <p:spPr bwMode="auto">
            <a:xfrm flipH="1">
              <a:off x="1521104" y="3061789"/>
              <a:ext cx="6612294" cy="931817"/>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Box 33"/>
            <p:cNvSpPr txBox="1"/>
            <p:nvPr/>
          </p:nvSpPr>
          <p:spPr>
            <a:xfrm>
              <a:off x="4883727" y="2507791"/>
              <a:ext cx="374073" cy="276999"/>
            </a:xfrm>
            <a:prstGeom prst="rect">
              <a:avLst/>
            </a:prstGeom>
            <a:noFill/>
          </p:spPr>
          <p:txBody>
            <a:bodyPr wrap="square" rtlCol="0">
              <a:spAutoFit/>
            </a:bodyPr>
            <a:lstStyle/>
            <a:p>
              <a:r>
                <a:rPr lang="en-US" dirty="0" smtClean="0"/>
                <a:t>t2</a:t>
              </a:r>
              <a:endParaRPr lang="en-US" dirty="0"/>
            </a:p>
          </p:txBody>
        </p:sp>
        <p:sp>
          <p:nvSpPr>
            <p:cNvPr id="35" name="TextBox 34"/>
            <p:cNvSpPr txBox="1"/>
            <p:nvPr/>
          </p:nvSpPr>
          <p:spPr>
            <a:xfrm>
              <a:off x="8236527" y="2819400"/>
              <a:ext cx="374073" cy="276999"/>
            </a:xfrm>
            <a:prstGeom prst="rect">
              <a:avLst/>
            </a:prstGeom>
            <a:noFill/>
          </p:spPr>
          <p:txBody>
            <a:bodyPr wrap="square" rtlCol="0">
              <a:spAutoFit/>
            </a:bodyPr>
            <a:lstStyle/>
            <a:p>
              <a:r>
                <a:rPr lang="en-US" dirty="0" smtClean="0"/>
                <a:t>t3</a:t>
              </a:r>
              <a:endParaRPr lang="en-US" dirty="0"/>
            </a:p>
          </p:txBody>
        </p:sp>
        <p:sp>
          <p:nvSpPr>
            <p:cNvPr id="36" name="TextBox 35"/>
            <p:cNvSpPr txBox="1"/>
            <p:nvPr/>
          </p:nvSpPr>
          <p:spPr>
            <a:xfrm>
              <a:off x="4883727" y="3048000"/>
              <a:ext cx="374073" cy="276999"/>
            </a:xfrm>
            <a:prstGeom prst="rect">
              <a:avLst/>
            </a:prstGeom>
            <a:noFill/>
          </p:spPr>
          <p:txBody>
            <a:bodyPr wrap="square" rtlCol="0">
              <a:spAutoFit/>
            </a:bodyPr>
            <a:lstStyle/>
            <a:p>
              <a:r>
                <a:rPr lang="en-US" dirty="0" smtClean="0"/>
                <a:t>t4</a:t>
              </a:r>
              <a:endParaRPr lang="en-US" dirty="0"/>
            </a:p>
          </p:txBody>
        </p:sp>
        <p:sp>
          <p:nvSpPr>
            <p:cNvPr id="37" name="TextBox 36"/>
            <p:cNvSpPr txBox="1"/>
            <p:nvPr/>
          </p:nvSpPr>
          <p:spPr>
            <a:xfrm>
              <a:off x="4200722" y="4132618"/>
              <a:ext cx="4409877" cy="1938992"/>
            </a:xfrm>
            <a:prstGeom prst="rect">
              <a:avLst/>
            </a:prstGeom>
            <a:noFill/>
          </p:spPr>
          <p:txBody>
            <a:bodyPr wrap="square" rtlCol="0">
              <a:spAutoFit/>
            </a:bodyPr>
            <a:lstStyle/>
            <a:p>
              <a:r>
                <a:rPr lang="en-US" dirty="0" smtClean="0"/>
                <a:t>Tb=time </a:t>
              </a:r>
              <a:r>
                <a:rPr lang="en-US" dirty="0"/>
                <a:t>for network discovery </a:t>
              </a:r>
              <a:r>
                <a:rPr lang="en-US" dirty="0" smtClean="0"/>
                <a:t>with GAS broadcast </a:t>
              </a:r>
              <a:r>
                <a:rPr lang="en-US" dirty="0" err="1" smtClean="0"/>
                <a:t>Req</a:t>
              </a:r>
              <a:endParaRPr lang="en-US" dirty="0"/>
            </a:p>
            <a:p>
              <a:r>
                <a:rPr lang="en-US" dirty="0" smtClean="0"/>
                <a:t>Tb = t1+t2+t3+t4+n*t5=~t1+RTT+t3+n*t5</a:t>
              </a:r>
            </a:p>
            <a:p>
              <a:r>
                <a:rPr lang="en-US" dirty="0" smtClean="0"/>
                <a:t>t2+t4=RTT</a:t>
              </a:r>
            </a:p>
            <a:p>
              <a:r>
                <a:rPr lang="en-US" dirty="0" smtClean="0"/>
                <a:t>No need to scan, just send GAS </a:t>
              </a:r>
              <a:r>
                <a:rPr lang="en-US" dirty="0" err="1" smtClean="0"/>
                <a:t>Req</a:t>
              </a:r>
              <a:r>
                <a:rPr lang="en-US" dirty="0" smtClean="0"/>
                <a:t> to broadcast address</a:t>
              </a:r>
            </a:p>
            <a:p>
              <a:r>
                <a:rPr lang="en-US" dirty="0" smtClean="0"/>
                <a:t>Savings:</a:t>
              </a:r>
              <a:br>
                <a:rPr lang="en-US" dirty="0" smtClean="0"/>
              </a:br>
              <a:r>
                <a:rPr lang="en-US" dirty="0" err="1" smtClean="0"/>
                <a:t>Tu</a:t>
              </a:r>
              <a:r>
                <a:rPr lang="en-US" dirty="0" smtClean="0"/>
                <a:t>-Tb = </a:t>
              </a:r>
              <a:r>
                <a:rPr lang="en-US" dirty="0" err="1" smtClean="0"/>
                <a:t>Ts</a:t>
              </a:r>
              <a:r>
                <a:rPr lang="en-US" dirty="0" smtClean="0"/>
                <a:t>+(n-1)t1+(n-1)t3+(n-1)RTT</a:t>
              </a:r>
            </a:p>
            <a:p>
              <a:r>
                <a:rPr lang="en-US" dirty="0" err="1" smtClean="0"/>
                <a:t>Tuo</a:t>
              </a:r>
              <a:r>
                <a:rPr lang="en-US" dirty="0" smtClean="0"/>
                <a:t>-Tb = </a:t>
              </a:r>
              <a:r>
                <a:rPr lang="en-US" dirty="0" err="1" smtClean="0"/>
                <a:t>Ts</a:t>
              </a:r>
              <a:r>
                <a:rPr lang="en-US" dirty="0" smtClean="0"/>
                <a:t>+ (n-1)t1</a:t>
              </a:r>
            </a:p>
            <a:p>
              <a:r>
                <a:rPr lang="en-US" dirty="0" err="1" smtClean="0"/>
                <a:t>Tu</a:t>
              </a:r>
              <a:r>
                <a:rPr lang="en-US" dirty="0" smtClean="0"/>
                <a:t>=time for network discovery with Unicast GAS</a:t>
              </a:r>
            </a:p>
            <a:p>
              <a:r>
                <a:rPr lang="en-US" dirty="0" err="1" smtClean="0"/>
                <a:t>Tuo</a:t>
              </a:r>
              <a:r>
                <a:rPr lang="en-US" dirty="0" smtClean="0"/>
                <a:t>=</a:t>
              </a:r>
              <a:r>
                <a:rPr lang="en-US" dirty="0"/>
                <a:t>time for network discovery with </a:t>
              </a:r>
              <a:r>
                <a:rPr lang="en-US" dirty="0" err="1" smtClean="0"/>
                <a:t>optimised</a:t>
              </a:r>
              <a:r>
                <a:rPr lang="en-US" dirty="0" smtClean="0"/>
                <a:t> Unicast GAS</a:t>
              </a:r>
            </a:p>
            <a:p>
              <a:r>
                <a:rPr lang="en-US" dirty="0" smtClean="0"/>
                <a:t>Tb=</a:t>
              </a:r>
              <a:r>
                <a:rPr lang="en-US" dirty="0"/>
                <a:t>time for network discovery with </a:t>
              </a:r>
              <a:r>
                <a:rPr lang="en-US" dirty="0" smtClean="0"/>
                <a:t>Broadcast </a:t>
              </a:r>
              <a:r>
                <a:rPr lang="en-US" dirty="0"/>
                <a:t>GAS</a:t>
              </a:r>
            </a:p>
          </p:txBody>
        </p:sp>
        <p:sp>
          <p:nvSpPr>
            <p:cNvPr id="38" name="Oval 37"/>
            <p:cNvSpPr/>
            <p:nvPr/>
          </p:nvSpPr>
          <p:spPr bwMode="auto">
            <a:xfrm>
              <a:off x="1143000" y="3643811"/>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9" name="Oval 38"/>
            <p:cNvSpPr/>
            <p:nvPr/>
          </p:nvSpPr>
          <p:spPr bwMode="auto">
            <a:xfrm>
              <a:off x="1143000" y="3872411"/>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40" name="Title 1"/>
          <p:cNvSpPr txBox="1">
            <a:spLocks/>
          </p:cNvSpPr>
          <p:nvPr/>
        </p:nvSpPr>
        <p:spPr>
          <a:xfrm>
            <a:off x="685800" y="533400"/>
            <a:ext cx="7772400" cy="1066800"/>
          </a:xfrm>
          <a:prstGeom prst="rect">
            <a:avLst/>
          </a:prstGeom>
        </p:spPr>
        <p:txBody>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sz="2400" smtClean="0"/>
              <a:t>Network Selection Procedure – Broadcast GAS Request</a:t>
            </a:r>
            <a:endParaRPr lang="en-US" sz="2400" dirty="0"/>
          </a:p>
        </p:txBody>
      </p:sp>
    </p:spTree>
    <p:extLst>
      <p:ext uri="{BB962C8B-B14F-4D97-AF65-F5344CB8AC3E}">
        <p14:creationId xmlns:p14="http://schemas.microsoft.com/office/powerpoint/2010/main" val="2580239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737446" cy="276999"/>
          </a:xfrm>
        </p:spPr>
        <p:txBody>
          <a:bodyPr/>
          <a:lstStyle/>
          <a:p>
            <a:r>
              <a:rPr lang="en-US" dirty="0" smtClean="0"/>
              <a:t>09 2011</a:t>
            </a:r>
            <a:endParaRPr lang="en-US" dirty="0"/>
          </a:p>
        </p:txBody>
      </p:sp>
      <p:sp>
        <p:nvSpPr>
          <p:cNvPr id="4" name="Slide Number Placeholder 3"/>
          <p:cNvSpPr>
            <a:spLocks noGrp="1"/>
          </p:cNvSpPr>
          <p:nvPr>
            <p:ph type="sldNum" sz="quarter" idx="12"/>
          </p:nvPr>
        </p:nvSpPr>
        <p:spPr/>
        <p:txBody>
          <a:bodyPr/>
          <a:lstStyle/>
          <a:p>
            <a:r>
              <a:rPr lang="en-US" smtClean="0"/>
              <a:t>Slide </a:t>
            </a:r>
            <a:fld id="{37CD27BC-6DFF-4494-A456-EC6233FC2F22}" type="slidenum">
              <a:rPr lang="en-US" smtClean="0"/>
              <a:pPr/>
              <a:t>6</a:t>
            </a:fld>
            <a:endParaRPr lang="en-US"/>
          </a:p>
        </p:txBody>
      </p:sp>
      <p:grpSp>
        <p:nvGrpSpPr>
          <p:cNvPr id="5" name="Group 4"/>
          <p:cNvGrpSpPr/>
          <p:nvPr/>
        </p:nvGrpSpPr>
        <p:grpSpPr>
          <a:xfrm>
            <a:off x="533400" y="880765"/>
            <a:ext cx="8382000" cy="5596235"/>
            <a:chOff x="533400" y="838200"/>
            <a:chExt cx="8382000" cy="5596235"/>
          </a:xfrm>
        </p:grpSpPr>
        <p:sp>
          <p:nvSpPr>
            <p:cNvPr id="6" name="Rectangle 5"/>
            <p:cNvSpPr/>
            <p:nvPr/>
          </p:nvSpPr>
          <p:spPr bwMode="auto">
            <a:xfrm>
              <a:off x="533400" y="1967410"/>
              <a:ext cx="8382000" cy="82768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2774"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descr="nokia-n900_001"/>
            <p:cNvPicPr>
              <a:picLocks noChangeAspect="1" noChangeArrowheads="1"/>
            </p:cNvPicPr>
            <p:nvPr/>
          </p:nvPicPr>
          <p:blipFill>
            <a:blip r:embed="rId3" cstate="print"/>
            <a:srcRect/>
            <a:stretch>
              <a:fillRect/>
            </a:stretch>
          </p:blipFill>
          <p:spPr bwMode="auto">
            <a:xfrm>
              <a:off x="1066800" y="1004389"/>
              <a:ext cx="530504" cy="963022"/>
            </a:xfrm>
            <a:prstGeom prst="rect">
              <a:avLst/>
            </a:prstGeom>
            <a:noFill/>
            <a:ln w="9525">
              <a:noFill/>
              <a:miter lim="800000"/>
              <a:headEnd/>
              <a:tailEnd/>
            </a:ln>
          </p:spPr>
        </p:pic>
        <p:sp>
          <p:nvSpPr>
            <p:cNvPr id="9" name="TextBox 8"/>
            <p:cNvSpPr txBox="1"/>
            <p:nvPr/>
          </p:nvSpPr>
          <p:spPr>
            <a:xfrm>
              <a:off x="3592813" y="871835"/>
              <a:ext cx="762000" cy="276999"/>
            </a:xfrm>
            <a:prstGeom prst="rect">
              <a:avLst/>
            </a:prstGeom>
            <a:noFill/>
          </p:spPr>
          <p:txBody>
            <a:bodyPr wrap="square" rtlCol="0">
              <a:spAutoFit/>
            </a:bodyPr>
            <a:lstStyle/>
            <a:p>
              <a:r>
                <a:rPr lang="en-US" dirty="0" smtClean="0"/>
                <a:t>SSID1</a:t>
              </a:r>
              <a:endParaRPr lang="en-US" dirty="0"/>
            </a:p>
          </p:txBody>
        </p:sp>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2748"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5472787" y="871835"/>
              <a:ext cx="762000" cy="276999"/>
            </a:xfrm>
            <a:prstGeom prst="rect">
              <a:avLst/>
            </a:prstGeom>
            <a:noFill/>
          </p:spPr>
          <p:txBody>
            <a:bodyPr wrap="square" rtlCol="0">
              <a:spAutoFit/>
            </a:bodyPr>
            <a:lstStyle/>
            <a:p>
              <a:r>
                <a:rPr lang="en-US" dirty="0" smtClean="0"/>
                <a:t>SSID2</a:t>
              </a:r>
              <a:endParaRPr lang="en-US" dirty="0"/>
            </a:p>
          </p:txBody>
        </p:sp>
        <p:pic>
          <p:nvPicPr>
            <p:cNvPr id="1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1109365"/>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7748639" y="838200"/>
              <a:ext cx="762000" cy="276999"/>
            </a:xfrm>
            <a:prstGeom prst="rect">
              <a:avLst/>
            </a:prstGeom>
            <a:noFill/>
          </p:spPr>
          <p:txBody>
            <a:bodyPr wrap="square" rtlCol="0">
              <a:spAutoFit/>
            </a:bodyPr>
            <a:lstStyle/>
            <a:p>
              <a:r>
                <a:rPr lang="en-US" dirty="0" smtClean="0"/>
                <a:t>SSID3</a:t>
              </a:r>
              <a:endParaRPr lang="en-US" dirty="0"/>
            </a:p>
          </p:txBody>
        </p:sp>
        <p:cxnSp>
          <p:nvCxnSpPr>
            <p:cNvPr id="14" name="Straight Connector 13"/>
            <p:cNvCxnSpPr/>
            <p:nvPr/>
          </p:nvCxnSpPr>
          <p:spPr bwMode="auto">
            <a:xfrm>
              <a:off x="1325125" y="1627916"/>
              <a:ext cx="0" cy="466198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a:stCxn id="7" idx="2"/>
            </p:cNvCxnSpPr>
            <p:nvPr/>
          </p:nvCxnSpPr>
          <p:spPr bwMode="auto">
            <a:xfrm>
              <a:off x="4011671" y="1828800"/>
              <a:ext cx="0" cy="4572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a:stCxn id="10" idx="2"/>
            </p:cNvCxnSpPr>
            <p:nvPr/>
          </p:nvCxnSpPr>
          <p:spPr bwMode="auto">
            <a:xfrm>
              <a:off x="5891645" y="1828800"/>
              <a:ext cx="0" cy="460563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a:stCxn id="12" idx="2"/>
            </p:cNvCxnSpPr>
            <p:nvPr/>
          </p:nvCxnSpPr>
          <p:spPr bwMode="auto">
            <a:xfrm flipH="1">
              <a:off x="8154423" y="1795165"/>
              <a:ext cx="13074" cy="4605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Oval 17"/>
            <p:cNvSpPr/>
            <p:nvPr/>
          </p:nvSpPr>
          <p:spPr bwMode="auto">
            <a:xfrm>
              <a:off x="1136073" y="2673895"/>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9" name="Straight Arrow Connector 18"/>
            <p:cNvCxnSpPr/>
            <p:nvPr/>
          </p:nvCxnSpPr>
          <p:spPr bwMode="auto">
            <a:xfrm flipH="1">
              <a:off x="1332052" y="2230484"/>
              <a:ext cx="2679619" cy="4434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Box 19"/>
            <p:cNvSpPr txBox="1"/>
            <p:nvPr/>
          </p:nvSpPr>
          <p:spPr>
            <a:xfrm>
              <a:off x="2597727" y="2216695"/>
              <a:ext cx="374073" cy="276999"/>
            </a:xfrm>
            <a:prstGeom prst="rect">
              <a:avLst/>
            </a:prstGeom>
            <a:noFill/>
          </p:spPr>
          <p:txBody>
            <a:bodyPr wrap="square" rtlCol="0">
              <a:spAutoFit/>
            </a:bodyPr>
            <a:lstStyle/>
            <a:p>
              <a:r>
                <a:rPr lang="en-US" dirty="0" smtClean="0"/>
                <a:t>t4</a:t>
              </a:r>
              <a:endParaRPr lang="en-US" dirty="0"/>
            </a:p>
          </p:txBody>
        </p:sp>
        <p:sp>
          <p:nvSpPr>
            <p:cNvPr id="21" name="TextBox 20"/>
            <p:cNvSpPr txBox="1"/>
            <p:nvPr/>
          </p:nvSpPr>
          <p:spPr>
            <a:xfrm>
              <a:off x="914400" y="2597695"/>
              <a:ext cx="374073" cy="276999"/>
            </a:xfrm>
            <a:prstGeom prst="rect">
              <a:avLst/>
            </a:prstGeom>
            <a:noFill/>
          </p:spPr>
          <p:txBody>
            <a:bodyPr wrap="square" rtlCol="0">
              <a:spAutoFit/>
            </a:bodyPr>
            <a:lstStyle/>
            <a:p>
              <a:r>
                <a:rPr lang="en-US" dirty="0" smtClean="0"/>
                <a:t>t5</a:t>
              </a:r>
              <a:endParaRPr lang="en-US" dirty="0"/>
            </a:p>
          </p:txBody>
        </p:sp>
        <p:cxnSp>
          <p:nvCxnSpPr>
            <p:cNvPr id="22" name="Straight Arrow Connector 21"/>
            <p:cNvCxnSpPr>
              <a:endCxn id="18" idx="7"/>
            </p:cNvCxnSpPr>
            <p:nvPr/>
          </p:nvCxnSpPr>
          <p:spPr bwMode="auto">
            <a:xfrm flipH="1">
              <a:off x="1458805" y="2209800"/>
              <a:ext cx="4464795" cy="49959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p:cNvCxnSpPr>
              <a:endCxn id="18" idx="6"/>
            </p:cNvCxnSpPr>
            <p:nvPr/>
          </p:nvCxnSpPr>
          <p:spPr bwMode="auto">
            <a:xfrm flipH="1">
              <a:off x="1514177" y="2286000"/>
              <a:ext cx="6619223" cy="50909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Box 23"/>
            <p:cNvSpPr txBox="1"/>
            <p:nvPr/>
          </p:nvSpPr>
          <p:spPr>
            <a:xfrm>
              <a:off x="4883727" y="2272211"/>
              <a:ext cx="374073" cy="276999"/>
            </a:xfrm>
            <a:prstGeom prst="rect">
              <a:avLst/>
            </a:prstGeom>
            <a:noFill/>
          </p:spPr>
          <p:txBody>
            <a:bodyPr wrap="square" rtlCol="0">
              <a:spAutoFit/>
            </a:bodyPr>
            <a:lstStyle/>
            <a:p>
              <a:r>
                <a:rPr lang="en-US" dirty="0" smtClean="0"/>
                <a:t>t4</a:t>
              </a:r>
              <a:endParaRPr lang="en-US" dirty="0"/>
            </a:p>
          </p:txBody>
        </p:sp>
        <p:sp>
          <p:nvSpPr>
            <p:cNvPr id="25" name="TextBox 24"/>
            <p:cNvSpPr txBox="1"/>
            <p:nvPr/>
          </p:nvSpPr>
          <p:spPr>
            <a:xfrm>
              <a:off x="4200722" y="3124200"/>
              <a:ext cx="4714677" cy="2862322"/>
            </a:xfrm>
            <a:prstGeom prst="rect">
              <a:avLst/>
            </a:prstGeom>
            <a:noFill/>
          </p:spPr>
          <p:txBody>
            <a:bodyPr wrap="square" rtlCol="0">
              <a:spAutoFit/>
            </a:bodyPr>
            <a:lstStyle/>
            <a:p>
              <a:r>
                <a:rPr lang="en-US" dirty="0" err="1" smtClean="0"/>
                <a:t>Tbr</a:t>
              </a:r>
              <a:r>
                <a:rPr lang="en-US" dirty="0" smtClean="0"/>
                <a:t>=</a:t>
              </a:r>
              <a:r>
                <a:rPr lang="en-US" dirty="0" err="1" smtClean="0"/>
                <a:t>Ts</a:t>
              </a:r>
              <a:endParaRPr lang="en-US" dirty="0" smtClean="0"/>
            </a:p>
            <a:p>
              <a:r>
                <a:rPr lang="en-US" dirty="0" err="1" smtClean="0"/>
                <a:t>Tbr</a:t>
              </a:r>
              <a:r>
                <a:rPr lang="en-US" dirty="0" smtClean="0"/>
                <a:t>=time for network discovery with broadcast </a:t>
              </a:r>
              <a:r>
                <a:rPr lang="en-US" dirty="0" err="1" smtClean="0"/>
                <a:t>req</a:t>
              </a:r>
              <a:r>
                <a:rPr lang="en-US" dirty="0" smtClean="0"/>
                <a:t> and </a:t>
              </a:r>
              <a:r>
                <a:rPr lang="en-US" dirty="0" err="1" smtClean="0"/>
                <a:t>resp</a:t>
              </a:r>
              <a:endParaRPr lang="en-US" dirty="0" smtClean="0"/>
            </a:p>
            <a:p>
              <a:r>
                <a:rPr lang="en-US" dirty="0" smtClean="0"/>
                <a:t>Saving: </a:t>
              </a:r>
              <a:r>
                <a:rPr lang="en-US" dirty="0" err="1" smtClean="0"/>
                <a:t>Tu-Tbr</a:t>
              </a:r>
              <a:r>
                <a:rPr lang="en-US" dirty="0" smtClean="0"/>
                <a:t>=</a:t>
              </a:r>
              <a:r>
                <a:rPr lang="en-US" dirty="0"/>
                <a:t>n(t1+t5+RTT+t3</a:t>
              </a:r>
              <a:r>
                <a:rPr lang="en-US" dirty="0" smtClean="0"/>
                <a:t>)</a:t>
              </a:r>
            </a:p>
            <a:p>
              <a:r>
                <a:rPr lang="en-US" dirty="0" err="1"/>
                <a:t>Tuo-Tbr</a:t>
              </a:r>
              <a:r>
                <a:rPr lang="en-US" dirty="0"/>
                <a:t>=n(t1+t5)+RTT+t3</a:t>
              </a:r>
              <a:endParaRPr lang="en-US" dirty="0" smtClean="0"/>
            </a:p>
            <a:p>
              <a:endParaRPr lang="en-US" dirty="0"/>
            </a:p>
            <a:p>
              <a:r>
                <a:rPr lang="en-US" dirty="0" smtClean="0"/>
                <a:t>Some STAs to perform passive scan, others active scan. Passive scan STAs would rely on other STAs to do active scan (send a broadcast GAS </a:t>
              </a:r>
              <a:r>
                <a:rPr lang="en-US" dirty="0" err="1" smtClean="0"/>
                <a:t>Req</a:t>
              </a:r>
              <a:r>
                <a:rPr lang="en-US" dirty="0" smtClean="0"/>
                <a:t>, which generates a GAS </a:t>
              </a:r>
              <a:r>
                <a:rPr lang="en-US" dirty="0" err="1" smtClean="0"/>
                <a:t>resp</a:t>
              </a:r>
              <a:r>
                <a:rPr lang="en-US" dirty="0" smtClean="0"/>
                <a:t> sent to broadcast address).</a:t>
              </a:r>
            </a:p>
            <a:p>
              <a:endParaRPr lang="en-US" dirty="0"/>
            </a:p>
            <a:p>
              <a:r>
                <a:rPr lang="en-US" dirty="0" smtClean="0"/>
                <a:t>How to decide whether to perform active or passive scan?</a:t>
              </a:r>
            </a:p>
            <a:p>
              <a:r>
                <a:rPr lang="en-US" dirty="0" smtClean="0"/>
                <a:t>Example pseudo code:</a:t>
              </a:r>
            </a:p>
            <a:p>
              <a:r>
                <a:rPr lang="en-US" dirty="0" smtClean="0"/>
                <a:t>Let STA choose a random value p=(1..n), then </a:t>
              </a:r>
              <a:r>
                <a:rPr lang="en-US" i="1" dirty="0" smtClean="0"/>
                <a:t>x</a:t>
              </a:r>
              <a:r>
                <a:rPr lang="en-US" dirty="0" smtClean="0"/>
                <a:t>=random(</a:t>
              </a:r>
              <a:r>
                <a:rPr lang="en-US" i="1" dirty="0" smtClean="0"/>
                <a:t>y</a:t>
              </a:r>
              <a:r>
                <a:rPr lang="en-US" dirty="0" smtClean="0"/>
                <a:t>)</a:t>
              </a:r>
              <a:r>
                <a:rPr lang="en-US" dirty="0" err="1" smtClean="0"/>
                <a:t>mod</a:t>
              </a:r>
              <a:r>
                <a:rPr lang="en-US" i="1" dirty="0" err="1" smtClean="0"/>
                <a:t>n</a:t>
              </a:r>
              <a:r>
                <a:rPr lang="en-US" i="1" dirty="0" smtClean="0"/>
                <a:t>; </a:t>
              </a:r>
              <a:r>
                <a:rPr lang="en-US" dirty="0" smtClean="0"/>
                <a:t>with </a:t>
              </a:r>
              <a:r>
                <a:rPr lang="en-US" i="1" dirty="0" smtClean="0"/>
                <a:t>y</a:t>
              </a:r>
              <a:r>
                <a:rPr lang="en-US" dirty="0" smtClean="0"/>
                <a:t> a random input to the number generator (</a:t>
              </a:r>
              <a:r>
                <a:rPr lang="en-US" dirty="0" err="1" smtClean="0"/>
                <a:t>eg</a:t>
              </a:r>
              <a:r>
                <a:rPr lang="en-US" dirty="0" smtClean="0"/>
                <a:t> exact time)</a:t>
              </a:r>
            </a:p>
            <a:p>
              <a:r>
                <a:rPr lang="en-US" dirty="0" smtClean="0"/>
                <a:t>if x==p, do active scan,</a:t>
              </a:r>
            </a:p>
            <a:p>
              <a:r>
                <a:rPr lang="en-US" dirty="0" smtClean="0"/>
                <a:t>else do passive scan</a:t>
              </a:r>
              <a:endParaRPr lang="en-US" dirty="0"/>
            </a:p>
          </p:txBody>
        </p:sp>
        <p:sp>
          <p:nvSpPr>
            <p:cNvPr id="26" name="TextBox 25"/>
            <p:cNvSpPr txBox="1"/>
            <p:nvPr/>
          </p:nvSpPr>
          <p:spPr>
            <a:xfrm>
              <a:off x="1597304" y="1752600"/>
              <a:ext cx="1374496" cy="276999"/>
            </a:xfrm>
            <a:prstGeom prst="rect">
              <a:avLst/>
            </a:prstGeom>
            <a:noFill/>
          </p:spPr>
          <p:txBody>
            <a:bodyPr wrap="square" rtlCol="0">
              <a:spAutoFit/>
            </a:bodyPr>
            <a:lstStyle/>
            <a:p>
              <a:r>
                <a:rPr lang="en-US" dirty="0" smtClean="0"/>
                <a:t>SCAN: </a:t>
              </a:r>
              <a:r>
                <a:rPr lang="en-US" dirty="0" err="1" smtClean="0"/>
                <a:t>Ts</a:t>
              </a:r>
              <a:endParaRPr lang="en-US" dirty="0"/>
            </a:p>
          </p:txBody>
        </p:sp>
        <p:sp>
          <p:nvSpPr>
            <p:cNvPr id="27" name="Oval 26"/>
            <p:cNvSpPr/>
            <p:nvPr/>
          </p:nvSpPr>
          <p:spPr bwMode="auto">
            <a:xfrm>
              <a:off x="1143000" y="2881811"/>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Oval 27"/>
            <p:cNvSpPr/>
            <p:nvPr/>
          </p:nvSpPr>
          <p:spPr bwMode="auto">
            <a:xfrm>
              <a:off x="1143000" y="3110411"/>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29" name="Title 1"/>
          <p:cNvSpPr txBox="1">
            <a:spLocks/>
          </p:cNvSpPr>
          <p:nvPr/>
        </p:nvSpPr>
        <p:spPr>
          <a:xfrm>
            <a:off x="685800" y="533400"/>
            <a:ext cx="7772400" cy="1066800"/>
          </a:xfrm>
          <a:prstGeom prst="rect">
            <a:avLst/>
          </a:prstGeom>
        </p:spPr>
        <p:txBody>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sz="2400" smtClean="0"/>
              <a:t>Network Selection Procedure – Broadcast GAS Response</a:t>
            </a:r>
            <a:endParaRPr lang="en-US" sz="2400" dirty="0"/>
          </a:p>
        </p:txBody>
      </p:sp>
    </p:spTree>
    <p:extLst>
      <p:ext uri="{BB962C8B-B14F-4D97-AF65-F5344CB8AC3E}">
        <p14:creationId xmlns:p14="http://schemas.microsoft.com/office/powerpoint/2010/main" val="4148448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a:t>Add the following text to section 6.3 of the SFD</a:t>
            </a:r>
          </a:p>
          <a:p>
            <a:endParaRPr lang="en-US" dirty="0"/>
          </a:p>
          <a:p>
            <a:r>
              <a:rPr lang="en-US" dirty="0"/>
              <a:t>STAs may send GAS </a:t>
            </a:r>
            <a:r>
              <a:rPr lang="en-US" dirty="0" smtClean="0"/>
              <a:t>initial request </a:t>
            </a:r>
            <a:r>
              <a:rPr lang="en-US" dirty="0"/>
              <a:t>messages to broadcast </a:t>
            </a:r>
            <a:r>
              <a:rPr lang="en-US" dirty="0" smtClean="0"/>
              <a:t>addresses</a:t>
            </a:r>
            <a:br>
              <a:rPr lang="en-US" dirty="0" smtClean="0"/>
            </a:br>
            <a:endParaRPr lang="en-US" dirty="0"/>
          </a:p>
          <a:p>
            <a:pPr marL="0" indent="0">
              <a:buNone/>
            </a:pPr>
            <a:r>
              <a:rPr lang="en-US" dirty="0" smtClean="0"/>
              <a:t>Moved: Gabor Bajko	</a:t>
            </a:r>
          </a:p>
          <a:p>
            <a:pPr marL="0" indent="0">
              <a:buNone/>
            </a:pPr>
            <a:r>
              <a:rPr lang="en-US" dirty="0" smtClean="0"/>
              <a:t>Seconded: Jarkko Kneckt</a:t>
            </a:r>
          </a:p>
          <a:p>
            <a:pPr marL="0" indent="0">
              <a:buNone/>
            </a:pPr>
            <a:endParaRPr lang="en-US" dirty="0"/>
          </a:p>
          <a:p>
            <a:pPr marL="0" indent="0">
              <a:buNone/>
            </a:pPr>
            <a:r>
              <a:rPr lang="en-US" dirty="0" smtClean="0"/>
              <a:t>Result: 7/5/12, motion fails</a:t>
            </a:r>
            <a:endParaRPr lang="en-US" dirty="0"/>
          </a:p>
        </p:txBody>
      </p:sp>
      <p:sp>
        <p:nvSpPr>
          <p:cNvPr id="4" name="Date Placeholder 3"/>
          <p:cNvSpPr>
            <a:spLocks noGrp="1"/>
          </p:cNvSpPr>
          <p:nvPr>
            <p:ph type="dt" sz="half" idx="10"/>
          </p:nvPr>
        </p:nvSpPr>
        <p:spPr>
          <a:xfrm>
            <a:off x="696913" y="332601"/>
            <a:ext cx="750205" cy="276999"/>
          </a:xfrm>
        </p:spPr>
        <p:txBody>
          <a:bodyPr/>
          <a:lstStyle/>
          <a:p>
            <a:r>
              <a:rPr lang="en-US" dirty="0" smtClean="0"/>
              <a:t>03 2012</a:t>
            </a:r>
            <a:endParaRPr lang="en-US" dirty="0"/>
          </a:p>
        </p:txBody>
      </p:sp>
      <p:sp>
        <p:nvSpPr>
          <p:cNvPr id="6" name="Slide Number Placeholder 5"/>
          <p:cNvSpPr>
            <a:spLocks noGrp="1"/>
          </p:cNvSpPr>
          <p:nvPr>
            <p:ph type="sldNum" sz="quarter" idx="12"/>
          </p:nvPr>
        </p:nvSpPr>
        <p:spPr/>
        <p:txBody>
          <a:bodyPr/>
          <a:lstStyle/>
          <a:p>
            <a:r>
              <a:rPr lang="en-US" smtClean="0"/>
              <a:t>Slide </a:t>
            </a:r>
            <a:fld id="{18211973-02D4-4B3F-BACF-FBCD6B3D1517}" type="slidenum">
              <a:rPr lang="en-US" smtClean="0"/>
              <a:pPr/>
              <a:t>7</a:t>
            </a:fld>
            <a:endParaRPr lang="en-US"/>
          </a:p>
        </p:txBody>
      </p:sp>
    </p:spTree>
    <p:extLst>
      <p:ext uri="{BB962C8B-B14F-4D97-AF65-F5344CB8AC3E}">
        <p14:creationId xmlns:p14="http://schemas.microsoft.com/office/powerpoint/2010/main" val="2713013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202</TotalTime>
  <Words>416</Words>
  <Application>Microsoft Office PowerPoint</Application>
  <PresentationFormat>On-screen Show (4:3)</PresentationFormat>
  <Paragraphs>128</Paragraphs>
  <Slides>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802-11-Submission</vt:lpstr>
      <vt:lpstr>Document</vt:lpstr>
      <vt:lpstr>Optimized Network Selection</vt:lpstr>
      <vt:lpstr>Abstract</vt:lpstr>
      <vt:lpstr>PowerPoint Presentation</vt:lpstr>
      <vt:lpstr>PowerPoint Presentation</vt:lpstr>
      <vt:lpstr>PowerPoint Presentation</vt:lpstr>
      <vt:lpstr>PowerPoint Presentation</vt:lpstr>
      <vt:lpstr>Motion</vt:lpstr>
    </vt:vector>
  </TitlesOfParts>
  <Company>NOKIA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Bajko Gabor (Nokia-CIC/SiliconValley)</dc:creator>
  <cp:lastModifiedBy>Bajko Gabor (Nokia-CIC/SiliconValley)</cp:lastModifiedBy>
  <cp:revision>21</cp:revision>
  <cp:lastPrinted>1998-02-10T13:28:06Z</cp:lastPrinted>
  <dcterms:created xsi:type="dcterms:W3CDTF">2011-09-17T23:49:21Z</dcterms:created>
  <dcterms:modified xsi:type="dcterms:W3CDTF">2012-03-16T00:47:01Z</dcterms:modified>
</cp:coreProperties>
</file>