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ppt/slideLayouts/slideLayout13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Default Extension="bin" ContentType="application/vnd.openxmlformats-officedocument.oleObject"/>
  <Override PartName="/ppt/notesSlides/notesSlide3.xml" ContentType="application/vnd.openxmlformats-officedocument.presentationml.notesSlide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12"/>
  </p:notesMasterIdLst>
  <p:handoutMasterIdLst>
    <p:handoutMasterId r:id="rId13"/>
  </p:handoutMasterIdLst>
  <p:sldIdLst>
    <p:sldId id="283" r:id="rId2"/>
    <p:sldId id="281" r:id="rId3"/>
    <p:sldId id="298" r:id="rId4"/>
    <p:sldId id="274" r:id="rId5"/>
    <p:sldId id="286" r:id="rId6"/>
    <p:sldId id="297" r:id="rId7"/>
    <p:sldId id="300" r:id="rId8"/>
    <p:sldId id="291" r:id="rId9"/>
    <p:sldId id="296" r:id="rId10"/>
    <p:sldId id="292" r:id="rId11"/>
  </p:sldIdLst>
  <p:sldSz cx="9144000" cy="6858000" type="screen4x3"/>
  <p:notesSz cx="6858000" cy="92964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400" b="1" kern="1200">
        <a:solidFill>
          <a:schemeClr val="tx1"/>
        </a:solidFill>
        <a:latin typeface="Times New Roman" pitchFamily="18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sz="2400" b="1" kern="1200">
        <a:solidFill>
          <a:schemeClr val="tx1"/>
        </a:solidFill>
        <a:latin typeface="Times New Roman" pitchFamily="18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sz="2400" b="1" kern="1200">
        <a:solidFill>
          <a:schemeClr val="tx1"/>
        </a:solidFill>
        <a:latin typeface="Times New Roman" pitchFamily="18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sz="2400" b="1" kern="1200">
        <a:solidFill>
          <a:schemeClr val="tx1"/>
        </a:solidFill>
        <a:latin typeface="Times New Roman" pitchFamily="18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sz="2400" b="1" kern="1200">
        <a:solidFill>
          <a:schemeClr val="tx1"/>
        </a:solidFill>
        <a:latin typeface="Times New Roman" pitchFamily="18" charset="0"/>
        <a:ea typeface="+mn-ea"/>
        <a:cs typeface="Arial" charset="0"/>
      </a:defRPr>
    </a:lvl5pPr>
    <a:lvl6pPr marL="2286000" algn="l" defTabSz="914400" rtl="0" eaLnBrk="1" latinLnBrk="0" hangingPunct="1">
      <a:defRPr sz="2400" b="1" kern="1200">
        <a:solidFill>
          <a:schemeClr val="tx1"/>
        </a:solidFill>
        <a:latin typeface="Times New Roman" pitchFamily="18" charset="0"/>
        <a:ea typeface="+mn-ea"/>
        <a:cs typeface="Arial" charset="0"/>
      </a:defRPr>
    </a:lvl6pPr>
    <a:lvl7pPr marL="2743200" algn="l" defTabSz="914400" rtl="0" eaLnBrk="1" latinLnBrk="0" hangingPunct="1">
      <a:defRPr sz="2400" b="1" kern="1200">
        <a:solidFill>
          <a:schemeClr val="tx1"/>
        </a:solidFill>
        <a:latin typeface="Times New Roman" pitchFamily="18" charset="0"/>
        <a:ea typeface="+mn-ea"/>
        <a:cs typeface="Arial" charset="0"/>
      </a:defRPr>
    </a:lvl7pPr>
    <a:lvl8pPr marL="3200400" algn="l" defTabSz="914400" rtl="0" eaLnBrk="1" latinLnBrk="0" hangingPunct="1">
      <a:defRPr sz="2400" b="1" kern="1200">
        <a:solidFill>
          <a:schemeClr val="tx1"/>
        </a:solidFill>
        <a:latin typeface="Times New Roman" pitchFamily="18" charset="0"/>
        <a:ea typeface="+mn-ea"/>
        <a:cs typeface="Arial" charset="0"/>
      </a:defRPr>
    </a:lvl8pPr>
    <a:lvl9pPr marL="3657600" algn="l" defTabSz="914400" rtl="0" eaLnBrk="1" latinLnBrk="0" hangingPunct="1">
      <a:defRPr sz="2400" b="1" kern="1200">
        <a:solidFill>
          <a:schemeClr val="tx1"/>
        </a:solidFill>
        <a:latin typeface="Times New Roman" pitchFamily="18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9900"/>
    <a:srgbClr val="66FF99"/>
    <a:srgbClr val="FF9966"/>
    <a:srgbClr val="FF9933"/>
    <a:srgbClr val="FFFF00"/>
    <a:srgbClr val="66FFFF"/>
    <a:srgbClr val="FF330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46" autoAdjust="0"/>
    <p:restoredTop sz="97411" autoAdjust="0"/>
  </p:normalViewPr>
  <p:slideViewPr>
    <p:cSldViewPr>
      <p:cViewPr>
        <p:scale>
          <a:sx n="90" d="100"/>
          <a:sy n="90" d="100"/>
        </p:scale>
        <p:origin x="-810" y="21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88" d="100"/>
        <a:sy n="88" d="100"/>
      </p:scale>
      <p:origin x="0" y="0"/>
    </p:cViewPr>
  </p:sorterViewPr>
  <p:notesViewPr>
    <p:cSldViewPr>
      <p:cViewPr>
        <p:scale>
          <a:sx n="100" d="100"/>
          <a:sy n="100" d="100"/>
        </p:scale>
        <p:origin x="-1962" y="150"/>
      </p:cViewPr>
      <p:guideLst>
        <p:guide orient="horz" pos="2163"/>
        <p:guide pos="2848"/>
      </p:guideLst>
    </p:cSldViewPr>
  </p:notes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emf"/></Relationships>
</file>

<file path=ppt/drawings/_rels/vmlDrawing3.vml.rels><?xml version="1.0" encoding="UTF-8" standalone="yes"?>
<Relationships xmlns="http://schemas.openxmlformats.org/package/2006/relationships"><Relationship Id="rId1" Type="http://schemas.openxmlformats.org/officeDocument/2006/relationships/image" Target="../media/image3.w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5529263" y="177800"/>
            <a:ext cx="641350" cy="212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algn="r" defTabSz="938213" eaLnBrk="0" hangingPunct="0">
              <a:defRPr sz="1400">
                <a:cs typeface="+mn-cs"/>
              </a:defRPr>
            </a:lvl1pPr>
          </a:lstStyle>
          <a:p>
            <a:pPr>
              <a:defRPr/>
            </a:pPr>
            <a:r>
              <a:rPr lang="en-US"/>
              <a:t>doc.: IEEE 802.11-08/1437r1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687388" y="177800"/>
            <a:ext cx="827087" cy="212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defTabSz="938213" eaLnBrk="0" hangingPunct="0">
              <a:defRPr sz="1400">
                <a:cs typeface="+mn-cs"/>
              </a:defRPr>
            </a:lvl1pPr>
          </a:lstStyle>
          <a:p>
            <a:pPr>
              <a:defRPr/>
            </a:pPr>
            <a:r>
              <a:rPr lang="en-US"/>
              <a:t>November 2008</a:t>
            </a:r>
          </a:p>
        </p:txBody>
      </p:sp>
      <p:sp>
        <p:nvSpPr>
          <p:cNvPr id="307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5781675" y="8997950"/>
            <a:ext cx="466725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defTabSz="938213" eaLnBrk="0" hangingPunct="0">
              <a:defRPr sz="1200" b="0">
                <a:cs typeface="+mn-cs"/>
              </a:defRPr>
            </a:lvl1pPr>
          </a:lstStyle>
          <a:p>
            <a:pPr>
              <a:defRPr/>
            </a:pPr>
            <a:r>
              <a:rPr lang="en-US"/>
              <a:t>Bruce Kraemer, Marvell</a:t>
            </a:r>
          </a:p>
        </p:txBody>
      </p:sp>
      <p:sp>
        <p:nvSpPr>
          <p:cNvPr id="307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095625" y="8997950"/>
            <a:ext cx="512763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ctr" defTabSz="938213" eaLnBrk="0" hangingPunct="0">
              <a:defRPr sz="1200" b="0"/>
            </a:lvl1pPr>
          </a:lstStyle>
          <a:p>
            <a:pPr>
              <a:defRPr/>
            </a:pPr>
            <a:r>
              <a:rPr lang="en-US"/>
              <a:t>Page </a:t>
            </a:r>
            <a:fld id="{B378B3B4-84E5-49A7-AFC5-BE193B2CF0C9}" type="slidenum">
              <a:rPr lang="he-IL"/>
              <a:pPr>
                <a:defRPr/>
              </a:pPr>
              <a:t>‹#›</a:t>
            </a:fld>
            <a:endParaRPr lang="en-US"/>
          </a:p>
        </p:txBody>
      </p:sp>
      <p:sp>
        <p:nvSpPr>
          <p:cNvPr id="3078" name="Line 6"/>
          <p:cNvSpPr>
            <a:spLocks noChangeShapeType="1"/>
          </p:cNvSpPr>
          <p:nvPr/>
        </p:nvSpPr>
        <p:spPr bwMode="auto">
          <a:xfrm>
            <a:off x="685800" y="387350"/>
            <a:ext cx="54864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pPr eaLnBrk="0" hangingPunct="0">
              <a:defRPr/>
            </a:pPr>
            <a:endParaRPr lang="en-US">
              <a:cs typeface="+mn-cs"/>
            </a:endParaRPr>
          </a:p>
        </p:txBody>
      </p:sp>
      <p:sp>
        <p:nvSpPr>
          <p:cNvPr id="3079" name="Rectangle 7"/>
          <p:cNvSpPr>
            <a:spLocks noChangeArrowheads="1"/>
          </p:cNvSpPr>
          <p:nvPr/>
        </p:nvSpPr>
        <p:spPr bwMode="auto">
          <a:xfrm>
            <a:off x="685800" y="8997950"/>
            <a:ext cx="703263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 defTabSz="938213" eaLnBrk="0" hangingPunct="0">
              <a:defRPr/>
            </a:pPr>
            <a:r>
              <a:rPr lang="en-US" sz="1200" b="0">
                <a:cs typeface="+mn-cs"/>
              </a:rPr>
              <a:t>Submission</a:t>
            </a:r>
          </a:p>
        </p:txBody>
      </p:sp>
      <p:sp>
        <p:nvSpPr>
          <p:cNvPr id="3080" name="Line 8"/>
          <p:cNvSpPr>
            <a:spLocks noChangeShapeType="1"/>
          </p:cNvSpPr>
          <p:nvPr/>
        </p:nvSpPr>
        <p:spPr bwMode="auto">
          <a:xfrm>
            <a:off x="685800" y="8986838"/>
            <a:ext cx="56388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pPr eaLnBrk="0" hangingPunct="0">
              <a:defRPr/>
            </a:pPr>
            <a:endParaRPr lang="en-US">
              <a:cs typeface="+mn-cs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3.wm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5572125" y="98425"/>
            <a:ext cx="641350" cy="212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algn="r" defTabSz="938213" eaLnBrk="0" hangingPunct="0">
              <a:defRPr sz="1400">
                <a:cs typeface="+mn-cs"/>
              </a:defRPr>
            </a:lvl1pPr>
          </a:lstStyle>
          <a:p>
            <a:pPr>
              <a:defRPr/>
            </a:pPr>
            <a:r>
              <a:rPr lang="en-US"/>
              <a:t>doc.: IEEE 802.11-08/1437r1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646113" y="98425"/>
            <a:ext cx="827087" cy="212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defTabSz="938213" eaLnBrk="0" hangingPunct="0">
              <a:defRPr sz="1400">
                <a:cs typeface="+mn-cs"/>
              </a:defRPr>
            </a:lvl1pPr>
          </a:lstStyle>
          <a:p>
            <a:pPr>
              <a:defRPr/>
            </a:pPr>
            <a:r>
              <a:rPr lang="en-US"/>
              <a:t>November 2008</a:t>
            </a:r>
          </a:p>
        </p:txBody>
      </p:sp>
      <p:sp>
        <p:nvSpPr>
          <p:cNvPr id="15364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12838" y="701675"/>
            <a:ext cx="4635500" cy="3476625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</p:spPr>
      </p:sp>
      <p:sp>
        <p:nvSpPr>
          <p:cNvPr id="205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416425"/>
            <a:ext cx="5029200" cy="41846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4112" tIns="46259" rIns="94112" bIns="46259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5287963" y="9001125"/>
            <a:ext cx="925512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5pPr marL="458788" lvl="4" algn="r" defTabSz="938213" eaLnBrk="0" hangingPunct="0">
              <a:defRPr sz="1200" b="0">
                <a:cs typeface="+mn-cs"/>
              </a:defRPr>
            </a:lvl5pPr>
          </a:lstStyle>
          <a:p>
            <a:pPr lvl="4">
              <a:defRPr/>
            </a:pPr>
            <a:r>
              <a:rPr lang="en-US"/>
              <a:t>Bruce Kraemer, Marvell</a:t>
            </a:r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181350" y="9001125"/>
            <a:ext cx="512763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defTabSz="938213" eaLnBrk="0" hangingPunct="0">
              <a:defRPr sz="1200" b="0"/>
            </a:lvl1pPr>
          </a:lstStyle>
          <a:p>
            <a:pPr>
              <a:defRPr/>
            </a:pPr>
            <a:r>
              <a:rPr lang="en-US"/>
              <a:t>Page </a:t>
            </a:r>
            <a:fld id="{68341484-4FED-4F32-A671-1807672CCC5D}" type="slidenum">
              <a:rPr lang="he-IL"/>
              <a:pPr>
                <a:defRPr/>
              </a:pPr>
              <a:t>‹#›</a:t>
            </a:fld>
            <a:endParaRPr lang="en-US"/>
          </a:p>
        </p:txBody>
      </p:sp>
      <p:sp>
        <p:nvSpPr>
          <p:cNvPr id="2056" name="Rectangle 8"/>
          <p:cNvSpPr>
            <a:spLocks noChangeArrowheads="1"/>
          </p:cNvSpPr>
          <p:nvPr/>
        </p:nvSpPr>
        <p:spPr bwMode="auto">
          <a:xfrm>
            <a:off x="715963" y="9001125"/>
            <a:ext cx="703262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 defTabSz="919163" eaLnBrk="0" hangingPunct="0">
              <a:defRPr/>
            </a:pPr>
            <a:r>
              <a:rPr lang="en-US" sz="1200" b="0">
                <a:cs typeface="+mn-cs"/>
              </a:rPr>
              <a:t>Submission</a:t>
            </a:r>
          </a:p>
        </p:txBody>
      </p:sp>
      <p:sp>
        <p:nvSpPr>
          <p:cNvPr id="2057" name="Line 9"/>
          <p:cNvSpPr>
            <a:spLocks noChangeShapeType="1"/>
          </p:cNvSpPr>
          <p:nvPr/>
        </p:nvSpPr>
        <p:spPr bwMode="auto">
          <a:xfrm>
            <a:off x="715963" y="8999538"/>
            <a:ext cx="5426075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pPr eaLnBrk="0" hangingPunct="0">
              <a:defRPr/>
            </a:pPr>
            <a:endParaRPr lang="en-US">
              <a:cs typeface="+mn-cs"/>
            </a:endParaRPr>
          </a:p>
        </p:txBody>
      </p:sp>
      <p:sp>
        <p:nvSpPr>
          <p:cNvPr id="2058" name="Line 10"/>
          <p:cNvSpPr>
            <a:spLocks noChangeShapeType="1"/>
          </p:cNvSpPr>
          <p:nvPr/>
        </p:nvSpPr>
        <p:spPr bwMode="auto">
          <a:xfrm>
            <a:off x="639763" y="296863"/>
            <a:ext cx="5578475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pPr eaLnBrk="0" hangingPunct="0">
              <a:defRPr/>
            </a:pPr>
            <a:endParaRPr lang="en-US">
              <a:cs typeface="+mn-cs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/>
  <p:notesStyle>
    <a:lvl1pPr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1143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2286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3429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4572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2033" name="Rectangle 2"/>
          <p:cNvSpPr>
            <a:spLocks noGrp="1" noChangeArrowheads="1"/>
          </p:cNvSpPr>
          <p:nvPr>
            <p:ph type="hdr" sz="quarter"/>
          </p:nvPr>
        </p:nvSpPr>
        <p:spPr>
          <a:noFill/>
        </p:spPr>
        <p:txBody>
          <a:bodyPr/>
          <a:lstStyle/>
          <a:p>
            <a:r>
              <a:rPr lang="en-US" smtClean="0">
                <a:cs typeface="Arial" charset="0"/>
              </a:rPr>
              <a:t>doc.: IEEE 802.11-08/1437r1</a:t>
            </a:r>
          </a:p>
        </p:txBody>
      </p:sp>
      <p:sp>
        <p:nvSpPr>
          <p:cNvPr id="1452034" name="Rectangle 3"/>
          <p:cNvSpPr>
            <a:spLocks noGrp="1" noChangeArrowheads="1"/>
          </p:cNvSpPr>
          <p:nvPr>
            <p:ph type="dt" sz="quarter" idx="1"/>
          </p:nvPr>
        </p:nvSpPr>
        <p:spPr>
          <a:noFill/>
        </p:spPr>
        <p:txBody>
          <a:bodyPr/>
          <a:lstStyle/>
          <a:p>
            <a:r>
              <a:rPr lang="en-US" smtClean="0">
                <a:cs typeface="Arial" charset="0"/>
              </a:rPr>
              <a:t>November 2008</a:t>
            </a:r>
          </a:p>
        </p:txBody>
      </p:sp>
      <p:sp>
        <p:nvSpPr>
          <p:cNvPr id="1452035" name="Rectangle 6"/>
          <p:cNvSpPr>
            <a:spLocks noGrp="1" noChangeArrowheads="1"/>
          </p:cNvSpPr>
          <p:nvPr>
            <p:ph type="ftr" sz="quarter" idx="4"/>
          </p:nvPr>
        </p:nvSpPr>
        <p:spPr>
          <a:noFill/>
        </p:spPr>
        <p:txBody>
          <a:bodyPr/>
          <a:lstStyle/>
          <a:p>
            <a:pPr lvl="4"/>
            <a:r>
              <a:rPr lang="en-US" smtClean="0">
                <a:cs typeface="Arial" charset="0"/>
              </a:rPr>
              <a:t>Bruce Kraemer, Marvell</a:t>
            </a:r>
          </a:p>
        </p:txBody>
      </p:sp>
      <p:sp>
        <p:nvSpPr>
          <p:cNvPr id="145203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r>
              <a:rPr lang="en-US" smtClean="0"/>
              <a:t>Page </a:t>
            </a:r>
            <a:fld id="{61ABECBA-D4D7-49CC-9640-4D613C089142}" type="slidenum">
              <a:rPr lang="he-IL" smtClean="0"/>
              <a:pPr/>
              <a:t>1</a:t>
            </a:fld>
            <a:endParaRPr lang="en-US" smtClean="0"/>
          </a:p>
        </p:txBody>
      </p:sp>
      <p:sp>
        <p:nvSpPr>
          <p:cNvPr id="145203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452038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GB" smtClean="0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72513" name="Rectangle 2"/>
          <p:cNvSpPr>
            <a:spLocks noGrp="1" noChangeArrowheads="1"/>
          </p:cNvSpPr>
          <p:nvPr>
            <p:ph type="hdr" sz="quarter"/>
          </p:nvPr>
        </p:nvSpPr>
        <p:spPr>
          <a:noFill/>
        </p:spPr>
        <p:txBody>
          <a:bodyPr/>
          <a:lstStyle/>
          <a:p>
            <a:r>
              <a:rPr lang="en-US" smtClean="0">
                <a:cs typeface="Arial" charset="0"/>
              </a:rPr>
              <a:t>doc.: IEEE 802.11-08/1437r1</a:t>
            </a:r>
          </a:p>
        </p:txBody>
      </p:sp>
      <p:sp>
        <p:nvSpPr>
          <p:cNvPr id="1472514" name="Rectangle 3"/>
          <p:cNvSpPr>
            <a:spLocks noGrp="1" noChangeArrowheads="1"/>
          </p:cNvSpPr>
          <p:nvPr>
            <p:ph type="dt" sz="quarter" idx="1"/>
          </p:nvPr>
        </p:nvSpPr>
        <p:spPr>
          <a:noFill/>
        </p:spPr>
        <p:txBody>
          <a:bodyPr/>
          <a:lstStyle/>
          <a:p>
            <a:r>
              <a:rPr lang="en-US" smtClean="0">
                <a:cs typeface="Arial" charset="0"/>
              </a:rPr>
              <a:t>November 2008</a:t>
            </a:r>
          </a:p>
        </p:txBody>
      </p:sp>
      <p:sp>
        <p:nvSpPr>
          <p:cNvPr id="1472515" name="Rectangle 6"/>
          <p:cNvSpPr>
            <a:spLocks noGrp="1" noChangeArrowheads="1"/>
          </p:cNvSpPr>
          <p:nvPr>
            <p:ph type="ftr" sz="quarter" idx="4"/>
          </p:nvPr>
        </p:nvSpPr>
        <p:spPr>
          <a:noFill/>
        </p:spPr>
        <p:txBody>
          <a:bodyPr/>
          <a:lstStyle/>
          <a:p>
            <a:pPr lvl="4"/>
            <a:r>
              <a:rPr lang="en-US" smtClean="0">
                <a:cs typeface="Arial" charset="0"/>
              </a:rPr>
              <a:t>Bruce Kraemer, Marvell</a:t>
            </a:r>
          </a:p>
        </p:txBody>
      </p:sp>
      <p:sp>
        <p:nvSpPr>
          <p:cNvPr id="147251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r>
              <a:rPr lang="en-US" smtClean="0"/>
              <a:t>Page </a:t>
            </a:r>
            <a:fld id="{90C5B072-6FA9-40A1-A833-19BF6EBAB03B}" type="slidenum">
              <a:rPr lang="he-IL" smtClean="0"/>
              <a:pPr/>
              <a:t>10</a:t>
            </a:fld>
            <a:endParaRPr lang="en-US" smtClean="0"/>
          </a:p>
        </p:txBody>
      </p:sp>
      <p:sp>
        <p:nvSpPr>
          <p:cNvPr id="147251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14425" y="703263"/>
            <a:ext cx="4630738" cy="3473450"/>
          </a:xfrm>
          <a:ln/>
        </p:spPr>
      </p:sp>
      <p:sp>
        <p:nvSpPr>
          <p:cNvPr id="1472518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14400" y="4416425"/>
            <a:ext cx="5029200" cy="4183063"/>
          </a:xfrm>
          <a:noFill/>
          <a:ln/>
        </p:spPr>
        <p:txBody>
          <a:bodyPr/>
          <a:lstStyle/>
          <a:p>
            <a:endParaRPr lang="en-GB"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4081" name="Rectangle 2"/>
          <p:cNvSpPr>
            <a:spLocks noGrp="1" noChangeArrowheads="1"/>
          </p:cNvSpPr>
          <p:nvPr>
            <p:ph type="hdr" sz="quarter"/>
          </p:nvPr>
        </p:nvSpPr>
        <p:spPr>
          <a:noFill/>
        </p:spPr>
        <p:txBody>
          <a:bodyPr/>
          <a:lstStyle/>
          <a:p>
            <a:r>
              <a:rPr lang="en-US" smtClean="0">
                <a:cs typeface="Arial" charset="0"/>
              </a:rPr>
              <a:t>doc.: IEEE 802.11-08/1437r1</a:t>
            </a:r>
          </a:p>
        </p:txBody>
      </p:sp>
      <p:sp>
        <p:nvSpPr>
          <p:cNvPr id="1454082" name="Rectangle 3"/>
          <p:cNvSpPr>
            <a:spLocks noGrp="1" noChangeArrowheads="1"/>
          </p:cNvSpPr>
          <p:nvPr>
            <p:ph type="dt" sz="quarter" idx="1"/>
          </p:nvPr>
        </p:nvSpPr>
        <p:spPr>
          <a:noFill/>
        </p:spPr>
        <p:txBody>
          <a:bodyPr/>
          <a:lstStyle/>
          <a:p>
            <a:r>
              <a:rPr lang="en-US" smtClean="0">
                <a:cs typeface="Arial" charset="0"/>
              </a:rPr>
              <a:t>November 2008</a:t>
            </a:r>
          </a:p>
        </p:txBody>
      </p:sp>
      <p:sp>
        <p:nvSpPr>
          <p:cNvPr id="1454083" name="Rectangle 6"/>
          <p:cNvSpPr>
            <a:spLocks noGrp="1" noChangeArrowheads="1"/>
          </p:cNvSpPr>
          <p:nvPr>
            <p:ph type="ftr" sz="quarter" idx="4"/>
          </p:nvPr>
        </p:nvSpPr>
        <p:spPr>
          <a:noFill/>
        </p:spPr>
        <p:txBody>
          <a:bodyPr/>
          <a:lstStyle/>
          <a:p>
            <a:pPr lvl="4"/>
            <a:r>
              <a:rPr lang="en-US" smtClean="0">
                <a:cs typeface="Arial" charset="0"/>
              </a:rPr>
              <a:t>Bruce Kraemer, Marvell</a:t>
            </a:r>
          </a:p>
        </p:txBody>
      </p:sp>
      <p:sp>
        <p:nvSpPr>
          <p:cNvPr id="1454084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r>
              <a:rPr lang="en-US" smtClean="0"/>
              <a:t>Page </a:t>
            </a:r>
            <a:fld id="{8B79C601-6C2E-4903-B757-CF6111463892}" type="slidenum">
              <a:rPr lang="he-IL" smtClean="0"/>
              <a:pPr/>
              <a:t>2</a:t>
            </a:fld>
            <a:endParaRPr lang="en-US" smtClean="0"/>
          </a:p>
        </p:txBody>
      </p:sp>
      <p:sp>
        <p:nvSpPr>
          <p:cNvPr id="145408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454086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GB" smtClean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6129" name="Rectangle 2"/>
          <p:cNvSpPr>
            <a:spLocks noGrp="1" noChangeArrowheads="1"/>
          </p:cNvSpPr>
          <p:nvPr>
            <p:ph type="hdr" sz="quarter"/>
          </p:nvPr>
        </p:nvSpPr>
        <p:spPr>
          <a:noFill/>
        </p:spPr>
        <p:txBody>
          <a:bodyPr/>
          <a:lstStyle/>
          <a:p>
            <a:r>
              <a:rPr lang="en-US" smtClean="0">
                <a:cs typeface="Arial" charset="0"/>
              </a:rPr>
              <a:t>doc.: IEEE 802.11-08/1437r1</a:t>
            </a:r>
          </a:p>
        </p:txBody>
      </p:sp>
      <p:sp>
        <p:nvSpPr>
          <p:cNvPr id="1456130" name="Rectangle 3"/>
          <p:cNvSpPr>
            <a:spLocks noGrp="1" noChangeArrowheads="1"/>
          </p:cNvSpPr>
          <p:nvPr>
            <p:ph type="dt" sz="quarter" idx="1"/>
          </p:nvPr>
        </p:nvSpPr>
        <p:spPr>
          <a:noFill/>
        </p:spPr>
        <p:txBody>
          <a:bodyPr/>
          <a:lstStyle/>
          <a:p>
            <a:r>
              <a:rPr lang="en-US" smtClean="0">
                <a:cs typeface="Arial" charset="0"/>
              </a:rPr>
              <a:t>November 2008</a:t>
            </a:r>
          </a:p>
        </p:txBody>
      </p:sp>
      <p:sp>
        <p:nvSpPr>
          <p:cNvPr id="1456131" name="Rectangle 6"/>
          <p:cNvSpPr>
            <a:spLocks noGrp="1" noChangeArrowheads="1"/>
          </p:cNvSpPr>
          <p:nvPr>
            <p:ph type="ftr" sz="quarter" idx="4"/>
          </p:nvPr>
        </p:nvSpPr>
        <p:spPr>
          <a:noFill/>
        </p:spPr>
        <p:txBody>
          <a:bodyPr/>
          <a:lstStyle/>
          <a:p>
            <a:pPr lvl="4"/>
            <a:r>
              <a:rPr lang="en-US" smtClean="0">
                <a:cs typeface="Arial" charset="0"/>
              </a:rPr>
              <a:t>Bruce Kraemer, Marvell</a:t>
            </a:r>
          </a:p>
        </p:txBody>
      </p:sp>
      <p:sp>
        <p:nvSpPr>
          <p:cNvPr id="145613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r>
              <a:rPr lang="en-US" smtClean="0"/>
              <a:t>Page </a:t>
            </a:r>
            <a:fld id="{313085A4-A2C3-4B2F-86C0-326D54F42FB6}" type="slidenum">
              <a:rPr lang="he-IL" smtClean="0"/>
              <a:pPr/>
              <a:t>3</a:t>
            </a:fld>
            <a:endParaRPr lang="en-US" smtClean="0"/>
          </a:p>
        </p:txBody>
      </p:sp>
      <p:sp>
        <p:nvSpPr>
          <p:cNvPr id="145613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45613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GB" smtClean="0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8177" name="Rectangle 2"/>
          <p:cNvSpPr>
            <a:spLocks noGrp="1" noChangeArrowheads="1"/>
          </p:cNvSpPr>
          <p:nvPr>
            <p:ph type="hdr" sz="quarter"/>
          </p:nvPr>
        </p:nvSpPr>
        <p:spPr>
          <a:noFill/>
        </p:spPr>
        <p:txBody>
          <a:bodyPr/>
          <a:lstStyle/>
          <a:p>
            <a:r>
              <a:rPr lang="en-US" smtClean="0">
                <a:cs typeface="Arial" charset="0"/>
              </a:rPr>
              <a:t>doc.: IEEE 802.11-08/1437r1</a:t>
            </a:r>
          </a:p>
        </p:txBody>
      </p:sp>
      <p:sp>
        <p:nvSpPr>
          <p:cNvPr id="1458178" name="Rectangle 3"/>
          <p:cNvSpPr>
            <a:spLocks noGrp="1" noChangeArrowheads="1"/>
          </p:cNvSpPr>
          <p:nvPr>
            <p:ph type="dt" sz="quarter" idx="1"/>
          </p:nvPr>
        </p:nvSpPr>
        <p:spPr>
          <a:noFill/>
        </p:spPr>
        <p:txBody>
          <a:bodyPr/>
          <a:lstStyle/>
          <a:p>
            <a:r>
              <a:rPr lang="en-US" smtClean="0">
                <a:cs typeface="Arial" charset="0"/>
              </a:rPr>
              <a:t>November 2008</a:t>
            </a:r>
          </a:p>
        </p:txBody>
      </p:sp>
      <p:sp>
        <p:nvSpPr>
          <p:cNvPr id="1458179" name="Rectangle 6"/>
          <p:cNvSpPr>
            <a:spLocks noGrp="1" noChangeArrowheads="1"/>
          </p:cNvSpPr>
          <p:nvPr>
            <p:ph type="ftr" sz="quarter" idx="4"/>
          </p:nvPr>
        </p:nvSpPr>
        <p:spPr>
          <a:noFill/>
        </p:spPr>
        <p:txBody>
          <a:bodyPr/>
          <a:lstStyle/>
          <a:p>
            <a:pPr lvl="4"/>
            <a:r>
              <a:rPr lang="en-US" smtClean="0">
                <a:cs typeface="Arial" charset="0"/>
              </a:rPr>
              <a:t>Bruce Kraemer, Marvell</a:t>
            </a:r>
          </a:p>
        </p:txBody>
      </p:sp>
      <p:sp>
        <p:nvSpPr>
          <p:cNvPr id="1458180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r>
              <a:rPr lang="en-US" smtClean="0"/>
              <a:t>Page </a:t>
            </a:r>
            <a:fld id="{F1168BD9-E169-4C90-9228-5CAAAF310250}" type="slidenum">
              <a:rPr lang="he-IL" smtClean="0"/>
              <a:pPr/>
              <a:t>4</a:t>
            </a:fld>
            <a:endParaRPr lang="en-US" smtClean="0"/>
          </a:p>
        </p:txBody>
      </p:sp>
      <p:sp>
        <p:nvSpPr>
          <p:cNvPr id="1458181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458182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GB" smtClean="0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60225" name="Rectangle 2"/>
          <p:cNvSpPr>
            <a:spLocks noGrp="1" noChangeArrowheads="1"/>
          </p:cNvSpPr>
          <p:nvPr>
            <p:ph type="hdr" sz="quarter"/>
          </p:nvPr>
        </p:nvSpPr>
        <p:spPr>
          <a:noFill/>
        </p:spPr>
        <p:txBody>
          <a:bodyPr/>
          <a:lstStyle/>
          <a:p>
            <a:r>
              <a:rPr lang="en-US" smtClean="0">
                <a:cs typeface="Arial" charset="0"/>
              </a:rPr>
              <a:t>doc.: IEEE 802.11-08/1437r1</a:t>
            </a:r>
          </a:p>
        </p:txBody>
      </p:sp>
      <p:sp>
        <p:nvSpPr>
          <p:cNvPr id="1460226" name="Rectangle 3"/>
          <p:cNvSpPr>
            <a:spLocks noGrp="1" noChangeArrowheads="1"/>
          </p:cNvSpPr>
          <p:nvPr>
            <p:ph type="dt" sz="quarter" idx="1"/>
          </p:nvPr>
        </p:nvSpPr>
        <p:spPr>
          <a:noFill/>
        </p:spPr>
        <p:txBody>
          <a:bodyPr/>
          <a:lstStyle/>
          <a:p>
            <a:r>
              <a:rPr lang="en-US" smtClean="0">
                <a:cs typeface="Arial" charset="0"/>
              </a:rPr>
              <a:t>November 2008</a:t>
            </a:r>
          </a:p>
        </p:txBody>
      </p:sp>
      <p:sp>
        <p:nvSpPr>
          <p:cNvPr id="1460227" name="Rectangle 6"/>
          <p:cNvSpPr>
            <a:spLocks noGrp="1" noChangeArrowheads="1"/>
          </p:cNvSpPr>
          <p:nvPr>
            <p:ph type="ftr" sz="quarter" idx="4"/>
          </p:nvPr>
        </p:nvSpPr>
        <p:spPr>
          <a:noFill/>
        </p:spPr>
        <p:txBody>
          <a:bodyPr/>
          <a:lstStyle/>
          <a:p>
            <a:pPr lvl="4"/>
            <a:r>
              <a:rPr lang="en-US" smtClean="0">
                <a:cs typeface="Arial" charset="0"/>
              </a:rPr>
              <a:t>Bruce Kraemer, Marvell</a:t>
            </a:r>
          </a:p>
        </p:txBody>
      </p:sp>
      <p:sp>
        <p:nvSpPr>
          <p:cNvPr id="1460228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r>
              <a:rPr lang="en-US" smtClean="0"/>
              <a:t>Page </a:t>
            </a:r>
            <a:fld id="{A8CD158F-21FE-49F3-9134-A6D79E16DD21}" type="slidenum">
              <a:rPr lang="he-IL" smtClean="0"/>
              <a:pPr/>
              <a:t>5</a:t>
            </a:fld>
            <a:endParaRPr lang="en-US" smtClean="0"/>
          </a:p>
        </p:txBody>
      </p:sp>
      <p:sp>
        <p:nvSpPr>
          <p:cNvPr id="146022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460230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GB" smtClean="0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62273" name="Rectangle 2"/>
          <p:cNvSpPr>
            <a:spLocks noGrp="1" noChangeArrowheads="1"/>
          </p:cNvSpPr>
          <p:nvPr>
            <p:ph type="hdr" sz="quarter"/>
          </p:nvPr>
        </p:nvSpPr>
        <p:spPr>
          <a:noFill/>
        </p:spPr>
        <p:txBody>
          <a:bodyPr/>
          <a:lstStyle/>
          <a:p>
            <a:r>
              <a:rPr lang="en-US" smtClean="0">
                <a:cs typeface="Arial" charset="0"/>
              </a:rPr>
              <a:t>doc.: IEEE 802.11-08/1437r1</a:t>
            </a:r>
          </a:p>
        </p:txBody>
      </p:sp>
      <p:sp>
        <p:nvSpPr>
          <p:cNvPr id="1462274" name="Rectangle 3"/>
          <p:cNvSpPr>
            <a:spLocks noGrp="1" noChangeArrowheads="1"/>
          </p:cNvSpPr>
          <p:nvPr>
            <p:ph type="dt" sz="quarter" idx="1"/>
          </p:nvPr>
        </p:nvSpPr>
        <p:spPr>
          <a:noFill/>
        </p:spPr>
        <p:txBody>
          <a:bodyPr/>
          <a:lstStyle/>
          <a:p>
            <a:r>
              <a:rPr lang="en-US" smtClean="0">
                <a:cs typeface="Arial" charset="0"/>
              </a:rPr>
              <a:t>November 2008</a:t>
            </a:r>
          </a:p>
        </p:txBody>
      </p:sp>
      <p:sp>
        <p:nvSpPr>
          <p:cNvPr id="1462275" name="Rectangle 6"/>
          <p:cNvSpPr>
            <a:spLocks noGrp="1" noChangeArrowheads="1"/>
          </p:cNvSpPr>
          <p:nvPr>
            <p:ph type="ftr" sz="quarter" idx="4"/>
          </p:nvPr>
        </p:nvSpPr>
        <p:spPr>
          <a:noFill/>
        </p:spPr>
        <p:txBody>
          <a:bodyPr/>
          <a:lstStyle/>
          <a:p>
            <a:pPr lvl="4"/>
            <a:r>
              <a:rPr lang="en-US" smtClean="0">
                <a:cs typeface="Arial" charset="0"/>
              </a:rPr>
              <a:t>Bruce Kraemer, Marvell</a:t>
            </a:r>
          </a:p>
        </p:txBody>
      </p:sp>
      <p:sp>
        <p:nvSpPr>
          <p:cNvPr id="146227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r>
              <a:rPr lang="en-US" smtClean="0"/>
              <a:t>Page </a:t>
            </a:r>
            <a:fld id="{4BFDA65B-AF46-4DEA-A860-672666D3FF29}" type="slidenum">
              <a:rPr lang="he-IL" smtClean="0"/>
              <a:pPr/>
              <a:t>6</a:t>
            </a:fld>
            <a:endParaRPr lang="en-US" smtClean="0"/>
          </a:p>
        </p:txBody>
      </p:sp>
      <p:sp>
        <p:nvSpPr>
          <p:cNvPr id="146227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462278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GB" smtClean="0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64321" name="Rectangle 2"/>
          <p:cNvSpPr>
            <a:spLocks noGrp="1" noChangeArrowheads="1"/>
          </p:cNvSpPr>
          <p:nvPr>
            <p:ph type="hdr" sz="quarter"/>
          </p:nvPr>
        </p:nvSpPr>
        <p:spPr>
          <a:noFill/>
        </p:spPr>
        <p:txBody>
          <a:bodyPr/>
          <a:lstStyle/>
          <a:p>
            <a:r>
              <a:rPr lang="en-US" smtClean="0">
                <a:cs typeface="Arial" charset="0"/>
              </a:rPr>
              <a:t>doc.: IEEE 802.11-08/1437r1</a:t>
            </a:r>
          </a:p>
        </p:txBody>
      </p:sp>
      <p:sp>
        <p:nvSpPr>
          <p:cNvPr id="1464322" name="Rectangle 3"/>
          <p:cNvSpPr>
            <a:spLocks noGrp="1" noChangeArrowheads="1"/>
          </p:cNvSpPr>
          <p:nvPr>
            <p:ph type="dt" sz="quarter" idx="1"/>
          </p:nvPr>
        </p:nvSpPr>
        <p:spPr>
          <a:noFill/>
        </p:spPr>
        <p:txBody>
          <a:bodyPr/>
          <a:lstStyle/>
          <a:p>
            <a:r>
              <a:rPr lang="en-US" smtClean="0">
                <a:cs typeface="Arial" charset="0"/>
              </a:rPr>
              <a:t>November 2008</a:t>
            </a:r>
          </a:p>
        </p:txBody>
      </p:sp>
      <p:sp>
        <p:nvSpPr>
          <p:cNvPr id="1464323" name="Rectangle 6"/>
          <p:cNvSpPr>
            <a:spLocks noGrp="1" noChangeArrowheads="1"/>
          </p:cNvSpPr>
          <p:nvPr>
            <p:ph type="ftr" sz="quarter" idx="4"/>
          </p:nvPr>
        </p:nvSpPr>
        <p:spPr>
          <a:noFill/>
        </p:spPr>
        <p:txBody>
          <a:bodyPr/>
          <a:lstStyle/>
          <a:p>
            <a:pPr lvl="4"/>
            <a:r>
              <a:rPr lang="en-US" smtClean="0">
                <a:cs typeface="Arial" charset="0"/>
              </a:rPr>
              <a:t>Bruce Kraemer, Marvell</a:t>
            </a:r>
          </a:p>
        </p:txBody>
      </p:sp>
      <p:sp>
        <p:nvSpPr>
          <p:cNvPr id="1464324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r>
              <a:rPr lang="en-US" smtClean="0"/>
              <a:t>Page </a:t>
            </a:r>
            <a:fld id="{74A39D8C-2ABD-4926-B968-C7866538731F}" type="slidenum">
              <a:rPr lang="he-IL" smtClean="0"/>
              <a:pPr/>
              <a:t>7</a:t>
            </a:fld>
            <a:endParaRPr lang="en-US" smtClean="0"/>
          </a:p>
        </p:txBody>
      </p:sp>
      <p:sp>
        <p:nvSpPr>
          <p:cNvPr id="146432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464326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GB" smtClean="0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68417" name="Rectangle 2"/>
          <p:cNvSpPr>
            <a:spLocks noGrp="1" noChangeArrowheads="1"/>
          </p:cNvSpPr>
          <p:nvPr>
            <p:ph type="hdr" sz="quarter"/>
          </p:nvPr>
        </p:nvSpPr>
        <p:spPr>
          <a:noFill/>
        </p:spPr>
        <p:txBody>
          <a:bodyPr/>
          <a:lstStyle/>
          <a:p>
            <a:r>
              <a:rPr lang="en-US" smtClean="0">
                <a:cs typeface="Arial" charset="0"/>
              </a:rPr>
              <a:t>doc.: IEEE 802.11-08/1437r1</a:t>
            </a:r>
          </a:p>
        </p:txBody>
      </p:sp>
      <p:sp>
        <p:nvSpPr>
          <p:cNvPr id="1468418" name="Rectangle 3"/>
          <p:cNvSpPr>
            <a:spLocks noGrp="1" noChangeArrowheads="1"/>
          </p:cNvSpPr>
          <p:nvPr>
            <p:ph type="dt" sz="quarter" idx="1"/>
          </p:nvPr>
        </p:nvSpPr>
        <p:spPr>
          <a:noFill/>
        </p:spPr>
        <p:txBody>
          <a:bodyPr/>
          <a:lstStyle/>
          <a:p>
            <a:r>
              <a:rPr lang="en-US" smtClean="0">
                <a:cs typeface="Arial" charset="0"/>
              </a:rPr>
              <a:t>November 2008</a:t>
            </a:r>
          </a:p>
        </p:txBody>
      </p:sp>
      <p:sp>
        <p:nvSpPr>
          <p:cNvPr id="1468419" name="Rectangle 6"/>
          <p:cNvSpPr>
            <a:spLocks noGrp="1" noChangeArrowheads="1"/>
          </p:cNvSpPr>
          <p:nvPr>
            <p:ph type="ftr" sz="quarter" idx="4"/>
          </p:nvPr>
        </p:nvSpPr>
        <p:spPr>
          <a:noFill/>
        </p:spPr>
        <p:txBody>
          <a:bodyPr/>
          <a:lstStyle/>
          <a:p>
            <a:pPr lvl="4"/>
            <a:r>
              <a:rPr lang="en-US" smtClean="0">
                <a:cs typeface="Arial" charset="0"/>
              </a:rPr>
              <a:t>Bruce Kraemer, Marvell</a:t>
            </a:r>
          </a:p>
        </p:txBody>
      </p:sp>
      <p:sp>
        <p:nvSpPr>
          <p:cNvPr id="1468420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r>
              <a:rPr lang="en-US" smtClean="0"/>
              <a:t>Page </a:t>
            </a:r>
            <a:fld id="{2BA7BED3-C5A6-4FEA-AC42-E75400F59579}" type="slidenum">
              <a:rPr lang="he-IL" smtClean="0"/>
              <a:pPr/>
              <a:t>8</a:t>
            </a:fld>
            <a:endParaRPr lang="en-US" smtClean="0"/>
          </a:p>
        </p:txBody>
      </p:sp>
      <p:sp>
        <p:nvSpPr>
          <p:cNvPr id="1468421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468422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GB" smtClean="0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70465" name="Rectangle 2"/>
          <p:cNvSpPr>
            <a:spLocks noGrp="1" noChangeArrowheads="1"/>
          </p:cNvSpPr>
          <p:nvPr>
            <p:ph type="hdr" sz="quarter"/>
          </p:nvPr>
        </p:nvSpPr>
        <p:spPr>
          <a:noFill/>
        </p:spPr>
        <p:txBody>
          <a:bodyPr/>
          <a:lstStyle/>
          <a:p>
            <a:r>
              <a:rPr lang="en-US" smtClean="0">
                <a:cs typeface="Arial" charset="0"/>
              </a:rPr>
              <a:t>doc.: IEEE 802.11-08/1437r1</a:t>
            </a:r>
          </a:p>
        </p:txBody>
      </p:sp>
      <p:sp>
        <p:nvSpPr>
          <p:cNvPr id="1470466" name="Rectangle 3"/>
          <p:cNvSpPr>
            <a:spLocks noGrp="1" noChangeArrowheads="1"/>
          </p:cNvSpPr>
          <p:nvPr>
            <p:ph type="dt" sz="quarter" idx="1"/>
          </p:nvPr>
        </p:nvSpPr>
        <p:spPr>
          <a:noFill/>
        </p:spPr>
        <p:txBody>
          <a:bodyPr/>
          <a:lstStyle/>
          <a:p>
            <a:r>
              <a:rPr lang="en-US" smtClean="0">
                <a:cs typeface="Arial" charset="0"/>
              </a:rPr>
              <a:t>November 2008</a:t>
            </a:r>
          </a:p>
        </p:txBody>
      </p:sp>
      <p:sp>
        <p:nvSpPr>
          <p:cNvPr id="1470467" name="Rectangle 6"/>
          <p:cNvSpPr>
            <a:spLocks noGrp="1" noChangeArrowheads="1"/>
          </p:cNvSpPr>
          <p:nvPr>
            <p:ph type="ftr" sz="quarter" idx="4"/>
          </p:nvPr>
        </p:nvSpPr>
        <p:spPr>
          <a:noFill/>
        </p:spPr>
        <p:txBody>
          <a:bodyPr/>
          <a:lstStyle/>
          <a:p>
            <a:pPr lvl="4"/>
            <a:r>
              <a:rPr lang="en-US" smtClean="0">
                <a:cs typeface="Arial" charset="0"/>
              </a:rPr>
              <a:t>Bruce Kraemer, Marvell</a:t>
            </a:r>
          </a:p>
        </p:txBody>
      </p:sp>
      <p:sp>
        <p:nvSpPr>
          <p:cNvPr id="1470468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r>
              <a:rPr lang="en-US" smtClean="0"/>
              <a:t>Page </a:t>
            </a:r>
            <a:fld id="{975A4113-F93A-4156-9C49-218CF2658B65}" type="slidenum">
              <a:rPr lang="he-IL" smtClean="0"/>
              <a:pPr/>
              <a:t>9</a:t>
            </a:fld>
            <a:endParaRPr lang="en-US" smtClean="0"/>
          </a:p>
        </p:txBody>
      </p:sp>
      <p:sp>
        <p:nvSpPr>
          <p:cNvPr id="147046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470470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B767BD03-A5B2-441F-959D-00773955DB38}" type="slidenum">
              <a:rPr lang="he-IL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2EC2E91F-1EE9-4011-BB09-E5CBC2B024B4}" type="slidenum">
              <a:rPr lang="he-IL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85800"/>
            <a:ext cx="1943100" cy="54102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85800"/>
            <a:ext cx="5676900" cy="54102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10F5638E-4E53-45B7-AD14-ABE027BCD24A}" type="slidenum">
              <a:rPr lang="he-IL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bl" preserve="1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7"/>
          <p:cNvSpPr>
            <a:spLocks noChangeArrowheads="1"/>
          </p:cNvSpPr>
          <p:nvPr/>
        </p:nvSpPr>
        <p:spPr bwMode="auto">
          <a:xfrm>
            <a:off x="6083300" y="334963"/>
            <a:ext cx="2362200" cy="2746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0" tIns="0" rIns="0" bIns="0" anchor="b">
            <a:spAutoFit/>
          </a:bodyPr>
          <a:lstStyle/>
          <a:p>
            <a:pPr marL="457200" lvl="4" algn="r" eaLnBrk="0" hangingPunct="0">
              <a:defRPr/>
            </a:pPr>
            <a:r>
              <a:rPr lang="en-US" sz="1800"/>
              <a:t>doc.: 11-11-1005-04</a:t>
            </a:r>
          </a:p>
        </p:txBody>
      </p:sp>
      <p:sp>
        <p:nvSpPr>
          <p:cNvPr id="5" name="Line 8"/>
          <p:cNvSpPr>
            <a:spLocks noChangeShapeType="1"/>
          </p:cNvSpPr>
          <p:nvPr/>
        </p:nvSpPr>
        <p:spPr bwMode="auto">
          <a:xfrm>
            <a:off x="685800" y="609600"/>
            <a:ext cx="77724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pPr eaLnBrk="0" hangingPunct="0">
              <a:defRPr/>
            </a:pPr>
            <a:endParaRPr lang="en-US">
              <a:cs typeface="+mn-cs"/>
            </a:endParaRPr>
          </a:p>
        </p:txBody>
      </p:sp>
      <p:sp>
        <p:nvSpPr>
          <p:cNvPr id="6" name="Rectangle 9"/>
          <p:cNvSpPr>
            <a:spLocks noChangeArrowheads="1"/>
          </p:cNvSpPr>
          <p:nvPr/>
        </p:nvSpPr>
        <p:spPr bwMode="auto">
          <a:xfrm>
            <a:off x="685800" y="6475413"/>
            <a:ext cx="711200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 eaLnBrk="0" hangingPunct="0">
              <a:defRPr/>
            </a:pPr>
            <a:r>
              <a:rPr lang="en-US" sz="1200" b="0">
                <a:cs typeface="+mn-cs"/>
              </a:rPr>
              <a:t>Submission</a:t>
            </a:r>
          </a:p>
        </p:txBody>
      </p:sp>
      <p:sp>
        <p:nvSpPr>
          <p:cNvPr id="7" name="Line 10"/>
          <p:cNvSpPr>
            <a:spLocks noChangeShapeType="1"/>
          </p:cNvSpPr>
          <p:nvPr/>
        </p:nvSpPr>
        <p:spPr bwMode="auto">
          <a:xfrm>
            <a:off x="685800" y="6477000"/>
            <a:ext cx="78486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pPr eaLnBrk="0" hangingPunct="0">
              <a:defRPr/>
            </a:pPr>
            <a:endParaRPr lang="en-US">
              <a:cs typeface="+mn-cs"/>
            </a:endParaRPr>
          </a:p>
        </p:txBody>
      </p:sp>
      <p:sp>
        <p:nvSpPr>
          <p:cNvPr id="8" name="Text Box 11"/>
          <p:cNvSpPr txBox="1">
            <a:spLocks noChangeArrowheads="1"/>
          </p:cNvSpPr>
          <p:nvPr userDrawn="1"/>
        </p:nvSpPr>
        <p:spPr bwMode="auto">
          <a:xfrm>
            <a:off x="6842125" y="6459538"/>
            <a:ext cx="1635125" cy="244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1000" b="0"/>
              <a:t>Graham Smith (DSP Group)</a:t>
            </a:r>
          </a:p>
        </p:txBody>
      </p:sp>
      <p:sp>
        <p:nvSpPr>
          <p:cNvPr id="9" name="Text Box 12"/>
          <p:cNvSpPr txBox="1">
            <a:spLocks noChangeArrowheads="1"/>
          </p:cNvSpPr>
          <p:nvPr userDrawn="1"/>
        </p:nvSpPr>
        <p:spPr bwMode="auto">
          <a:xfrm>
            <a:off x="746125" y="214313"/>
            <a:ext cx="1025525" cy="336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1600"/>
              <a:t>Sept 2011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85800"/>
            <a:ext cx="7772400" cy="1066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685800" y="1981200"/>
            <a:ext cx="7772400" cy="4114800"/>
          </a:xfrm>
        </p:spPr>
        <p:txBody>
          <a:bodyPr/>
          <a:lstStyle/>
          <a:p>
            <a:pPr lvl="0"/>
            <a:endParaRPr lang="en-US" noProof="0"/>
          </a:p>
        </p:txBody>
      </p:sp>
      <p:sp>
        <p:nvSpPr>
          <p:cNvPr id="10" name="Slide Number Placeholder 5"/>
          <p:cNvSpPr>
            <a:spLocks noGrp="1"/>
          </p:cNvSpPr>
          <p:nvPr>
            <p:ph type="sldNum" sz="quarter" idx="10"/>
          </p:nvPr>
        </p:nvSpPr>
        <p:spPr>
          <a:xfrm>
            <a:off x="4187825" y="6477000"/>
            <a:ext cx="538163" cy="182563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8966C07F-0232-49D0-92A4-3F5AB36E14A4}" type="slidenum">
              <a:rPr lang="he-IL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xAndObj" preserve="1">
  <p:cSld name="Title, Text,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7"/>
          <p:cNvSpPr>
            <a:spLocks noChangeArrowheads="1"/>
          </p:cNvSpPr>
          <p:nvPr/>
        </p:nvSpPr>
        <p:spPr bwMode="auto">
          <a:xfrm>
            <a:off x="6083300" y="334963"/>
            <a:ext cx="2362200" cy="2746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0" tIns="0" rIns="0" bIns="0" anchor="b">
            <a:spAutoFit/>
          </a:bodyPr>
          <a:lstStyle/>
          <a:p>
            <a:pPr marL="457200" lvl="4" algn="r" eaLnBrk="0" hangingPunct="0">
              <a:defRPr/>
            </a:pPr>
            <a:r>
              <a:rPr lang="en-US" sz="1800"/>
              <a:t>doc.: 11-11-1005-04</a:t>
            </a:r>
          </a:p>
        </p:txBody>
      </p:sp>
      <p:sp>
        <p:nvSpPr>
          <p:cNvPr id="6" name="Line 8"/>
          <p:cNvSpPr>
            <a:spLocks noChangeShapeType="1"/>
          </p:cNvSpPr>
          <p:nvPr/>
        </p:nvSpPr>
        <p:spPr bwMode="auto">
          <a:xfrm>
            <a:off x="685800" y="609600"/>
            <a:ext cx="77724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pPr eaLnBrk="0" hangingPunct="0">
              <a:defRPr/>
            </a:pPr>
            <a:endParaRPr lang="en-US">
              <a:cs typeface="+mn-cs"/>
            </a:endParaRPr>
          </a:p>
        </p:txBody>
      </p:sp>
      <p:sp>
        <p:nvSpPr>
          <p:cNvPr id="7" name="Rectangle 9"/>
          <p:cNvSpPr>
            <a:spLocks noChangeArrowheads="1"/>
          </p:cNvSpPr>
          <p:nvPr/>
        </p:nvSpPr>
        <p:spPr bwMode="auto">
          <a:xfrm>
            <a:off x="685800" y="6475413"/>
            <a:ext cx="711200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 eaLnBrk="0" hangingPunct="0">
              <a:defRPr/>
            </a:pPr>
            <a:r>
              <a:rPr lang="en-US" sz="1200" b="0">
                <a:cs typeface="+mn-cs"/>
              </a:rPr>
              <a:t>Submission</a:t>
            </a:r>
          </a:p>
        </p:txBody>
      </p:sp>
      <p:sp>
        <p:nvSpPr>
          <p:cNvPr id="8" name="Line 10"/>
          <p:cNvSpPr>
            <a:spLocks noChangeShapeType="1"/>
          </p:cNvSpPr>
          <p:nvPr/>
        </p:nvSpPr>
        <p:spPr bwMode="auto">
          <a:xfrm>
            <a:off x="685800" y="6477000"/>
            <a:ext cx="78486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pPr eaLnBrk="0" hangingPunct="0">
              <a:defRPr/>
            </a:pPr>
            <a:endParaRPr lang="en-US">
              <a:cs typeface="+mn-cs"/>
            </a:endParaRPr>
          </a:p>
        </p:txBody>
      </p:sp>
      <p:sp>
        <p:nvSpPr>
          <p:cNvPr id="9" name="Text Box 11"/>
          <p:cNvSpPr txBox="1">
            <a:spLocks noChangeArrowheads="1"/>
          </p:cNvSpPr>
          <p:nvPr userDrawn="1"/>
        </p:nvSpPr>
        <p:spPr bwMode="auto">
          <a:xfrm>
            <a:off x="746125" y="214313"/>
            <a:ext cx="1025525" cy="336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1600"/>
              <a:t>Sept 2011</a:t>
            </a:r>
          </a:p>
        </p:txBody>
      </p:sp>
      <p:sp>
        <p:nvSpPr>
          <p:cNvPr id="10" name="Text Box 12"/>
          <p:cNvSpPr txBox="1">
            <a:spLocks noChangeArrowheads="1"/>
          </p:cNvSpPr>
          <p:nvPr userDrawn="1"/>
        </p:nvSpPr>
        <p:spPr bwMode="auto">
          <a:xfrm>
            <a:off x="6842125" y="6459538"/>
            <a:ext cx="1635125" cy="244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1000" b="0"/>
              <a:t>Graham Smith (DSP Group)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85800"/>
            <a:ext cx="7772400" cy="1066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1" name="Slide Number Placeholder 6"/>
          <p:cNvSpPr>
            <a:spLocks noGrp="1"/>
          </p:cNvSpPr>
          <p:nvPr>
            <p:ph type="sldNum" sz="quarter" idx="10"/>
          </p:nvPr>
        </p:nvSpPr>
        <p:spPr>
          <a:xfrm>
            <a:off x="1752600" y="6477000"/>
            <a:ext cx="530225" cy="182563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B2DB2F28-137E-4679-A7CC-60BFB65B5E46}" type="slidenum">
              <a:rPr lang="he-IL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EE7456A1-42FD-4AF7-B3AC-21F6FC7DCF42}" type="slidenum">
              <a:rPr lang="he-IL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01C07AFD-425F-48E5-BB22-E2EAC32164D1}" type="slidenum">
              <a:rPr lang="he-IL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BF5E6AB8-C2D4-4622-8C13-D941E69C3D6A}" type="slidenum">
              <a:rPr lang="he-IL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11B0F7B6-8BC3-483F-9962-7904AC88DF9A}" type="slidenum">
              <a:rPr lang="he-IL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F1F800E9-0990-4D67-A167-23A860CDC920}" type="slidenum">
              <a:rPr lang="he-IL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1B15A0AB-3648-4EF0-A00C-7AD6632EF351}" type="slidenum">
              <a:rPr lang="he-IL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BF8A05B7-70EE-4886-AB4B-BF5EF077920E}" type="slidenum">
              <a:rPr lang="he-IL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2D2EEF0C-F993-494D-9E3E-07FF836037B8}" type="slidenum">
              <a:rPr lang="he-IL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85800"/>
            <a:ext cx="7772400" cy="1066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194175" y="6477000"/>
            <a:ext cx="530225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ctr" eaLnBrk="0" hangingPunct="0">
              <a:defRPr sz="1200" b="0"/>
            </a:lvl1pPr>
          </a:lstStyle>
          <a:p>
            <a:pPr>
              <a:defRPr/>
            </a:pPr>
            <a:r>
              <a:rPr lang="en-US"/>
              <a:t>Slide </a:t>
            </a:r>
            <a:fld id="{55FE6355-8447-49C9-A361-ED39C6C13342}" type="slidenum">
              <a:rPr lang="he-IL"/>
              <a:pPr>
                <a:defRPr/>
              </a:pPr>
              <a:t>‹#›</a:t>
            </a:fld>
            <a:endParaRPr lang="en-US"/>
          </a:p>
        </p:txBody>
      </p:sp>
      <p:sp>
        <p:nvSpPr>
          <p:cNvPr id="1031" name="Rectangle 7"/>
          <p:cNvSpPr>
            <a:spLocks noChangeArrowheads="1"/>
          </p:cNvSpPr>
          <p:nvPr/>
        </p:nvSpPr>
        <p:spPr bwMode="auto">
          <a:xfrm>
            <a:off x="6083300" y="334963"/>
            <a:ext cx="2362200" cy="2746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0" tIns="0" rIns="0" bIns="0" anchor="b">
            <a:spAutoFit/>
          </a:bodyPr>
          <a:lstStyle/>
          <a:p>
            <a:pPr marL="457200" lvl="4" algn="r" eaLnBrk="0" hangingPunct="0">
              <a:defRPr/>
            </a:pPr>
            <a:r>
              <a:rPr lang="en-US" sz="1800"/>
              <a:t>doc.: 11-11-1005-04</a:t>
            </a:r>
          </a:p>
        </p:txBody>
      </p:sp>
      <p:sp>
        <p:nvSpPr>
          <p:cNvPr id="1032" name="Line 8"/>
          <p:cNvSpPr>
            <a:spLocks noChangeShapeType="1"/>
          </p:cNvSpPr>
          <p:nvPr/>
        </p:nvSpPr>
        <p:spPr bwMode="auto">
          <a:xfrm>
            <a:off x="685800" y="609600"/>
            <a:ext cx="77724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pPr eaLnBrk="0" hangingPunct="0">
              <a:defRPr/>
            </a:pPr>
            <a:endParaRPr lang="en-US">
              <a:cs typeface="+mn-cs"/>
            </a:endParaRPr>
          </a:p>
        </p:txBody>
      </p:sp>
      <p:sp>
        <p:nvSpPr>
          <p:cNvPr id="1033" name="Rectangle 9"/>
          <p:cNvSpPr>
            <a:spLocks noChangeArrowheads="1"/>
          </p:cNvSpPr>
          <p:nvPr/>
        </p:nvSpPr>
        <p:spPr bwMode="auto">
          <a:xfrm>
            <a:off x="685800" y="6475413"/>
            <a:ext cx="711200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 eaLnBrk="0" hangingPunct="0">
              <a:defRPr/>
            </a:pPr>
            <a:r>
              <a:rPr lang="en-US" sz="1200" b="0">
                <a:cs typeface="+mn-cs"/>
              </a:rPr>
              <a:t>Submission</a:t>
            </a:r>
          </a:p>
        </p:txBody>
      </p:sp>
      <p:sp>
        <p:nvSpPr>
          <p:cNvPr id="1034" name="Line 10"/>
          <p:cNvSpPr>
            <a:spLocks noChangeShapeType="1"/>
          </p:cNvSpPr>
          <p:nvPr/>
        </p:nvSpPr>
        <p:spPr bwMode="auto">
          <a:xfrm>
            <a:off x="685800" y="6477000"/>
            <a:ext cx="78486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pPr eaLnBrk="0" hangingPunct="0">
              <a:defRPr/>
            </a:pPr>
            <a:endParaRPr lang="en-US">
              <a:cs typeface="+mn-cs"/>
            </a:endParaRPr>
          </a:p>
        </p:txBody>
      </p:sp>
      <p:sp>
        <p:nvSpPr>
          <p:cNvPr id="1035" name="Text Box 11"/>
          <p:cNvSpPr txBox="1">
            <a:spLocks noChangeArrowheads="1"/>
          </p:cNvSpPr>
          <p:nvPr userDrawn="1"/>
        </p:nvSpPr>
        <p:spPr bwMode="auto">
          <a:xfrm>
            <a:off x="6842125" y="6459538"/>
            <a:ext cx="1635125" cy="244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1000" b="0"/>
              <a:t>Graham Smith (DSP Group)</a:t>
            </a:r>
          </a:p>
        </p:txBody>
      </p:sp>
      <p:sp>
        <p:nvSpPr>
          <p:cNvPr id="1036" name="Text Box 12"/>
          <p:cNvSpPr txBox="1">
            <a:spLocks noChangeArrowheads="1"/>
          </p:cNvSpPr>
          <p:nvPr userDrawn="1"/>
        </p:nvSpPr>
        <p:spPr bwMode="auto">
          <a:xfrm>
            <a:off x="746125" y="214313"/>
            <a:ext cx="1025525" cy="336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1600"/>
              <a:t>Sept 2011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0" r:id="rId2"/>
    <p:sldLayoutId id="2147483659" r:id="rId3"/>
    <p:sldLayoutId id="2147483658" r:id="rId4"/>
    <p:sldLayoutId id="2147483657" r:id="rId5"/>
    <p:sldLayoutId id="2147483656" r:id="rId6"/>
    <p:sldLayoutId id="2147483655" r:id="rId7"/>
    <p:sldLayoutId id="2147483654" r:id="rId8"/>
    <p:sldLayoutId id="2147483653" r:id="rId9"/>
    <p:sldLayoutId id="2147483652" r:id="rId10"/>
    <p:sldLayoutId id="2147483651" r:id="rId11"/>
    <p:sldLayoutId id="2147483662" r:id="rId12"/>
    <p:sldLayoutId id="2147483663" r:id="rId13"/>
  </p:sldLayoutIdLst>
  <p:hf hdr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2400" b="1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2pPr>
      <a:lvl3pPr marL="1085850" indent="-228600" algn="l" rtl="0" eaLnBrk="0" fontAlgn="base" hangingPunct="0">
        <a:spcBef>
          <a:spcPct val="20000"/>
        </a:spcBef>
        <a:spcAft>
          <a:spcPct val="0"/>
        </a:spcAft>
        <a:buChar char="•"/>
        <a:defRPr>
          <a:solidFill>
            <a:schemeClr val="tx1"/>
          </a:solidFill>
          <a:latin typeface="+mn-lt"/>
        </a:defRPr>
      </a:lvl3pPr>
      <a:lvl4pPr marL="1428750" indent="-228600" algn="l" rtl="0" eaLnBrk="0" fontAlgn="base" hangingPunct="0">
        <a:spcBef>
          <a:spcPct val="20000"/>
        </a:spcBef>
        <a:spcAft>
          <a:spcPct val="0"/>
        </a:spcAft>
        <a:buChar char="–"/>
        <a:defRPr sz="1600">
          <a:solidFill>
            <a:schemeClr val="tx1"/>
          </a:solidFill>
          <a:latin typeface="+mn-lt"/>
        </a:defRPr>
      </a:lvl4pPr>
      <a:lvl5pPr marL="17716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5pPr>
      <a:lvl6pPr marL="22288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6pPr>
      <a:lvl7pPr marL="26860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7pPr>
      <a:lvl8pPr marL="31432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8pPr>
      <a:lvl9pPr marL="36004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4" Type="http://schemas.openxmlformats.org/officeDocument/2006/relationships/oleObject" Target="../embeddings/oleObject1.bin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3.xml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2.vml"/><Relationship Id="rId4" Type="http://schemas.openxmlformats.org/officeDocument/2006/relationships/oleObject" Target="../embeddings/oleObject2.bin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8.xml"/><Relationship Id="rId2" Type="http://schemas.openxmlformats.org/officeDocument/2006/relationships/slideLayout" Target="../slideLayouts/slideLayout13.xml"/><Relationship Id="rId1" Type="http://schemas.openxmlformats.org/officeDocument/2006/relationships/vmlDrawing" Target="../drawings/vmlDrawing3.vml"/><Relationship Id="rId4" Type="http://schemas.openxmlformats.org/officeDocument/2006/relationships/oleObject" Target="../embeddings/oleObject3.bin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1014" name="Slide Number Placeholder 5"/>
          <p:cNvSpPr>
            <a:spLocks noGrp="1"/>
          </p:cNvSpPr>
          <p:nvPr>
            <p:ph type="sldNum" sz="quarter" idx="10"/>
          </p:nvPr>
        </p:nvSpPr>
        <p:spPr>
          <a:noFill/>
        </p:spPr>
        <p:txBody>
          <a:bodyPr/>
          <a:lstStyle/>
          <a:p>
            <a:r>
              <a:rPr lang="en-US" smtClean="0"/>
              <a:t>Slide </a:t>
            </a:r>
            <a:fld id="{DAC4A774-7B89-4DDA-A9D2-BE1AD8290387}" type="slidenum">
              <a:rPr lang="he-IL" smtClean="0"/>
              <a:pPr/>
              <a:t>1</a:t>
            </a:fld>
            <a:endParaRPr lang="en-US" smtClean="0"/>
          </a:p>
        </p:txBody>
      </p:sp>
      <p:sp>
        <p:nvSpPr>
          <p:cNvPr id="1451015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P802.11aa Report to EC on Conditional Approval to go to Sponsor Ballot</a:t>
            </a:r>
          </a:p>
        </p:txBody>
      </p:sp>
      <p:sp>
        <p:nvSpPr>
          <p:cNvPr id="1451016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752600"/>
            <a:ext cx="7772400" cy="381000"/>
          </a:xfrm>
        </p:spPr>
        <p:txBody>
          <a:bodyPr/>
          <a:lstStyle/>
          <a:p>
            <a:pPr algn="ctr">
              <a:lnSpc>
                <a:spcPct val="90000"/>
              </a:lnSpc>
              <a:buFontTx/>
              <a:buNone/>
            </a:pPr>
            <a:r>
              <a:rPr lang="en-US" sz="2000" smtClean="0"/>
              <a:t>Date:</a:t>
            </a:r>
            <a:r>
              <a:rPr lang="en-US" sz="2000" b="0" smtClean="0"/>
              <a:t> 2011-09-03</a:t>
            </a:r>
          </a:p>
        </p:txBody>
      </p:sp>
      <p:graphicFrame>
        <p:nvGraphicFramePr>
          <p:cNvPr id="1451012" name="Object 4"/>
          <p:cNvGraphicFramePr>
            <a:graphicFrameLocks noChangeAspect="1"/>
          </p:cNvGraphicFramePr>
          <p:nvPr/>
        </p:nvGraphicFramePr>
        <p:xfrm>
          <a:off x="520700" y="2593975"/>
          <a:ext cx="7656513" cy="2584450"/>
        </p:xfrm>
        <a:graphic>
          <a:graphicData uri="http://schemas.openxmlformats.org/presentationml/2006/ole">
            <p:oleObj spid="_x0000_s1451012" name="Document" r:id="rId4" imgW="8289515" imgH="2807953" progId="Word.Document.8">
              <p:embed/>
            </p:oleObj>
          </a:graphicData>
        </a:graphic>
      </p:graphicFrame>
      <p:sp>
        <p:nvSpPr>
          <p:cNvPr id="1451017" name="Rectangle 5"/>
          <p:cNvSpPr>
            <a:spLocks noChangeArrowheads="1"/>
          </p:cNvSpPr>
          <p:nvPr/>
        </p:nvSpPr>
        <p:spPr bwMode="auto">
          <a:xfrm>
            <a:off x="533400" y="1939925"/>
            <a:ext cx="1447800" cy="381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075" tIns="46038" rIns="92075" bIns="46038"/>
          <a:lstStyle/>
          <a:p>
            <a:pPr marL="342900" indent="-342900" eaLnBrk="0" hangingPunct="0">
              <a:spcBef>
                <a:spcPct val="20000"/>
              </a:spcBef>
            </a:pPr>
            <a:r>
              <a:rPr lang="en-US" sz="2000"/>
              <a:t>Authors:</a:t>
            </a:r>
            <a:endParaRPr lang="en-US" sz="2000" b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71489" name="Slide Number Placeholder 5"/>
          <p:cNvSpPr>
            <a:spLocks noGrp="1"/>
          </p:cNvSpPr>
          <p:nvPr>
            <p:ph type="sldNum" sz="quarter" idx="10"/>
          </p:nvPr>
        </p:nvSpPr>
        <p:spPr>
          <a:noFill/>
        </p:spPr>
        <p:txBody>
          <a:bodyPr/>
          <a:lstStyle/>
          <a:p>
            <a:r>
              <a:rPr lang="en-US" smtClean="0"/>
              <a:t>Slide </a:t>
            </a:r>
            <a:fld id="{96BF033F-7D6E-49B6-9834-176475EF2FA9}" type="slidenum">
              <a:rPr lang="he-IL" smtClean="0"/>
              <a:pPr/>
              <a:t>10</a:t>
            </a:fld>
            <a:endParaRPr lang="en-US" smtClean="0"/>
          </a:p>
        </p:txBody>
      </p:sp>
      <p:sp>
        <p:nvSpPr>
          <p:cNvPr id="147149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z="2800" smtClean="0"/>
              <a:t>802.11 EC Motion – Conditional Approval to send P802.11aa to Sponsor Ballot</a:t>
            </a:r>
          </a:p>
        </p:txBody>
      </p:sp>
      <p:sp>
        <p:nvSpPr>
          <p:cNvPr id="147149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981200"/>
            <a:ext cx="7772400" cy="2590800"/>
          </a:xfrm>
        </p:spPr>
        <p:txBody>
          <a:bodyPr/>
          <a:lstStyle/>
          <a:p>
            <a:r>
              <a:rPr lang="en-US" smtClean="0"/>
              <a:t>Motion:</a:t>
            </a:r>
          </a:p>
          <a:p>
            <a:r>
              <a:rPr lang="en-US" smtClean="0"/>
              <a:t>Grant conditional approval to forward P802.11aa to Sponsor Ballot.</a:t>
            </a:r>
          </a:p>
          <a:p>
            <a:r>
              <a:rPr lang="en-US" smtClean="0"/>
              <a:t>Moved: Bruce Kraemer        2</a:t>
            </a:r>
            <a:r>
              <a:rPr lang="en-US" baseline="30000" smtClean="0"/>
              <a:t>nd</a:t>
            </a:r>
            <a:r>
              <a:rPr lang="en-US" smtClean="0"/>
              <a:t>: Jon Rosdahl</a:t>
            </a:r>
          </a:p>
          <a:p>
            <a:pPr lvl="1"/>
            <a:r>
              <a:rPr lang="en-US" smtClean="0"/>
              <a:t>Yes              No             Abstain </a:t>
            </a:r>
          </a:p>
        </p:txBody>
      </p:sp>
      <p:sp>
        <p:nvSpPr>
          <p:cNvPr id="1471492" name="TextBox 6"/>
          <p:cNvSpPr txBox="1">
            <a:spLocks noChangeArrowheads="1"/>
          </p:cNvSpPr>
          <p:nvPr/>
        </p:nvSpPr>
        <p:spPr bwMode="auto">
          <a:xfrm>
            <a:off x="762000" y="5638800"/>
            <a:ext cx="7620000" cy="708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en-US" sz="1600"/>
              <a:t>Working Group 11 vote on the Motion Passed: &lt;for&gt; y, &lt;against&gt; n, &lt;abstain&gt; a</a:t>
            </a:r>
          </a:p>
          <a:p>
            <a:pPr eaLnBrk="0" hangingPunct="0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3057" name="Slide Number Placeholder 5"/>
          <p:cNvSpPr>
            <a:spLocks noGrp="1"/>
          </p:cNvSpPr>
          <p:nvPr>
            <p:ph type="sldNum" sz="quarter" idx="10"/>
          </p:nvPr>
        </p:nvSpPr>
        <p:spPr>
          <a:noFill/>
        </p:spPr>
        <p:txBody>
          <a:bodyPr/>
          <a:lstStyle/>
          <a:p>
            <a:r>
              <a:rPr lang="en-US" smtClean="0"/>
              <a:t>Slide </a:t>
            </a:r>
            <a:fld id="{33ED78FC-777C-4B6A-B69B-FE488AFC4C77}" type="slidenum">
              <a:rPr lang="he-IL" smtClean="0"/>
              <a:pPr/>
              <a:t>2</a:t>
            </a:fld>
            <a:endParaRPr lang="en-US" smtClean="0"/>
          </a:p>
        </p:txBody>
      </p:sp>
      <p:sp>
        <p:nvSpPr>
          <p:cNvPr id="145305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Introduction</a:t>
            </a:r>
          </a:p>
        </p:txBody>
      </p:sp>
      <p:sp>
        <p:nvSpPr>
          <p:cNvPr id="145305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676400"/>
            <a:ext cx="7772400" cy="4419600"/>
          </a:xfrm>
        </p:spPr>
        <p:txBody>
          <a:bodyPr/>
          <a:lstStyle/>
          <a:p>
            <a:r>
              <a:rPr lang="en-GB" smtClean="0"/>
              <a:t>This document contains the report to the IEEE 802 Executive Committee in support of a request for conditional approval to send IEEE P802.11aa to Sponsor Ballot.</a:t>
            </a:r>
          </a:p>
          <a:p>
            <a:r>
              <a:rPr lang="en-GB" smtClean="0"/>
              <a:t>This document was approved during the closing plenary session of the 802.11 working group on July 22, 2011.</a:t>
            </a:r>
          </a:p>
          <a:p>
            <a:pPr lvl="1"/>
            <a:r>
              <a:rPr lang="en-GB" smtClean="0"/>
              <a:t>Passed in the Task Group 8-0-0</a:t>
            </a:r>
          </a:p>
          <a:p>
            <a:pPr lvl="1"/>
            <a:r>
              <a:rPr lang="en-GB" smtClean="0"/>
              <a:t>Passed in the Working Group 48-0-0</a:t>
            </a:r>
          </a:p>
          <a:p>
            <a:pPr lvl="1"/>
            <a:endParaRPr lang="en-GB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5112" name="Slide Number Placeholder 3"/>
          <p:cNvSpPr>
            <a:spLocks noGrp="1"/>
          </p:cNvSpPr>
          <p:nvPr>
            <p:ph type="sldNum" sz="quarter" idx="10"/>
          </p:nvPr>
        </p:nvSpPr>
        <p:spPr>
          <a:noFill/>
        </p:spPr>
        <p:txBody>
          <a:bodyPr/>
          <a:lstStyle/>
          <a:p>
            <a:r>
              <a:rPr lang="en-US" smtClean="0"/>
              <a:t>Slide </a:t>
            </a:r>
            <a:fld id="{1B865B54-D148-4E9D-BD3C-81B1D9D6A7F4}" type="slidenum">
              <a:rPr lang="he-IL" smtClean="0"/>
              <a:pPr/>
              <a:t>3</a:t>
            </a:fld>
            <a:endParaRPr lang="en-US" smtClean="0"/>
          </a:p>
        </p:txBody>
      </p:sp>
      <p:sp>
        <p:nvSpPr>
          <p:cNvPr id="73" name="Rectangle 2"/>
          <p:cNvSpPr txBox="1">
            <a:spLocks noChangeArrowheads="1"/>
          </p:cNvSpPr>
          <p:nvPr/>
        </p:nvSpPr>
        <p:spPr>
          <a:xfrm>
            <a:off x="685800" y="685800"/>
            <a:ext cx="7772400" cy="1066800"/>
          </a:xfrm>
          <a:prstGeom prst="rect">
            <a:avLst/>
          </a:prstGeom>
        </p:spPr>
        <p:txBody>
          <a:bodyPr/>
          <a:lstStyle/>
          <a:p>
            <a:pPr algn="ctr" eaLnBrk="0" hangingPunct="0">
              <a:defRPr/>
            </a:pPr>
            <a:r>
              <a:rPr lang="en-US" sz="3200" kern="0" dirty="0">
                <a:solidFill>
                  <a:schemeClr val="tx2"/>
                </a:solidFill>
                <a:latin typeface="+mj-lt"/>
                <a:ea typeface="+mj-ea"/>
                <a:cs typeface="+mj-cs"/>
              </a:rPr>
              <a:t>P802.11aa Stability</a:t>
            </a:r>
          </a:p>
        </p:txBody>
      </p:sp>
      <p:graphicFrame>
        <p:nvGraphicFramePr>
          <p:cNvPr id="1455111" name="Object 7"/>
          <p:cNvGraphicFramePr>
            <a:graphicFrameLocks noChangeAspect="1"/>
          </p:cNvGraphicFramePr>
          <p:nvPr/>
        </p:nvGraphicFramePr>
        <p:xfrm>
          <a:off x="609600" y="1423988"/>
          <a:ext cx="8305800" cy="4203700"/>
        </p:xfrm>
        <a:graphic>
          <a:graphicData uri="http://schemas.openxmlformats.org/presentationml/2006/ole">
            <p:oleObj spid="_x0000_s1455111" name="Chart" r:id="rId4" imgW="5514975" imgH="2790825" progId="Excel.Chart.8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7153" name="Slide Number Placeholder 5"/>
          <p:cNvSpPr>
            <a:spLocks noGrp="1"/>
          </p:cNvSpPr>
          <p:nvPr>
            <p:ph type="sldNum" sz="quarter" idx="10"/>
          </p:nvPr>
        </p:nvSpPr>
        <p:spPr>
          <a:noFill/>
        </p:spPr>
        <p:txBody>
          <a:bodyPr/>
          <a:lstStyle/>
          <a:p>
            <a:r>
              <a:rPr lang="en-US" smtClean="0"/>
              <a:t>Slide </a:t>
            </a:r>
            <a:fld id="{708305AF-00A9-4921-BE13-1A1FDCD8A1E9}" type="slidenum">
              <a:rPr lang="he-IL" smtClean="0"/>
              <a:pPr/>
              <a:t>4</a:t>
            </a:fld>
            <a:endParaRPr lang="en-US" smtClean="0"/>
          </a:p>
        </p:txBody>
      </p:sp>
      <p:sp>
        <p:nvSpPr>
          <p:cNvPr id="1457154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685800"/>
            <a:ext cx="9144000" cy="609600"/>
          </a:xfrm>
        </p:spPr>
        <p:txBody>
          <a:bodyPr/>
          <a:lstStyle/>
          <a:p>
            <a:r>
              <a:rPr lang="en-GB" smtClean="0"/>
              <a:t>802.11 WG Letter Ballot Results – P802.11aa</a:t>
            </a:r>
          </a:p>
        </p:txBody>
      </p:sp>
      <p:sp>
        <p:nvSpPr>
          <p:cNvPr id="1457155" name="Rectangle 4"/>
          <p:cNvSpPr>
            <a:spLocks noChangeArrowheads="1"/>
          </p:cNvSpPr>
          <p:nvPr/>
        </p:nvSpPr>
        <p:spPr bwMode="auto">
          <a:xfrm>
            <a:off x="0" y="1314450"/>
            <a:ext cx="9144000" cy="0"/>
          </a:xfrm>
          <a:prstGeom prst="rect">
            <a:avLst/>
          </a:prstGeom>
          <a:solidFill>
            <a:srgbClr val="FFFFFF"/>
          </a:solidFill>
          <a:ln w="12700">
            <a:noFill/>
            <a:miter lim="800000"/>
            <a:headEnd type="none" w="sm" len="sm"/>
            <a:tailEnd type="none" w="sm" len="sm"/>
          </a:ln>
        </p:spPr>
        <p:txBody>
          <a:bodyPr wrap="none" anchor="ctr">
            <a:spAutoFit/>
          </a:bodyPr>
          <a:lstStyle/>
          <a:p>
            <a:pPr eaLnBrk="0" hangingPunct="0"/>
            <a:endParaRPr lang="en-US"/>
          </a:p>
        </p:txBody>
      </p:sp>
      <p:graphicFrame>
        <p:nvGraphicFramePr>
          <p:cNvPr id="1457862" name="Group 710"/>
          <p:cNvGraphicFramePr>
            <a:graphicFrameLocks noGrp="1"/>
          </p:cNvGraphicFramePr>
          <p:nvPr/>
        </p:nvGraphicFramePr>
        <p:xfrm>
          <a:off x="228600" y="1676400"/>
          <a:ext cx="8609013" cy="3562350"/>
        </p:xfrm>
        <a:graphic>
          <a:graphicData uri="http://schemas.openxmlformats.org/drawingml/2006/table">
            <a:tbl>
              <a:tblPr/>
              <a:tblGrid>
                <a:gridCol w="835025"/>
                <a:gridCol w="993775"/>
                <a:gridCol w="1371600"/>
                <a:gridCol w="609600"/>
                <a:gridCol w="593725"/>
                <a:gridCol w="625475"/>
                <a:gridCol w="649288"/>
                <a:gridCol w="679450"/>
                <a:gridCol w="728662"/>
                <a:gridCol w="757238"/>
                <a:gridCol w="765175"/>
              </a:tblGrid>
              <a:tr h="561975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cs typeface="Arial" charset="0"/>
                        </a:rPr>
                        <a:t>Ballot ID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cs typeface="Arial" charset="0"/>
                        </a:rPr>
                        <a:t>Ballot Close Date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cs typeface="Arial" charset="0"/>
                        </a:rPr>
                        <a:t>Title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cs typeface="Arial" charset="0"/>
                        </a:rPr>
                        <a:t>Pool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cs typeface="Arial" charset="0"/>
                        </a:rPr>
                        <a:t>Return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cs typeface="Arial" charset="0"/>
                        </a:rPr>
                        <a:t>%</a:t>
                      </a:r>
                    </a:p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cs typeface="Arial" charset="0"/>
                        </a:rPr>
                        <a:t>Return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cs typeface="Arial" charset="0"/>
                        </a:rPr>
                        <a:t>Abstain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cs typeface="Arial" charset="0"/>
                        </a:rPr>
                        <a:t>% Abstain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cs typeface="Arial" charset="0"/>
                        </a:rPr>
                        <a:t>Approve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cs typeface="Arial" charset="0"/>
                        </a:rPr>
                        <a:t>Disapprove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cs typeface="Arial" charset="0"/>
                        </a:rPr>
                        <a:t>%</a:t>
                      </a:r>
                    </a:p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cs typeface="Arial" charset="0"/>
                        </a:rPr>
                        <a:t>Approve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0C0C0"/>
                    </a:solidFill>
                  </a:tcPr>
                </a:tc>
              </a:tr>
              <a:tr h="406400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cs typeface="Arial" charset="0"/>
                        </a:rPr>
                        <a:t>164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cs typeface="Arial" charset="0"/>
                        </a:rPr>
                        <a:t>10-Jul-10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cs typeface="Arial" charset="0"/>
                        </a:rPr>
                        <a:t>Technical Letter Ballot Draft1.0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cs typeface="Arial" charset="0"/>
                        </a:rPr>
                        <a:t>257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cs typeface="Arial" charset="0"/>
                        </a:rPr>
                        <a:t>180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cs typeface="Arial" charset="0"/>
                        </a:rPr>
                        <a:t>70.74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cs typeface="Arial" charset="0"/>
                        </a:rPr>
                        <a:t>37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cs typeface="Arial" charset="0"/>
                        </a:rPr>
                        <a:t>20.56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cs typeface="Arial" charset="0"/>
                        </a:rPr>
                        <a:t>112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cs typeface="Arial" charset="0"/>
                        </a:rPr>
                        <a:t>31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cs typeface="Arial" charset="0"/>
                        </a:rPr>
                        <a:t>78.32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</a:tr>
              <a:tr h="563563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cs typeface="Arial" charset="0"/>
                        </a:rPr>
                        <a:t>170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cs typeface="Arial" charset="0"/>
                        </a:rPr>
                        <a:t>8-Dec-10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cs typeface="Arial" charset="0"/>
                        </a:rPr>
                        <a:t>I Recirculation Letter Ballot Draft 2.0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cs typeface="Arial" charset="0"/>
                        </a:rPr>
                        <a:t>257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cs typeface="Arial" charset="0"/>
                        </a:rPr>
                        <a:t>185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cs typeface="Arial" charset="0"/>
                        </a:rPr>
                        <a:t>71.98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cs typeface="Arial" charset="0"/>
                        </a:rPr>
                        <a:t>36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cs typeface="Arial" charset="0"/>
                        </a:rPr>
                        <a:t>19.46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cs typeface="Arial" charset="0"/>
                        </a:rPr>
                        <a:t>117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cs typeface="Arial" charset="0"/>
                        </a:rPr>
                        <a:t>32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cs typeface="Arial" charset="0"/>
                        </a:rPr>
                        <a:t>78.52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</a:tr>
              <a:tr h="406400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cs typeface="Arial" charset="0"/>
                        </a:rPr>
                        <a:t>173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cs typeface="Arial" charset="0"/>
                        </a:rPr>
                        <a:t>24-Feb-11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cs typeface="Arial" charset="0"/>
                        </a:rPr>
                        <a:t>II Recirculation Ballot Draft 3.0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cs typeface="Arial" charset="0"/>
                        </a:rPr>
                        <a:t>257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cs typeface="Arial" charset="0"/>
                        </a:rPr>
                        <a:t>194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75,49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37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19.07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127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30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80.89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</a:tr>
              <a:tr h="404813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175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9-Apr-11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III Recirculation Ballot Draft 4.0  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257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195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75.8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37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19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135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23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85.4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</a:tr>
              <a:tr h="406400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179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17-Jun-11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IV Recirculation Ballot Draft 5.0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257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196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76.3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39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19.9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142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15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90.4</a:t>
                      </a:r>
                      <a:endParaRPr kumimoji="0" lang="en-GB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</a:tr>
              <a:tr h="406400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182</a:t>
                      </a:r>
                      <a:endParaRPr kumimoji="0" lang="en-US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9-Aug-11</a:t>
                      </a:r>
                      <a:endParaRPr kumimoji="0" lang="en-US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V Recirculation Ballot Draft 6.0</a:t>
                      </a:r>
                      <a:endParaRPr kumimoji="0" lang="en-US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257</a:t>
                      </a:r>
                      <a:endParaRPr kumimoji="0" lang="en-US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196</a:t>
                      </a:r>
                      <a:endParaRPr kumimoji="0" lang="en-US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76.3</a:t>
                      </a:r>
                      <a:endParaRPr kumimoji="0" lang="en-US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38</a:t>
                      </a:r>
                      <a:endParaRPr kumimoji="0" lang="en-US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19.4</a:t>
                      </a:r>
                      <a:endParaRPr kumimoji="0" lang="en-US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149</a:t>
                      </a:r>
                      <a:endParaRPr kumimoji="0" lang="en-US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9</a:t>
                      </a:r>
                      <a:endParaRPr kumimoji="0" lang="en-US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94.3</a:t>
                      </a:r>
                      <a:endParaRPr kumimoji="0" lang="en-US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</a:tr>
              <a:tr h="406400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184</a:t>
                      </a:r>
                      <a:endParaRPr kumimoji="0" lang="en-US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31-Aug-11</a:t>
                      </a:r>
                      <a:endParaRPr kumimoji="0" lang="en-US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VI Recirculation Ballot Draft 6.0</a:t>
                      </a:r>
                      <a:endParaRPr kumimoji="0" lang="en-US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257</a:t>
                      </a:r>
                      <a:endParaRPr kumimoji="0" lang="en-US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197</a:t>
                      </a:r>
                      <a:endParaRPr kumimoji="0" lang="en-US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76.7</a:t>
                      </a:r>
                      <a:endParaRPr kumimoji="0" lang="en-US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38</a:t>
                      </a:r>
                      <a:endParaRPr kumimoji="0" lang="en-US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19.4</a:t>
                      </a:r>
                      <a:endParaRPr kumimoji="0" lang="en-US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151</a:t>
                      </a:r>
                      <a:endParaRPr kumimoji="0" lang="en-US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8</a:t>
                      </a:r>
                      <a:endParaRPr kumimoji="0" lang="en-US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94.97</a:t>
                      </a:r>
                      <a:endParaRPr kumimoji="0" lang="en-US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9201" name="Slide Number Placeholder 5"/>
          <p:cNvSpPr>
            <a:spLocks noGrp="1"/>
          </p:cNvSpPr>
          <p:nvPr>
            <p:ph type="sldNum" sz="quarter" idx="10"/>
          </p:nvPr>
        </p:nvSpPr>
        <p:spPr>
          <a:xfrm>
            <a:off x="4270375" y="6477000"/>
            <a:ext cx="530225" cy="182563"/>
          </a:xfrm>
          <a:noFill/>
        </p:spPr>
        <p:txBody>
          <a:bodyPr/>
          <a:lstStyle/>
          <a:p>
            <a:r>
              <a:rPr lang="en-US" smtClean="0"/>
              <a:t>Slide </a:t>
            </a:r>
            <a:fld id="{0F375157-2561-4B66-BB27-9833E7670928}" type="slidenum">
              <a:rPr lang="he-IL" smtClean="0"/>
              <a:pPr/>
              <a:t>5</a:t>
            </a:fld>
            <a:endParaRPr lang="en-US" smtClean="0"/>
          </a:p>
        </p:txBody>
      </p:sp>
      <p:sp>
        <p:nvSpPr>
          <p:cNvPr id="1459202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685800"/>
            <a:ext cx="7772400" cy="838200"/>
          </a:xfrm>
        </p:spPr>
        <p:txBody>
          <a:bodyPr/>
          <a:lstStyle/>
          <a:p>
            <a:r>
              <a:rPr lang="en-GB" smtClean="0"/>
              <a:t>Unsatisfied comments by commenter</a:t>
            </a:r>
          </a:p>
        </p:txBody>
      </p:sp>
      <p:graphicFrame>
        <p:nvGraphicFramePr>
          <p:cNvPr id="1459734" name="Group 534"/>
          <p:cNvGraphicFramePr>
            <a:graphicFrameLocks noGrp="1"/>
          </p:cNvGraphicFramePr>
          <p:nvPr/>
        </p:nvGraphicFramePr>
        <p:xfrm>
          <a:off x="1371600" y="1828800"/>
          <a:ext cx="6400800" cy="3048000"/>
        </p:xfrm>
        <a:graphic>
          <a:graphicData uri="http://schemas.openxmlformats.org/drawingml/2006/table">
            <a:tbl>
              <a:tblPr/>
              <a:tblGrid>
                <a:gridCol w="814388"/>
                <a:gridCol w="841375"/>
                <a:gridCol w="771525"/>
                <a:gridCol w="661987"/>
                <a:gridCol w="663575"/>
                <a:gridCol w="661988"/>
                <a:gridCol w="661987"/>
                <a:gridCol w="661988"/>
                <a:gridCol w="661987"/>
              </a:tblGrid>
              <a:tr h="298450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Name</a:t>
                      </a:r>
                      <a:endParaRPr kumimoji="0" lang="en-US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LB164</a:t>
                      </a:r>
                      <a:endParaRPr kumimoji="0" lang="en-US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LB170</a:t>
                      </a:r>
                      <a:endParaRPr kumimoji="0" lang="en-US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LB173</a:t>
                      </a:r>
                      <a:endParaRPr kumimoji="0" lang="en-US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LB175</a:t>
                      </a:r>
                      <a:endParaRPr kumimoji="0" lang="en-US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LB179</a:t>
                      </a:r>
                      <a:endParaRPr kumimoji="0" lang="en-US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LB182</a:t>
                      </a:r>
                      <a:endParaRPr kumimoji="0" lang="en-US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LB184</a:t>
                      </a:r>
                      <a:endParaRPr kumimoji="0" lang="en-US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Total</a:t>
                      </a:r>
                      <a:endParaRPr kumimoji="0" lang="en-US" sz="2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82600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Raja Banerjea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7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5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8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5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/>
                          <a:cs typeface="Arial" charset="0"/>
                        </a:rPr>
                        <a:t> 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/>
                          <a:cs typeface="Arial" charset="0"/>
                        </a:rPr>
                        <a:t> 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/>
                          <a:cs typeface="Arial" charset="0"/>
                        </a:rPr>
                        <a:t> 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25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82600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Wynona Jacobs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/>
                          <a:cs typeface="Arial" charset="0"/>
                        </a:rPr>
                        <a:t> 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/>
                          <a:cs typeface="Arial" charset="0"/>
                        </a:rPr>
                        <a:t> 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1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/>
                          <a:cs typeface="Arial" charset="0"/>
                        </a:rPr>
                        <a:t> 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/>
                          <a:cs typeface="Arial" charset="0"/>
                        </a:rPr>
                        <a:t> 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/>
                          <a:cs typeface="Arial" charset="0"/>
                        </a:rPr>
                        <a:t> 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/>
                          <a:cs typeface="Arial" charset="0"/>
                        </a:rPr>
                        <a:t> 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1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82600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Paul Lambert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2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/>
                          <a:cs typeface="Arial" charset="0"/>
                        </a:rPr>
                        <a:t> 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/>
                          <a:cs typeface="Arial" charset="0"/>
                        </a:rPr>
                        <a:t> 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/>
                          <a:cs typeface="Arial" charset="0"/>
                        </a:rPr>
                        <a:t> 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/>
                          <a:cs typeface="Arial" charset="0"/>
                        </a:rPr>
                        <a:t> 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/>
                          <a:cs typeface="Arial" charset="0"/>
                        </a:rPr>
                        <a:t> 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/>
                          <a:cs typeface="Arial" charset="0"/>
                        </a:rPr>
                        <a:t> 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2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84188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Henry Ptasinski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1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4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/>
                          <a:cs typeface="Arial" charset="0"/>
                        </a:rPr>
                        <a:t> 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/>
                          <a:cs typeface="Arial" charset="0"/>
                        </a:rPr>
                        <a:t> 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12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/>
                          <a:cs typeface="Arial" charset="0"/>
                        </a:rPr>
                        <a:t> 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/>
                          <a:cs typeface="Arial" charset="0"/>
                        </a:rPr>
                        <a:t> 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17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82600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Robert Stacey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/>
                          <a:cs typeface="Arial" charset="0"/>
                        </a:rPr>
                        <a:t> 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/>
                          <a:cs typeface="Arial" charset="0"/>
                        </a:rPr>
                        <a:t> 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/>
                          <a:cs typeface="Arial" charset="0"/>
                        </a:rPr>
                        <a:t> 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/>
                          <a:cs typeface="Arial" charset="0"/>
                        </a:rPr>
                        <a:t> 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1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4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4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9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34963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Total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10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9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9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5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13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4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4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54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61249" name="Slide Number Placeholder 5"/>
          <p:cNvSpPr>
            <a:spLocks noGrp="1"/>
          </p:cNvSpPr>
          <p:nvPr>
            <p:ph type="sldNum" sz="quarter" idx="10"/>
          </p:nvPr>
        </p:nvSpPr>
        <p:spPr>
          <a:xfrm>
            <a:off x="4194175" y="6477000"/>
            <a:ext cx="530225" cy="182563"/>
          </a:xfrm>
          <a:noFill/>
        </p:spPr>
        <p:txBody>
          <a:bodyPr/>
          <a:lstStyle/>
          <a:p>
            <a:r>
              <a:rPr lang="en-US" smtClean="0"/>
              <a:t>Slide </a:t>
            </a:r>
            <a:fld id="{36D4400A-780F-4A14-B988-F5C5FC3251BB}" type="slidenum">
              <a:rPr lang="he-IL" smtClean="0"/>
              <a:pPr/>
              <a:t>6</a:t>
            </a:fld>
            <a:endParaRPr lang="en-US" smtClean="0"/>
          </a:p>
        </p:txBody>
      </p:sp>
      <p:sp>
        <p:nvSpPr>
          <p:cNvPr id="146125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Unsatisfied Comments – Topics</a:t>
            </a:r>
          </a:p>
        </p:txBody>
      </p:sp>
      <p:graphicFrame>
        <p:nvGraphicFramePr>
          <p:cNvPr id="1461278" name="Group 30"/>
          <p:cNvGraphicFramePr>
            <a:graphicFrameLocks noGrp="1"/>
          </p:cNvGraphicFramePr>
          <p:nvPr>
            <p:ph idx="1"/>
          </p:nvPr>
        </p:nvGraphicFramePr>
        <p:xfrm>
          <a:off x="1143000" y="1524000"/>
          <a:ext cx="7086600" cy="2651125"/>
        </p:xfrm>
        <a:graphic>
          <a:graphicData uri="http://schemas.openxmlformats.org/drawingml/2006/table">
            <a:tbl>
              <a:tblPr/>
              <a:tblGrid>
                <a:gridCol w="4876800"/>
                <a:gridCol w="2209800"/>
              </a:tblGrid>
              <a:tr h="430213"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Topic</a:t>
                      </a:r>
                      <a:endParaRPr kumimoji="0" lang="en-GB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#Comments</a:t>
                      </a:r>
                      <a:endParaRPr kumimoji="0" lang="en-GB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57188"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Overlapping BSS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5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57188"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Groupcast with Retries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32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57188"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Stream Classification Service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15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57188"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Interworking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0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57188"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Miscellaneous (Editorial)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2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57188"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Total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54</a:t>
                      </a: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63297" name="Slide Number Placeholder 5"/>
          <p:cNvSpPr>
            <a:spLocks noGrp="1"/>
          </p:cNvSpPr>
          <p:nvPr>
            <p:ph type="sldNum" sz="quarter" idx="10"/>
          </p:nvPr>
        </p:nvSpPr>
        <p:spPr>
          <a:xfrm>
            <a:off x="3965575" y="6477000"/>
            <a:ext cx="530225" cy="182563"/>
          </a:xfrm>
          <a:noFill/>
        </p:spPr>
        <p:txBody>
          <a:bodyPr/>
          <a:lstStyle/>
          <a:p>
            <a:r>
              <a:rPr lang="en-US" smtClean="0"/>
              <a:t>Slide </a:t>
            </a:r>
            <a:fld id="{6445C1FD-2513-42BA-9DDB-D40A71ABEC58}" type="slidenum">
              <a:rPr lang="he-IL" smtClean="0"/>
              <a:pPr/>
              <a:t>7</a:t>
            </a:fld>
            <a:endParaRPr lang="en-US" smtClean="0"/>
          </a:p>
        </p:txBody>
      </p:sp>
      <p:sp>
        <p:nvSpPr>
          <p:cNvPr id="1463298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762000"/>
            <a:ext cx="7772400" cy="762000"/>
          </a:xfrm>
        </p:spPr>
        <p:txBody>
          <a:bodyPr/>
          <a:lstStyle/>
          <a:p>
            <a:r>
              <a:rPr lang="en-GB" smtClean="0"/>
              <a:t>Disapprove Voters</a:t>
            </a:r>
          </a:p>
        </p:txBody>
      </p:sp>
      <p:graphicFrame>
        <p:nvGraphicFramePr>
          <p:cNvPr id="1463459" name="Group 163"/>
          <p:cNvGraphicFramePr>
            <a:graphicFrameLocks noGrp="1"/>
          </p:cNvGraphicFramePr>
          <p:nvPr/>
        </p:nvGraphicFramePr>
        <p:xfrm>
          <a:off x="3352800" y="1676400"/>
          <a:ext cx="2819400" cy="3048000"/>
        </p:xfrm>
        <a:graphic>
          <a:graphicData uri="http://schemas.openxmlformats.org/drawingml/2006/table">
            <a:tbl>
              <a:tblPr/>
              <a:tblGrid>
                <a:gridCol w="884238"/>
                <a:gridCol w="1935162"/>
              </a:tblGrid>
              <a:tr h="338138"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/>
                          <a:cs typeface="Arial" charset="0"/>
                        </a:rPr>
                        <a:t> 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NAME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39725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1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Raja Banerjea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38138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2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Matthew Fisher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38138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3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Christopher Hansen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39725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4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Wynona Jacobs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38138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5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Paul Lambert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38138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6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Henry Ptasinski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39725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7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Robert Stacey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38138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8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Qi Wang</a:t>
                      </a:r>
                      <a:endParaRPr kumimoji="0" lang="en-US" sz="12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anchor="b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67424" name="Slide Number Placeholder 6"/>
          <p:cNvSpPr>
            <a:spLocks noGrp="1"/>
          </p:cNvSpPr>
          <p:nvPr>
            <p:ph type="sldNum" sz="quarter" idx="10"/>
          </p:nvPr>
        </p:nvSpPr>
        <p:spPr>
          <a:xfrm>
            <a:off x="4041775" y="6477000"/>
            <a:ext cx="530225" cy="182563"/>
          </a:xfrm>
          <a:noFill/>
        </p:spPr>
        <p:txBody>
          <a:bodyPr/>
          <a:lstStyle/>
          <a:p>
            <a:r>
              <a:rPr lang="en-US" smtClean="0"/>
              <a:t>Slide </a:t>
            </a:r>
            <a:fld id="{74D63EF3-0FF7-4C89-BC1B-DD09F4E6057C}" type="slidenum">
              <a:rPr lang="he-IL" smtClean="0"/>
              <a:pPr/>
              <a:t>8</a:t>
            </a:fld>
            <a:endParaRPr lang="en-US" smtClean="0"/>
          </a:p>
        </p:txBody>
      </p:sp>
      <p:sp>
        <p:nvSpPr>
          <p:cNvPr id="1467425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Unsatisfied comments</a:t>
            </a:r>
          </a:p>
        </p:txBody>
      </p:sp>
      <p:sp>
        <p:nvSpPr>
          <p:cNvPr id="1467426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533400" y="1905000"/>
            <a:ext cx="6477000" cy="4114800"/>
          </a:xfrm>
        </p:spPr>
        <p:txBody>
          <a:bodyPr/>
          <a:lstStyle/>
          <a:p>
            <a:r>
              <a:rPr lang="en-GB" sz="2000" smtClean="0"/>
              <a:t>The composite of all unsatisfied comments and the resolutions approved during working group ballot may be found in document:  11-11-1159-00 </a:t>
            </a:r>
          </a:p>
          <a:p>
            <a:endParaRPr lang="en-GB" sz="2000" smtClean="0"/>
          </a:p>
          <a:p>
            <a:r>
              <a:rPr lang="en-GB" sz="2000" smtClean="0"/>
              <a:t>A copy of the unsatisfied comments presented using MyBallot access database report format is attached.  </a:t>
            </a:r>
          </a:p>
          <a:p>
            <a:pPr lvl="1"/>
            <a:r>
              <a:rPr lang="en-GB" sz="1800" smtClean="0"/>
              <a:t>Double click on the icon to the right to open this.</a:t>
            </a:r>
          </a:p>
          <a:p>
            <a:pPr lvl="1"/>
            <a:endParaRPr lang="en-GB" sz="1800" smtClean="0"/>
          </a:p>
        </p:txBody>
      </p:sp>
      <p:sp>
        <p:nvSpPr>
          <p:cNvPr id="1467427" name="Rectangle 4"/>
          <p:cNvSpPr>
            <a:spLocks noChangeArrowheads="1"/>
          </p:cNvSpPr>
          <p:nvPr/>
        </p:nvSpPr>
        <p:spPr bwMode="auto">
          <a:xfrm>
            <a:off x="0" y="3114675"/>
            <a:ext cx="9144000" cy="0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</p:spPr>
        <p:txBody>
          <a:bodyPr wrap="none" anchor="ctr">
            <a:spAutoFit/>
          </a:bodyPr>
          <a:lstStyle/>
          <a:p>
            <a:pPr eaLnBrk="0" hangingPunct="0"/>
            <a:endParaRPr lang="en-US"/>
          </a:p>
        </p:txBody>
      </p:sp>
      <p:graphicFrame>
        <p:nvGraphicFramePr>
          <p:cNvPr id="1467423" name="Object 31"/>
          <p:cNvGraphicFramePr>
            <a:graphicFrameLocks noChangeAspect="1"/>
          </p:cNvGraphicFramePr>
          <p:nvPr/>
        </p:nvGraphicFramePr>
        <p:xfrm>
          <a:off x="7162800" y="3352800"/>
          <a:ext cx="1390650" cy="914400"/>
        </p:xfrm>
        <a:graphic>
          <a:graphicData uri="http://schemas.openxmlformats.org/presentationml/2006/ole">
            <p:oleObj spid="_x0000_s1467423" name="Acrobat Document" r:id="rId4" imgW="1390680" imgH="914400" progId="AcroExch.Document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69441" name="Slide Number Placeholder 5"/>
          <p:cNvSpPr>
            <a:spLocks noGrp="1"/>
          </p:cNvSpPr>
          <p:nvPr>
            <p:ph type="sldNum" sz="quarter" idx="10"/>
          </p:nvPr>
        </p:nvSpPr>
        <p:spPr>
          <a:xfrm>
            <a:off x="4270375" y="6477000"/>
            <a:ext cx="530225" cy="182563"/>
          </a:xfrm>
          <a:noFill/>
        </p:spPr>
        <p:txBody>
          <a:bodyPr/>
          <a:lstStyle/>
          <a:p>
            <a:r>
              <a:rPr lang="en-US" smtClean="0"/>
              <a:t>Slide </a:t>
            </a:r>
            <a:fld id="{4371E287-2171-490D-A547-D1032A8580AE}" type="slidenum">
              <a:rPr lang="he-IL" smtClean="0"/>
              <a:pPr/>
              <a:t>9</a:t>
            </a:fld>
            <a:endParaRPr lang="en-US" smtClean="0"/>
          </a:p>
        </p:txBody>
      </p:sp>
      <p:sp>
        <p:nvSpPr>
          <p:cNvPr id="146944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TGaa Timeline</a:t>
            </a:r>
          </a:p>
        </p:txBody>
      </p:sp>
      <p:graphicFrame>
        <p:nvGraphicFramePr>
          <p:cNvPr id="1484837" name="Group 37"/>
          <p:cNvGraphicFramePr>
            <a:graphicFrameLocks noGrp="1"/>
          </p:cNvGraphicFramePr>
          <p:nvPr>
            <p:ph idx="1"/>
          </p:nvPr>
        </p:nvGraphicFramePr>
        <p:xfrm>
          <a:off x="457200" y="1524000"/>
          <a:ext cx="8229600" cy="4237038"/>
        </p:xfrm>
        <a:graphic>
          <a:graphicData uri="http://schemas.openxmlformats.org/drawingml/2006/table">
            <a:tbl>
              <a:tblPr/>
              <a:tblGrid>
                <a:gridCol w="4114800"/>
                <a:gridCol w="2228850"/>
                <a:gridCol w="1885950"/>
              </a:tblGrid>
              <a:tr h="606445"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Fifth WG Ballot (D6.0)</a:t>
                      </a:r>
                      <a:endParaRPr kumimoji="0" lang="en-US" sz="4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 cap="flat"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Open </a:t>
                      </a:r>
                    </a:p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29-Jul-11</a:t>
                      </a:r>
                      <a:endParaRPr kumimoji="0" lang="en-US" sz="4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Close </a:t>
                      </a:r>
                    </a:p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13-Aug-11</a:t>
                      </a:r>
                      <a:endParaRPr kumimoji="0" lang="en-US" sz="4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45514"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Clean recirculation (D6.0)</a:t>
                      </a:r>
                      <a:endParaRPr kumimoji="0" lang="en-US" sz="4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23-Aug-11</a:t>
                      </a:r>
                      <a:endParaRPr kumimoji="0" lang="en-US" sz="4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02-Sep-11</a:t>
                      </a:r>
                      <a:endParaRPr kumimoji="0" lang="en-US" sz="4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45514"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Pool formation</a:t>
                      </a:r>
                      <a:endParaRPr kumimoji="0" lang="en-US" sz="4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15-May-11</a:t>
                      </a:r>
                      <a:endParaRPr kumimoji="0" lang="en-US" sz="4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30-Jun-11</a:t>
                      </a:r>
                      <a:endParaRPr kumimoji="0" lang="en-US" sz="4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45514"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First sponsor ballot</a:t>
                      </a:r>
                      <a:endParaRPr kumimoji="0" lang="en-US" sz="4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07-Sep-11</a:t>
                      </a:r>
                      <a:endParaRPr kumimoji="0" lang="en-US" sz="4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17-Oct-11</a:t>
                      </a:r>
                      <a:endParaRPr kumimoji="0" lang="en-US" sz="4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45514"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Second sponsor ballot</a:t>
                      </a:r>
                      <a:endParaRPr kumimoji="0" lang="en-US" sz="4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14-Nov-11</a:t>
                      </a:r>
                      <a:endParaRPr kumimoji="0" lang="en-US" sz="4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29-Nov-11</a:t>
                      </a:r>
                      <a:endParaRPr kumimoji="0" lang="en-US" sz="4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45514"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Third sponsor ballot</a:t>
                      </a:r>
                      <a:endParaRPr kumimoji="0" lang="en-US" sz="4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05-Dec-11</a:t>
                      </a:r>
                      <a:endParaRPr kumimoji="0" lang="en-US" sz="4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20-Dec-11</a:t>
                      </a:r>
                      <a:endParaRPr kumimoji="0" lang="en-US" sz="4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45514"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Fourth sponsor ballot</a:t>
                      </a:r>
                      <a:endParaRPr kumimoji="0" lang="en-US" sz="4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20-Jan-12</a:t>
                      </a:r>
                      <a:endParaRPr kumimoji="0" lang="en-US" sz="4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 04-Feb-12</a:t>
                      </a:r>
                      <a:endParaRPr kumimoji="0" lang="en-US" sz="4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79120"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EC to </a:t>
                      </a:r>
                      <a:r>
                        <a:rPr kumimoji="0" lang="en-US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RevCom</a:t>
                      </a:r>
                      <a:endParaRPr kumimoji="0" lang="en-US" sz="4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Mar-12</a:t>
                      </a:r>
                      <a:endParaRPr kumimoji="0" lang="en-US" sz="4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4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45514"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RevCom to SB</a:t>
                      </a:r>
                      <a:endParaRPr kumimoji="0" lang="en-US" sz="4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anchor="b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cs typeface="Arial" charset="0"/>
                        </a:rPr>
                        <a:t>Jun-12</a:t>
                      </a:r>
                    </a:p>
                  </a:txBody>
                  <a:tcPr anchor="b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cs typeface="Arial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fault Design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0066FF"/>
      </a:hlink>
      <a:folHlink>
        <a:srgbClr val="0000CC"/>
      </a:folHlink>
    </a:clrScheme>
    <a:fontScheme name="Default 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1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1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33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CC"/>
        </a:lt1>
        <a:dk2>
          <a:srgbClr val="999933"/>
        </a:dk2>
        <a:lt2>
          <a:srgbClr val="808000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FF"/>
        </a:lt1>
        <a:dk2>
          <a:srgbClr val="000000"/>
        </a:dk2>
        <a:lt2>
          <a:srgbClr val="393939"/>
        </a:lt2>
        <a:accent1>
          <a:srgbClr val="CBCBCB"/>
        </a:accent1>
        <a:accent2>
          <a:srgbClr val="868686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797979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9F9F9F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68686"/>
        </a:lt2>
        <a:accent1>
          <a:srgbClr val="CBCBCB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005CE7"/>
        </a:accent6>
        <a:hlink>
          <a:srgbClr val="FF0033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89467</TotalTime>
  <Words>557</Words>
  <Application>Microsoft Office PowerPoint</Application>
  <PresentationFormat>On-screen Show (4:3)</PresentationFormat>
  <Paragraphs>287</Paragraphs>
  <Slides>10</Slides>
  <Notes>10</Notes>
  <HiddenSlides>0</HiddenSlides>
  <MMClips>0</MMClips>
  <ScaleCrop>false</ScaleCrop>
  <HeadingPairs>
    <vt:vector size="8" baseType="variant">
      <vt:variant>
        <vt:lpstr>Fonts Used</vt:lpstr>
      </vt:variant>
      <vt:variant>
        <vt:i4>2</vt:i4>
      </vt:variant>
      <vt:variant>
        <vt:lpstr>Design Template</vt:lpstr>
      </vt:variant>
      <vt:variant>
        <vt:i4>3</vt:i4>
      </vt:variant>
      <vt:variant>
        <vt:lpstr>Embedded OLE Servers</vt:lpstr>
      </vt:variant>
      <vt:variant>
        <vt:i4>3</vt:i4>
      </vt:variant>
      <vt:variant>
        <vt:lpstr>Slide Titles</vt:lpstr>
      </vt:variant>
      <vt:variant>
        <vt:i4>10</vt:i4>
      </vt:variant>
    </vt:vector>
  </HeadingPairs>
  <TitlesOfParts>
    <vt:vector size="18" baseType="lpstr">
      <vt:lpstr>Times New Roman</vt:lpstr>
      <vt:lpstr>Arial</vt:lpstr>
      <vt:lpstr>Default Design</vt:lpstr>
      <vt:lpstr>Default Design</vt:lpstr>
      <vt:lpstr>Default Design</vt:lpstr>
      <vt:lpstr>Microsoft Word Document</vt:lpstr>
      <vt:lpstr>Chart</vt:lpstr>
      <vt:lpstr>Acrobat Document</vt:lpstr>
      <vt:lpstr>P802.11aa Report to EC on Conditional Approval to go to Sponsor Ballot</vt:lpstr>
      <vt:lpstr>Introduction</vt:lpstr>
      <vt:lpstr>Slide 3</vt:lpstr>
      <vt:lpstr>802.11 WG Letter Ballot Results – P802.11aa</vt:lpstr>
      <vt:lpstr>Unsatisfied comments by commenter</vt:lpstr>
      <vt:lpstr>Unsatisfied Comments – Topics</vt:lpstr>
      <vt:lpstr>Disapprove Voters</vt:lpstr>
      <vt:lpstr>Unsatisfied comments</vt:lpstr>
      <vt:lpstr>TGaa Timeline</vt:lpstr>
      <vt:lpstr>802.11 EC Motion – Conditional Approval to send P802.11aa to Sponsor Ballot</vt:lpstr>
    </vt:vector>
  </TitlesOfParts>
  <Company>Intel Corporation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TGn Report to EC</dc:title>
  <dc:creator>Adrian Stephens</dc:creator>
  <cp:lastModifiedBy>DSP Group</cp:lastModifiedBy>
  <cp:revision>1371</cp:revision>
  <cp:lastPrinted>1998-02-10T13:28:06Z</cp:lastPrinted>
  <dcterms:created xsi:type="dcterms:W3CDTF">1998-02-10T13:07:52Z</dcterms:created>
  <dcterms:modified xsi:type="dcterms:W3CDTF">2011-09-06T15:15:44Z</dcterms:modified>
</cp:coreProperties>
</file>