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3" r:id="rId2"/>
    <p:sldId id="281" r:id="rId3"/>
    <p:sldId id="298" r:id="rId4"/>
    <p:sldId id="274" r:id="rId5"/>
    <p:sldId id="286" r:id="rId6"/>
    <p:sldId id="297" r:id="rId7"/>
    <p:sldId id="300" r:id="rId8"/>
    <p:sldId id="291" r:id="rId9"/>
    <p:sldId id="296" r:id="rId10"/>
    <p:sldId id="292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99"/>
    <a:srgbClr val="FF9966"/>
    <a:srgbClr val="FF9933"/>
    <a:srgbClr val="FFFF00"/>
    <a:srgbClr val="66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7411" autoAdjust="0"/>
  </p:normalViewPr>
  <p:slideViewPr>
    <p:cSldViewPr>
      <p:cViewPr>
        <p:scale>
          <a:sx n="90" d="100"/>
          <a:sy n="90" d="100"/>
        </p:scale>
        <p:origin x="-81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62" y="150"/>
      </p:cViewPr>
      <p:guideLst>
        <p:guide orient="horz" pos="2163"/>
        <p:guide pos="284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802.11-08/1437r1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November 2008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 eaLnBrk="0" hangingPunct="0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B378B3B4-84E5-49A7-AFC5-BE193B2CF0C9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8213"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802.11-08/1437r1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November 2008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 eaLnBrk="0" hangingPunct="0">
              <a:defRPr sz="1200" b="0"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68341484-4FED-4F32-A671-1807672CCC5D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9163"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033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52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520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520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61ABECBA-D4D7-49CC-9640-4D613C089142}" type="slidenum">
              <a:rPr lang="he-IL" smtClean="0"/>
              <a:pPr/>
              <a:t>1</a:t>
            </a:fld>
            <a:endParaRPr lang="en-US" smtClean="0"/>
          </a:p>
        </p:txBody>
      </p:sp>
      <p:sp>
        <p:nvSpPr>
          <p:cNvPr id="1452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20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513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725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725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725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90C5B072-6FA9-40A1-A833-19BF6EBAB03B}" type="slidenum">
              <a:rPr lang="he-IL" smtClean="0"/>
              <a:pPr/>
              <a:t>10</a:t>
            </a:fld>
            <a:endParaRPr lang="en-US" smtClean="0"/>
          </a:p>
        </p:txBody>
      </p:sp>
      <p:sp>
        <p:nvSpPr>
          <p:cNvPr id="1472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30738" cy="3473450"/>
          </a:xfrm>
          <a:ln/>
        </p:spPr>
      </p:sp>
      <p:sp>
        <p:nvSpPr>
          <p:cNvPr id="14725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81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54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54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54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8B79C601-6C2E-4903-B757-CF6111463892}" type="slidenum">
              <a:rPr lang="he-IL" smtClean="0"/>
              <a:pPr/>
              <a:t>2</a:t>
            </a:fld>
            <a:endParaRPr lang="en-US" smtClean="0"/>
          </a:p>
        </p:txBody>
      </p:sp>
      <p:sp>
        <p:nvSpPr>
          <p:cNvPr id="1454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12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561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561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561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313085A4-A2C3-4B2F-86C0-326D54F42FB6}" type="slidenum">
              <a:rPr lang="he-IL" smtClean="0"/>
              <a:pPr/>
              <a:t>3</a:t>
            </a:fld>
            <a:endParaRPr lang="en-US" smtClean="0"/>
          </a:p>
        </p:txBody>
      </p:sp>
      <p:sp>
        <p:nvSpPr>
          <p:cNvPr id="1456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6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177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581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5817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5818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F1168BD9-E169-4C90-9228-5CAAAF310250}" type="slidenum">
              <a:rPr lang="he-IL" smtClean="0"/>
              <a:pPr/>
              <a:t>4</a:t>
            </a:fld>
            <a:endParaRPr lang="en-US" smtClean="0"/>
          </a:p>
        </p:txBody>
      </p:sp>
      <p:sp>
        <p:nvSpPr>
          <p:cNvPr id="1458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225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602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6022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6022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A8CD158F-21FE-49F3-9134-A6D79E16DD21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1460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02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273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622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622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622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4BFDA65B-AF46-4DEA-A860-672666D3FF29}" type="slidenum">
              <a:rPr lang="he-IL" smtClean="0"/>
              <a:pPr/>
              <a:t>6</a:t>
            </a:fld>
            <a:endParaRPr lang="en-US" smtClean="0"/>
          </a:p>
        </p:txBody>
      </p:sp>
      <p:sp>
        <p:nvSpPr>
          <p:cNvPr id="1462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22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21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6432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6432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64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74A39D8C-2ABD-4926-B968-C7866538731F}" type="slidenum">
              <a:rPr lang="he-IL" smtClean="0"/>
              <a:pPr/>
              <a:t>7</a:t>
            </a:fld>
            <a:endParaRPr lang="en-US" smtClean="0"/>
          </a:p>
        </p:txBody>
      </p:sp>
      <p:sp>
        <p:nvSpPr>
          <p:cNvPr id="1464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417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68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684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684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2BA7BED3-C5A6-4FEA-AC42-E75400F59579}" type="slidenum">
              <a:rPr lang="he-IL" smtClean="0"/>
              <a:pPr/>
              <a:t>8</a:t>
            </a:fld>
            <a:endParaRPr lang="en-US" smtClean="0"/>
          </a:p>
        </p:txBody>
      </p:sp>
      <p:sp>
        <p:nvSpPr>
          <p:cNvPr id="1468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84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465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802.11-08/1437r1</a:t>
            </a:r>
          </a:p>
        </p:txBody>
      </p:sp>
      <p:sp>
        <p:nvSpPr>
          <p:cNvPr id="14704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November 2008</a:t>
            </a:r>
          </a:p>
        </p:txBody>
      </p:sp>
      <p:sp>
        <p:nvSpPr>
          <p:cNvPr id="14704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Bruce Kraemer, Marvell</a:t>
            </a:r>
          </a:p>
        </p:txBody>
      </p:sp>
      <p:sp>
        <p:nvSpPr>
          <p:cNvPr id="14704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975A4113-F93A-4156-9C49-218CF2658B65}" type="slidenum">
              <a:rPr lang="he-IL" smtClean="0"/>
              <a:pPr/>
              <a:t>9</a:t>
            </a:fld>
            <a:endParaRPr lang="en-US" smtClean="0"/>
          </a:p>
        </p:txBody>
      </p:sp>
      <p:sp>
        <p:nvSpPr>
          <p:cNvPr id="1470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04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767BD03-A5B2-441F-959D-00773955DB3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EC2E91F-1EE9-4011-BB09-E5CBC2B024B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0F5638E-4E53-45B7-AD14-ABE027BCD24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083300" y="334963"/>
            <a:ext cx="236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/>
              <a:t>doc.: 11-11-1005-04</a:t>
            </a: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6842125" y="6459538"/>
            <a:ext cx="1635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/>
              <a:t>Graham Smith (DSP Group)</a:t>
            </a:r>
          </a:p>
        </p:txBody>
      </p:sp>
      <p:sp>
        <p:nvSpPr>
          <p:cNvPr id="9" name="Text Box 12"/>
          <p:cNvSpPr txBox="1">
            <a:spLocks noChangeArrowheads="1"/>
          </p:cNvSpPr>
          <p:nvPr userDrawn="1"/>
        </p:nvSpPr>
        <p:spPr bwMode="auto">
          <a:xfrm>
            <a:off x="746125" y="214313"/>
            <a:ext cx="102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Sept 2011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187825" y="6477000"/>
            <a:ext cx="538163" cy="182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66C07F-0232-49D0-92A4-3F5AB36E14A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83300" y="334963"/>
            <a:ext cx="236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/>
              <a:t>doc.: 11-11-1005-04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746125" y="214313"/>
            <a:ext cx="102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Sept 2011</a:t>
            </a:r>
          </a:p>
        </p:txBody>
      </p:sp>
      <p:sp>
        <p:nvSpPr>
          <p:cNvPr id="10" name="Text Box 12"/>
          <p:cNvSpPr txBox="1">
            <a:spLocks noChangeArrowheads="1"/>
          </p:cNvSpPr>
          <p:nvPr userDrawn="1"/>
        </p:nvSpPr>
        <p:spPr bwMode="auto">
          <a:xfrm>
            <a:off x="6842125" y="6459538"/>
            <a:ext cx="1635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/>
              <a:t>Graham Smith (DSP Group)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752600" y="6477000"/>
            <a:ext cx="530225" cy="182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2DB2F28-137E-4679-A7CC-60BFB65B5E4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E7456A1-42FD-4AF7-B3AC-21F6FC7DCF4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1C07AFD-425F-48E5-BB22-E2EAC32164D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5E6AB8-C2D4-4622-8C13-D941E69C3D6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1B0F7B6-8BC3-483F-9962-7904AC88DF9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1F800E9-0990-4D67-A167-23A860CDC92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B15A0AB-3648-4EF0-A00C-7AD6632EF35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8A05B7-70EE-4886-AB4B-BF5EF077920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D2EEF0C-F993-494D-9E3E-07FF836037B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4175" y="6477000"/>
            <a:ext cx="530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55FE6355-8447-49C9-A361-ED39C6C1334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83300" y="334963"/>
            <a:ext cx="236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/>
              <a:t>doc.: 11-11-1005-04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6842125" y="6459538"/>
            <a:ext cx="1635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/>
              <a:t>Graham Smith (DSP Group)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746125" y="214313"/>
            <a:ext cx="102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Sept 2011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01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DAC4A774-7B89-4DDA-A9D2-BE1AD8290387}" type="slidenum">
              <a:rPr lang="he-IL" smtClean="0"/>
              <a:pPr/>
              <a:t>1</a:t>
            </a:fld>
            <a:endParaRPr lang="en-US" smtClean="0"/>
          </a:p>
        </p:txBody>
      </p:sp>
      <p:sp>
        <p:nvSpPr>
          <p:cNvPr id="14510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P802.11aa Report to EC on Conditional Approval to go to Sponsor Ballot</a:t>
            </a:r>
          </a:p>
        </p:txBody>
      </p:sp>
      <p:sp>
        <p:nvSpPr>
          <p:cNvPr id="14510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smtClean="0"/>
              <a:t>Date:</a:t>
            </a:r>
            <a:r>
              <a:rPr lang="en-US" sz="2000" b="0" smtClean="0"/>
              <a:t> 2011-09-03</a:t>
            </a:r>
          </a:p>
        </p:txBody>
      </p:sp>
      <p:graphicFrame>
        <p:nvGraphicFramePr>
          <p:cNvPr id="1451012" name="Object 4"/>
          <p:cNvGraphicFramePr>
            <a:graphicFrameLocks noChangeAspect="1"/>
          </p:cNvGraphicFramePr>
          <p:nvPr/>
        </p:nvGraphicFramePr>
        <p:xfrm>
          <a:off x="520700" y="2593975"/>
          <a:ext cx="7656513" cy="2584450"/>
        </p:xfrm>
        <a:graphic>
          <a:graphicData uri="http://schemas.openxmlformats.org/presentationml/2006/ole">
            <p:oleObj spid="_x0000_s1451012" name="Document" r:id="rId4" imgW="8289515" imgH="2807953" progId="Word.Document.8">
              <p:embed/>
            </p:oleObj>
          </a:graphicData>
        </a:graphic>
      </p:graphicFrame>
      <p:sp>
        <p:nvSpPr>
          <p:cNvPr id="1451017" name="Rectangle 5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48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96BF033F-7D6E-49B6-9834-176475EF2FA9}" type="slidenum">
              <a:rPr lang="he-IL" smtClean="0"/>
              <a:pPr/>
              <a:t>10</a:t>
            </a:fld>
            <a:endParaRPr lang="en-US" smtClean="0"/>
          </a:p>
        </p:txBody>
      </p:sp>
      <p:sp>
        <p:nvSpPr>
          <p:cNvPr id="147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802.11 EC Motion – Conditional Approval to send P802.11aa to Sponsor Ballot</a:t>
            </a:r>
          </a:p>
        </p:txBody>
      </p:sp>
      <p:sp>
        <p:nvSpPr>
          <p:cNvPr id="147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90800"/>
          </a:xfrm>
        </p:spPr>
        <p:txBody>
          <a:bodyPr/>
          <a:lstStyle/>
          <a:p>
            <a:r>
              <a:rPr lang="en-US" smtClean="0"/>
              <a:t>Motion:</a:t>
            </a:r>
          </a:p>
          <a:p>
            <a:r>
              <a:rPr lang="en-US" smtClean="0"/>
              <a:t>Grant conditional approval to forward P802.11aa to Sponsor Ballot.</a:t>
            </a:r>
          </a:p>
          <a:p>
            <a:r>
              <a:rPr lang="en-US" smtClean="0"/>
              <a:t>Moved: Bruce Kraemer        2</a:t>
            </a:r>
            <a:r>
              <a:rPr lang="en-US" baseline="30000" smtClean="0"/>
              <a:t>nd</a:t>
            </a:r>
            <a:r>
              <a:rPr lang="en-US" smtClean="0"/>
              <a:t>: Jon Rosdahl</a:t>
            </a:r>
          </a:p>
          <a:p>
            <a:pPr lvl="1"/>
            <a:r>
              <a:rPr lang="en-US" smtClean="0"/>
              <a:t>Yes              No             Abstain </a:t>
            </a:r>
          </a:p>
        </p:txBody>
      </p:sp>
      <p:sp>
        <p:nvSpPr>
          <p:cNvPr id="1471492" name="TextBox 6"/>
          <p:cNvSpPr txBox="1">
            <a:spLocks noChangeArrowheads="1"/>
          </p:cNvSpPr>
          <p:nvPr/>
        </p:nvSpPr>
        <p:spPr bwMode="auto">
          <a:xfrm>
            <a:off x="762000" y="5638800"/>
            <a:ext cx="7620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/>
              <a:t>Working Group 11 vote on the Motion Passed: &lt;for&gt; y, &lt;against&gt; n, &lt;abstain&gt; a</a:t>
            </a:r>
          </a:p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05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3ED78FC-777C-4B6A-B69B-FE488AFC4C77}" type="slidenum">
              <a:rPr lang="he-IL" smtClean="0"/>
              <a:pPr/>
              <a:t>2</a:t>
            </a:fld>
            <a:endParaRPr lang="en-US" smtClean="0"/>
          </a:p>
        </p:txBody>
      </p:sp>
      <p:sp>
        <p:nvSpPr>
          <p:cNvPr id="145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145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GB" smtClean="0"/>
              <a:t>This document contains the report to the IEEE 802 Executive Committee in support of a request for conditional approval to send IEEE P802.11aa to Sponsor Ballot.</a:t>
            </a:r>
          </a:p>
          <a:p>
            <a:r>
              <a:rPr lang="en-GB" smtClean="0"/>
              <a:t>This document was approved during the closing plenary session of the 802.11 working group on July 22, 2011.</a:t>
            </a:r>
          </a:p>
          <a:p>
            <a:pPr lvl="1"/>
            <a:r>
              <a:rPr lang="en-GB" smtClean="0"/>
              <a:t>Passed in the Task Group 8-0-0</a:t>
            </a:r>
          </a:p>
          <a:p>
            <a:pPr lvl="1"/>
            <a:r>
              <a:rPr lang="en-GB" smtClean="0"/>
              <a:t>Passed in the Working Group 48-0-0</a:t>
            </a:r>
          </a:p>
          <a:p>
            <a:pPr lvl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1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1B865B54-D148-4E9D-BD3C-81B1D9D6A7F4}" type="slidenum">
              <a:rPr lang="he-IL" smtClean="0"/>
              <a:pPr/>
              <a:t>3</a:t>
            </a:fld>
            <a:endParaRPr lang="en-US" smtClean="0"/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P802.11aa Stability</a:t>
            </a:r>
          </a:p>
        </p:txBody>
      </p:sp>
      <p:graphicFrame>
        <p:nvGraphicFramePr>
          <p:cNvPr id="1455111" name="Object 7"/>
          <p:cNvGraphicFramePr>
            <a:graphicFrameLocks noChangeAspect="1"/>
          </p:cNvGraphicFramePr>
          <p:nvPr/>
        </p:nvGraphicFramePr>
        <p:xfrm>
          <a:off x="609600" y="1423988"/>
          <a:ext cx="8305800" cy="4203700"/>
        </p:xfrm>
        <a:graphic>
          <a:graphicData uri="http://schemas.openxmlformats.org/presentationml/2006/ole">
            <p:oleObj spid="_x0000_s1455111" name="Chart" r:id="rId4" imgW="5514975" imgH="279082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15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708305AF-00A9-4921-BE13-1A1FDCD8A1E9}" type="slidenum">
              <a:rPr lang="he-IL" smtClean="0"/>
              <a:pPr/>
              <a:t>4</a:t>
            </a:fld>
            <a:endParaRPr lang="en-US" smtClean="0"/>
          </a:p>
        </p:txBody>
      </p:sp>
      <p:sp>
        <p:nvSpPr>
          <p:cNvPr id="145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609600"/>
          </a:xfrm>
        </p:spPr>
        <p:txBody>
          <a:bodyPr/>
          <a:lstStyle/>
          <a:p>
            <a:r>
              <a:rPr lang="en-GB" smtClean="0"/>
              <a:t>802.11 WG Letter Ballot Results – P802.11aa</a:t>
            </a:r>
          </a:p>
        </p:txBody>
      </p:sp>
      <p:sp>
        <p:nvSpPr>
          <p:cNvPr id="1457155" name="Rectangle 4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1457862" name="Group 710"/>
          <p:cNvGraphicFramePr>
            <a:graphicFrameLocks noGrp="1"/>
          </p:cNvGraphicFramePr>
          <p:nvPr/>
        </p:nvGraphicFramePr>
        <p:xfrm>
          <a:off x="228600" y="1676400"/>
          <a:ext cx="8609013" cy="3562350"/>
        </p:xfrm>
        <a:graphic>
          <a:graphicData uri="http://schemas.openxmlformats.org/drawingml/2006/table">
            <a:tbl>
              <a:tblPr/>
              <a:tblGrid>
                <a:gridCol w="835025"/>
                <a:gridCol w="993775"/>
                <a:gridCol w="1371600"/>
                <a:gridCol w="609600"/>
                <a:gridCol w="593725"/>
                <a:gridCol w="625475"/>
                <a:gridCol w="649288"/>
                <a:gridCol w="679450"/>
                <a:gridCol w="728662"/>
                <a:gridCol w="757238"/>
                <a:gridCol w="76517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Ballot ID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Ballot Close Date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Title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Pool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Return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Return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Abstain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 Abstain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Approve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Disapprove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Approve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10-Jul-10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Technical Letter Ballot Draft1.0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70.74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20.56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112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78.32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8-Dec-10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 Recirculation Letter Ballot Draft 2.0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71.98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19.46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32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78.52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173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24-Feb-11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II Recirculation Ballot Draft 3.0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194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75,49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19.07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80.89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9-Apr-11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III Recirculation Ballot Draft 4.0  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195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75.8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135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85.4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17-Jun-11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IV Recirculation Ballot Draft 5.0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196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76.3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19.9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90.4</a:t>
                      </a:r>
                      <a:endParaRPr kumimoji="0" lang="en-GB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182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9-Aug-11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 Recirculation Ballot Draft 6.0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196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76.3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94.3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31-Aug-11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 Recirculation Ballot Draft 6.0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76.7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94.97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20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70375" y="6477000"/>
            <a:ext cx="530225" cy="182563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0F375157-2561-4B66-BB27-9833E7670928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145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</p:spPr>
        <p:txBody>
          <a:bodyPr/>
          <a:lstStyle/>
          <a:p>
            <a:r>
              <a:rPr lang="en-GB" smtClean="0"/>
              <a:t>Unsatisfied comments by commenter</a:t>
            </a:r>
          </a:p>
        </p:txBody>
      </p:sp>
      <p:graphicFrame>
        <p:nvGraphicFramePr>
          <p:cNvPr id="1459734" name="Group 534"/>
          <p:cNvGraphicFramePr>
            <a:graphicFrameLocks noGrp="1"/>
          </p:cNvGraphicFramePr>
          <p:nvPr/>
        </p:nvGraphicFramePr>
        <p:xfrm>
          <a:off x="1371600" y="1828800"/>
          <a:ext cx="6400800" cy="3048000"/>
        </p:xfrm>
        <a:graphic>
          <a:graphicData uri="http://schemas.openxmlformats.org/drawingml/2006/table">
            <a:tbl>
              <a:tblPr/>
              <a:tblGrid>
                <a:gridCol w="814388"/>
                <a:gridCol w="841375"/>
                <a:gridCol w="771525"/>
                <a:gridCol w="661987"/>
                <a:gridCol w="663575"/>
                <a:gridCol w="661988"/>
                <a:gridCol w="661987"/>
                <a:gridCol w="661988"/>
                <a:gridCol w="661987"/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Name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LB164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LB170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LB173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LB175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LB179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LB182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LB184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Raja Banerjea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Wynona Jacobs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Paul Lambert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Henry Ptasinski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 Stacey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24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194175" y="6477000"/>
            <a:ext cx="530225" cy="182563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36D4400A-780F-4A14-B988-F5C5FC3251BB}" type="slidenum">
              <a:rPr lang="he-IL" smtClean="0"/>
              <a:pPr/>
              <a:t>6</a:t>
            </a:fld>
            <a:endParaRPr lang="en-US" smtClean="0"/>
          </a:p>
        </p:txBody>
      </p:sp>
      <p:sp>
        <p:nvSpPr>
          <p:cNvPr id="146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Unsatisfied Comments – Topics</a:t>
            </a:r>
          </a:p>
        </p:txBody>
      </p:sp>
      <p:graphicFrame>
        <p:nvGraphicFramePr>
          <p:cNvPr id="1461278" name="Group 30"/>
          <p:cNvGraphicFramePr>
            <a:graphicFrameLocks noGrp="1"/>
          </p:cNvGraphicFramePr>
          <p:nvPr>
            <p:ph idx="1"/>
          </p:nvPr>
        </p:nvGraphicFramePr>
        <p:xfrm>
          <a:off x="1143000" y="1524000"/>
          <a:ext cx="7086600" cy="2651125"/>
        </p:xfrm>
        <a:graphic>
          <a:graphicData uri="http://schemas.openxmlformats.org/drawingml/2006/table">
            <a:tbl>
              <a:tblPr/>
              <a:tblGrid>
                <a:gridCol w="4876800"/>
                <a:gridCol w="2209800"/>
              </a:tblGrid>
              <a:tr h="4302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Topic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#Comments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Overlapping BSS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Groupcast with Retries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Stream Classification Service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Interworking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Miscellaneous (Editorial)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29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965575" y="6477000"/>
            <a:ext cx="530225" cy="182563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6445C1FD-2513-42BA-9DDB-D40A71ABEC58}" type="slidenum">
              <a:rPr lang="he-IL" smtClean="0"/>
              <a:pPr/>
              <a:t>7</a:t>
            </a:fld>
            <a:endParaRPr lang="en-US" smtClean="0"/>
          </a:p>
        </p:txBody>
      </p:sp>
      <p:sp>
        <p:nvSpPr>
          <p:cNvPr id="146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762000"/>
          </a:xfrm>
        </p:spPr>
        <p:txBody>
          <a:bodyPr/>
          <a:lstStyle/>
          <a:p>
            <a:r>
              <a:rPr lang="en-GB" smtClean="0"/>
              <a:t>Disapprove Voters</a:t>
            </a:r>
          </a:p>
        </p:txBody>
      </p:sp>
      <p:graphicFrame>
        <p:nvGraphicFramePr>
          <p:cNvPr id="1463459" name="Group 163"/>
          <p:cNvGraphicFramePr>
            <a:graphicFrameLocks noGrp="1"/>
          </p:cNvGraphicFramePr>
          <p:nvPr/>
        </p:nvGraphicFramePr>
        <p:xfrm>
          <a:off x="3352800" y="1676400"/>
          <a:ext cx="2819400" cy="3048000"/>
        </p:xfrm>
        <a:graphic>
          <a:graphicData uri="http://schemas.openxmlformats.org/drawingml/2006/table">
            <a:tbl>
              <a:tblPr/>
              <a:tblGrid>
                <a:gridCol w="884238"/>
                <a:gridCol w="1935162"/>
              </a:tblGrid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NAME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Raja Banerjea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Matthew Fisher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Christopher Hansen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Wynona Jacobs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Paul Lambert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Henry Ptasinski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 Stacey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Qi Wang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42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041775" y="6477000"/>
            <a:ext cx="530225" cy="182563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74D63EF3-0FF7-4C89-BC1B-DD09F4E6057C}" type="slidenum">
              <a:rPr lang="he-IL" smtClean="0"/>
              <a:pPr/>
              <a:t>8</a:t>
            </a:fld>
            <a:endParaRPr lang="en-US" smtClean="0"/>
          </a:p>
        </p:txBody>
      </p:sp>
      <p:sp>
        <p:nvSpPr>
          <p:cNvPr id="1467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Unsatisfied comments</a:t>
            </a:r>
          </a:p>
        </p:txBody>
      </p:sp>
      <p:sp>
        <p:nvSpPr>
          <p:cNvPr id="14674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6477000" cy="4114800"/>
          </a:xfrm>
        </p:spPr>
        <p:txBody>
          <a:bodyPr/>
          <a:lstStyle/>
          <a:p>
            <a:r>
              <a:rPr lang="en-GB" sz="2000" smtClean="0"/>
              <a:t>The composite of all unsatisfied comments and the resolutions approved during working group ballot may be found in document:  11-11-1159-00 </a:t>
            </a:r>
          </a:p>
          <a:p>
            <a:endParaRPr lang="en-GB" sz="2000" smtClean="0"/>
          </a:p>
          <a:p>
            <a:r>
              <a:rPr lang="en-GB" sz="2000" smtClean="0"/>
              <a:t>A copy of the unsatisfied comments presented using MyBallot access database report format is attached.  </a:t>
            </a:r>
          </a:p>
          <a:p>
            <a:pPr lvl="1"/>
            <a:r>
              <a:rPr lang="en-GB" sz="1800" smtClean="0"/>
              <a:t>Double click on the icon to the right to open this.</a:t>
            </a:r>
          </a:p>
          <a:p>
            <a:pPr lvl="1"/>
            <a:endParaRPr lang="en-GB" sz="1800" smtClean="0"/>
          </a:p>
        </p:txBody>
      </p:sp>
      <p:sp>
        <p:nvSpPr>
          <p:cNvPr id="1467427" name="Rectangle 4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1467423" name="Object 31"/>
          <p:cNvGraphicFramePr>
            <a:graphicFrameLocks noChangeAspect="1"/>
          </p:cNvGraphicFramePr>
          <p:nvPr/>
        </p:nvGraphicFramePr>
        <p:xfrm>
          <a:off x="7162800" y="3352800"/>
          <a:ext cx="1390650" cy="914400"/>
        </p:xfrm>
        <a:graphic>
          <a:graphicData uri="http://schemas.openxmlformats.org/presentationml/2006/ole">
            <p:oleObj spid="_x0000_s1467423" name="Acrobat Document" r:id="rId4" imgW="1390680" imgH="914400" progId="AcroExch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44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270375" y="6477000"/>
            <a:ext cx="530225" cy="182563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4371E287-2171-490D-A547-D1032A8580AE}" type="slidenum">
              <a:rPr lang="he-IL" smtClean="0"/>
              <a:pPr/>
              <a:t>9</a:t>
            </a:fld>
            <a:endParaRPr lang="en-US" smtClean="0"/>
          </a:p>
        </p:txBody>
      </p:sp>
      <p:sp>
        <p:nvSpPr>
          <p:cNvPr id="146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TGaa Timeline</a:t>
            </a:r>
          </a:p>
        </p:txBody>
      </p:sp>
      <p:graphicFrame>
        <p:nvGraphicFramePr>
          <p:cNvPr id="1484837" name="Group 37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237038"/>
        </p:xfrm>
        <a:graphic>
          <a:graphicData uri="http://schemas.openxmlformats.org/drawingml/2006/table">
            <a:tbl>
              <a:tblPr/>
              <a:tblGrid>
                <a:gridCol w="4114800"/>
                <a:gridCol w="2228850"/>
                <a:gridCol w="1885950"/>
              </a:tblGrid>
              <a:tr h="60644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Fifth WG Ballot (D6.0)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29-Jul-11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13-Aug-11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Clean recirculation (D6.0)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23-Aug-11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02-Sep-11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Pool formation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15-May-11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30-Jun-11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07-Sep-11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17-Oct-11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sponsor ballot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14-Nov-11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29-Nov-11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05-Dec-11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20-Dec-11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20-Jan-12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04-Feb-12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 to SB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Jun-12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89467</TotalTime>
  <Words>557</Words>
  <Application>Microsoft Office PowerPoint</Application>
  <PresentationFormat>On-screen Show (4:3)</PresentationFormat>
  <Paragraphs>287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Times New Roman</vt:lpstr>
      <vt:lpstr>Arial</vt:lpstr>
      <vt:lpstr>Default Design</vt:lpstr>
      <vt:lpstr>Default Design</vt:lpstr>
      <vt:lpstr>Default Design</vt:lpstr>
      <vt:lpstr>Microsoft Word Document</vt:lpstr>
      <vt:lpstr>Chart</vt:lpstr>
      <vt:lpstr>Acrobat Document</vt:lpstr>
      <vt:lpstr>P802.11aa Report to EC on Conditional Approval to go to Sponsor Ballot</vt:lpstr>
      <vt:lpstr>Introduction</vt:lpstr>
      <vt:lpstr>Slide 3</vt:lpstr>
      <vt:lpstr>802.11 WG Letter Ballot Results – P802.11aa</vt:lpstr>
      <vt:lpstr>Unsatisfied comments by commenter</vt:lpstr>
      <vt:lpstr>Unsatisfied Comments – Topics</vt:lpstr>
      <vt:lpstr>Disapprove Voters</vt:lpstr>
      <vt:lpstr>Unsatisfied comments</vt:lpstr>
      <vt:lpstr>TGaa Timeline</vt:lpstr>
      <vt:lpstr>802.11 EC Motion – Conditional Approval to send P802.11aa to Sponsor Ballot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TGn Report to EC</dc:title>
  <dc:creator>Adrian Stephens</dc:creator>
  <cp:lastModifiedBy>DSP Group</cp:lastModifiedBy>
  <cp:revision>1371</cp:revision>
  <cp:lastPrinted>1998-02-10T13:28:06Z</cp:lastPrinted>
  <dcterms:created xsi:type="dcterms:W3CDTF">1998-02-10T13:07:52Z</dcterms:created>
  <dcterms:modified xsi:type="dcterms:W3CDTF">2011-09-06T15:15:44Z</dcterms:modified>
</cp:coreProperties>
</file>