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1" r:id="rId3"/>
    <p:sldId id="298" r:id="rId4"/>
    <p:sldId id="274" r:id="rId5"/>
    <p:sldId id="286" r:id="rId6"/>
    <p:sldId id="297" r:id="rId7"/>
    <p:sldId id="300" r:id="rId8"/>
    <p:sldId id="291" r:id="rId9"/>
    <p:sldId id="296" r:id="rId10"/>
    <p:sldId id="292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99"/>
    <a:srgbClr val="FF9966"/>
    <a:srgbClr val="FF9933"/>
    <a:srgbClr val="FFFF00"/>
    <a:srgbClr val="66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7411" autoAdjust="0"/>
  </p:normalViewPr>
  <p:slideViewPr>
    <p:cSldViewPr>
      <p:cViewPr>
        <p:scale>
          <a:sx n="90" d="100"/>
          <a:sy n="90" d="100"/>
        </p:scale>
        <p:origin x="-5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venkate\Documents\my%20old%20e-drive\VTS%20SG\SFO%202011\11-11-0876-05-00aa-lb179-comm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v>Comments</c:v>
          </c:tx>
          <c:cat>
            <c:numRef>
              <c:f>Summary!$A$26:$A$30</c:f>
              <c:numCache>
                <c:formatCode>General</c:formatCode>
                <c:ptCount val="5"/>
                <c:pt idx="0">
                  <c:v>164</c:v>
                </c:pt>
                <c:pt idx="1">
                  <c:v>170</c:v>
                </c:pt>
                <c:pt idx="2">
                  <c:v>173</c:v>
                </c:pt>
                <c:pt idx="3">
                  <c:v>175</c:v>
                </c:pt>
                <c:pt idx="4">
                  <c:v>179</c:v>
                </c:pt>
              </c:numCache>
            </c:numRef>
          </c:cat>
          <c:val>
            <c:numRef>
              <c:f>Summary!$C$26:$C$30</c:f>
              <c:numCache>
                <c:formatCode>General</c:formatCode>
                <c:ptCount val="5"/>
                <c:pt idx="0">
                  <c:v>999</c:v>
                </c:pt>
                <c:pt idx="1">
                  <c:v>327</c:v>
                </c:pt>
                <c:pt idx="2">
                  <c:v>422</c:v>
                </c:pt>
                <c:pt idx="3">
                  <c:v>93</c:v>
                </c:pt>
                <c:pt idx="4">
                  <c:v>132</c:v>
                </c:pt>
              </c:numCache>
            </c:numRef>
          </c:val>
        </c:ser>
        <c:marker val="1"/>
        <c:axId val="134115712"/>
        <c:axId val="134118016"/>
      </c:lineChart>
      <c:lineChart>
        <c:grouping val="standard"/>
        <c:ser>
          <c:idx val="1"/>
          <c:order val="1"/>
          <c:tx>
            <c:v>Pages</c:v>
          </c:tx>
          <c:val>
            <c:numRef>
              <c:f>Summary!$B$26:$B$30</c:f>
              <c:numCache>
                <c:formatCode>General</c:formatCode>
                <c:ptCount val="5"/>
                <c:pt idx="0">
                  <c:v>112</c:v>
                </c:pt>
                <c:pt idx="1">
                  <c:v>126</c:v>
                </c:pt>
                <c:pt idx="2">
                  <c:v>139</c:v>
                </c:pt>
                <c:pt idx="3">
                  <c:v>145</c:v>
                </c:pt>
                <c:pt idx="4">
                  <c:v>146</c:v>
                </c:pt>
              </c:numCache>
            </c:numRef>
          </c:val>
        </c:ser>
        <c:ser>
          <c:idx val="2"/>
          <c:order val="2"/>
          <c:tx>
            <c:v>Disapprove Voters</c:v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val>
            <c:numRef>
              <c:f>Summary!$D$26:$D$30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30</c:v>
                </c:pt>
                <c:pt idx="3">
                  <c:v>18</c:v>
                </c:pt>
                <c:pt idx="4">
                  <c:v>12</c:v>
                </c:pt>
              </c:numCache>
            </c:numRef>
          </c:val>
        </c:ser>
        <c:marker val="1"/>
        <c:axId val="134130304"/>
        <c:axId val="134128384"/>
      </c:lineChart>
      <c:catAx>
        <c:axId val="134115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Ballot</a:t>
                </a:r>
              </a:p>
            </c:rich>
          </c:tx>
          <c:layout/>
        </c:title>
        <c:numFmt formatCode="General" sourceLinked="1"/>
        <c:tickLblPos val="nextTo"/>
        <c:crossAx val="134118016"/>
        <c:crosses val="autoZero"/>
        <c:auto val="1"/>
        <c:lblAlgn val="ctr"/>
        <c:lblOffset val="100"/>
      </c:catAx>
      <c:valAx>
        <c:axId val="1341180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Comments</a:t>
                </a:r>
              </a:p>
            </c:rich>
          </c:tx>
          <c:layout/>
        </c:title>
        <c:numFmt formatCode="General" sourceLinked="1"/>
        <c:tickLblPos val="nextTo"/>
        <c:crossAx val="134115712"/>
        <c:crosses val="autoZero"/>
        <c:crossBetween val="between"/>
      </c:valAx>
      <c:valAx>
        <c:axId val="13412838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Pages in the Draft/Disapprove Voters</a:t>
                </a:r>
              </a:p>
            </c:rich>
          </c:tx>
          <c:layout/>
        </c:title>
        <c:numFmt formatCode="General" sourceLinked="1"/>
        <c:tickLblPos val="nextTo"/>
        <c:crossAx val="134130304"/>
        <c:crosses val="max"/>
        <c:crossBetween val="between"/>
      </c:valAx>
      <c:catAx>
        <c:axId val="134130304"/>
        <c:scaling>
          <c:orientation val="minMax"/>
        </c:scaling>
        <c:delete val="1"/>
        <c:axPos val="b"/>
        <c:tickLblPos val="none"/>
        <c:crossAx val="134128384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r>
              <a:rPr lang="en-US"/>
              <a:t>doc.: IEEE 802.11-08/1437r1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r>
              <a:rPr lang="en-US"/>
              <a:t>November 2008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r>
              <a:rPr lang="en-US"/>
              <a:t>Page </a:t>
            </a:r>
            <a:fld id="{B32E5872-44C5-4E05-9FEA-BDEF29BF1C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r>
              <a:rPr lang="en-US"/>
              <a:t>doc.: IEEE 802.11-08/1437r1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r>
              <a:rPr lang="en-US"/>
              <a:t>November 2008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/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en-US"/>
              <a:t>Page </a:t>
            </a:r>
            <a:fld id="{F4DA2009-C34B-426F-97D4-0BECEAF5B9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FE700D3-FA05-4C02-A684-3A39A019830E}" type="slidenum">
              <a:rPr lang="en-US"/>
              <a:pPr/>
              <a:t>1</a:t>
            </a:fld>
            <a:endParaRPr lang="en-US"/>
          </a:p>
        </p:txBody>
      </p:sp>
      <p:sp>
        <p:nvSpPr>
          <p:cNvPr id="145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8F7583-9B00-4917-A9B6-168253B2FB61}" type="slidenum">
              <a:rPr lang="en-US"/>
              <a:pPr/>
              <a:t>10</a:t>
            </a:fld>
            <a:endParaRPr lang="en-US"/>
          </a:p>
        </p:txBody>
      </p:sp>
      <p:sp>
        <p:nvSpPr>
          <p:cNvPr id="147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095BB95-8737-4379-BAA3-42CAAC32C47D}" type="slidenum">
              <a:rPr lang="en-US"/>
              <a:pPr/>
              <a:t>2</a:t>
            </a:fld>
            <a:endParaRPr lang="en-US"/>
          </a:p>
        </p:txBody>
      </p:sp>
      <p:sp>
        <p:nvSpPr>
          <p:cNvPr id="143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2099E53-9D53-4C82-96A9-B2306F443E7E}" type="slidenum">
              <a:rPr lang="en-US"/>
              <a:pPr/>
              <a:t>3</a:t>
            </a:fld>
            <a:endParaRPr lang="en-US"/>
          </a:p>
        </p:txBody>
      </p:sp>
      <p:sp>
        <p:nvSpPr>
          <p:cNvPr id="148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A1E092D-EB22-4DBC-86E8-E460103FC27E}" type="slidenum">
              <a:rPr lang="en-US"/>
              <a:pPr/>
              <a:t>4</a:t>
            </a:fld>
            <a:endParaRPr lang="en-US"/>
          </a:p>
        </p:txBody>
      </p:sp>
      <p:sp>
        <p:nvSpPr>
          <p:cNvPr id="143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D544D62-FB1A-4E88-A0E1-49AFCF125B8D}" type="slidenum">
              <a:rPr lang="en-US"/>
              <a:pPr/>
              <a:t>5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AF71BA5B-E59A-42D4-BA24-35043F1D0649}" type="slidenum">
              <a:rPr lang="en-US"/>
              <a:pPr/>
              <a:t>6</a:t>
            </a:fld>
            <a:endParaRPr lang="en-US"/>
          </a:p>
        </p:txBody>
      </p:sp>
      <p:sp>
        <p:nvSpPr>
          <p:cNvPr id="148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D544D62-FB1A-4E88-A0E1-49AFCF125B8D}" type="slidenum">
              <a:rPr lang="en-US"/>
              <a:pPr/>
              <a:t>7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29D9D2-5E8E-44C4-8666-D38E628A22A0}" type="slidenum">
              <a:rPr lang="en-US"/>
              <a:pPr/>
              <a:t>8</a:t>
            </a:fld>
            <a:endParaRPr lang="en-US"/>
          </a:p>
        </p:txBody>
      </p:sp>
      <p:sp>
        <p:nvSpPr>
          <p:cNvPr id="146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802.11-08/1437r1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Kraemer, Marvell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B70704F-11F6-4130-8BCE-9AE830508C8D}" type="slidenum">
              <a:rPr lang="en-US"/>
              <a:pPr/>
              <a:t>9</a:t>
            </a:fld>
            <a:endParaRPr lang="en-US"/>
          </a:p>
        </p:txBody>
      </p:sp>
      <p:sp>
        <p:nvSpPr>
          <p:cNvPr id="148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A604D63-936C-4918-88EB-2C34E464C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BCD9128-75E8-4D69-9513-68780A0F8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09947F-6908-44C2-9AF2-D6446AEA1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52600" y="6477000"/>
            <a:ext cx="530225" cy="182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2D7E20-538E-424A-B6C2-CF216FA99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52600" y="6477000"/>
            <a:ext cx="530225" cy="182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8BE9004-410E-4659-835E-794363170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F3DC05B-54FB-454E-9211-26C5B7B9B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90C2FA5-579F-42A3-8817-D6C45B56E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E64B33D-0160-4B51-BC21-EB197ACBF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968E489-54B1-44FB-8886-858A76394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6C98F5D-0F9F-4946-943D-C22E7252F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AD177F9-7FF6-4FDA-A768-23787D126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4F8AE0-BD6E-47AD-9394-2E5246397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AC12440-0DE1-4EFE-9C63-7B645CE49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4175" y="6477000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r>
              <a:rPr lang="en-US" dirty="0"/>
              <a:t>Slide </a:t>
            </a:r>
            <a:fld id="{AD162002-4DC4-42D5-B112-570909B8201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85751" y="332601"/>
            <a:ext cx="23597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</a:t>
            </a:r>
            <a:r>
              <a:rPr lang="en-US" sz="1800" dirty="0" smtClean="0"/>
              <a:t>11-11-1005-02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Excel_Worksheet1.xls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031E52E-39E8-4998-93DD-1DE46F49A664}" type="slidenum">
              <a:rPr lang="en-US"/>
              <a:pPr/>
              <a:t>1</a:t>
            </a:fld>
            <a:endParaRPr lang="en-US"/>
          </a:p>
        </p:txBody>
      </p:sp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P802.11aa </a:t>
            </a:r>
            <a:r>
              <a:rPr lang="en-US" dirty="0"/>
              <a:t>Report to EC on Conditional Approval to go to Sponsor Ballot</a:t>
            </a:r>
          </a:p>
        </p:txBody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2011-07-22</a:t>
            </a:r>
            <a:endParaRPr lang="en-US" sz="2000" b="0" dirty="0"/>
          </a:p>
        </p:txBody>
      </p:sp>
      <p:graphicFrame>
        <p:nvGraphicFramePr>
          <p:cNvPr id="1451012" name="Object 4"/>
          <p:cNvGraphicFramePr>
            <a:graphicFrameLocks noChangeAspect="1"/>
          </p:cNvGraphicFramePr>
          <p:nvPr/>
        </p:nvGraphicFramePr>
        <p:xfrm>
          <a:off x="520700" y="2593975"/>
          <a:ext cx="7656513" cy="2573338"/>
        </p:xfrm>
        <a:graphic>
          <a:graphicData uri="http://schemas.openxmlformats.org/presentationml/2006/ole">
            <p:oleObj spid="_x0000_s1451012" name="Document" r:id="rId4" imgW="8265012" imgH="2788592" progId="Word.Document.8">
              <p:embed/>
            </p:oleObj>
          </a:graphicData>
        </a:graphic>
      </p:graphicFrame>
      <p:sp>
        <p:nvSpPr>
          <p:cNvPr id="1451013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D94FF64-96E2-4EF7-802E-B1AB3D1225F7}" type="slidenum">
              <a:rPr lang="en-US"/>
              <a:pPr/>
              <a:t>10</a:t>
            </a:fld>
            <a:endParaRPr lang="en-US"/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802.11 EC Motion – &lt;agenda item#&gt; Conditional Approval to send </a:t>
            </a:r>
            <a:r>
              <a:rPr lang="en-US" sz="2800" dirty="0" smtClean="0"/>
              <a:t>P802.11aa </a:t>
            </a:r>
            <a:r>
              <a:rPr lang="en-US" sz="2800" dirty="0"/>
              <a:t>to Sponsor Ballot</a:t>
            </a:r>
          </a:p>
        </p:txBody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Grant </a:t>
            </a:r>
            <a:r>
              <a:rPr lang="en-US" dirty="0"/>
              <a:t>conditional </a:t>
            </a:r>
            <a:r>
              <a:rPr lang="en-US" dirty="0" smtClean="0"/>
              <a:t>approval </a:t>
            </a:r>
            <a:r>
              <a:rPr lang="en-US" dirty="0"/>
              <a:t>to forward </a:t>
            </a:r>
            <a:r>
              <a:rPr lang="en-US" dirty="0" smtClean="0"/>
              <a:t>P802.11aa </a:t>
            </a:r>
            <a:r>
              <a:rPr lang="en-US" dirty="0"/>
              <a:t>to Sponsor Ballot.</a:t>
            </a:r>
          </a:p>
          <a:p>
            <a:r>
              <a:rPr lang="en-US" dirty="0" smtClean="0"/>
              <a:t>Moved</a:t>
            </a:r>
            <a:r>
              <a:rPr lang="en-US" dirty="0"/>
              <a:t>: Bruce Kraemer       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smtClean="0"/>
              <a:t>Jon Rosdahl</a:t>
            </a:r>
            <a:endParaRPr lang="en-US" dirty="0"/>
          </a:p>
          <a:p>
            <a:pPr lvl="1"/>
            <a:r>
              <a:rPr lang="en-US" dirty="0"/>
              <a:t>Yes              No             Abstain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638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Working Group 11 vote on the Motion Passed: &lt;for&gt; y, &lt;against&gt; n, &lt;abstain&gt; 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851FC76-9094-4784-A043-30B1B41A9536}" type="slidenum">
              <a:rPr lang="en-US"/>
              <a:pPr/>
              <a:t>2</a:t>
            </a:fld>
            <a:endParaRPr lang="en-US"/>
          </a:p>
        </p:txBody>
      </p:sp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GB" dirty="0"/>
              <a:t>This document contains the report to the IEEE 802 Executive Committee in support of a request for conditional approval to send IEEE </a:t>
            </a:r>
            <a:r>
              <a:rPr lang="en-GB" dirty="0" smtClean="0"/>
              <a:t>P802.11aa </a:t>
            </a:r>
            <a:r>
              <a:rPr lang="en-GB" dirty="0"/>
              <a:t>to Sponsor Ballot.</a:t>
            </a:r>
          </a:p>
          <a:p>
            <a:r>
              <a:rPr lang="en-GB" dirty="0"/>
              <a:t>This document </a:t>
            </a:r>
            <a:r>
              <a:rPr lang="en-GB" dirty="0" smtClean="0"/>
              <a:t>was </a:t>
            </a:r>
            <a:r>
              <a:rPr lang="en-GB" dirty="0"/>
              <a:t>approved during the closing plenary session of the 802.11 working group on July </a:t>
            </a:r>
            <a:r>
              <a:rPr lang="en-GB" dirty="0" smtClean="0"/>
              <a:t>22, 2011.</a:t>
            </a:r>
            <a:endParaRPr lang="en-GB" dirty="0"/>
          </a:p>
          <a:p>
            <a:pPr lvl="1"/>
            <a:r>
              <a:rPr lang="en-GB" dirty="0"/>
              <a:t>Passed in the Task Group </a:t>
            </a:r>
            <a:r>
              <a:rPr lang="en-GB" dirty="0" smtClean="0"/>
              <a:t>x-x-x</a:t>
            </a:r>
            <a:endParaRPr lang="en-GB" dirty="0"/>
          </a:p>
          <a:p>
            <a:pPr lvl="1"/>
            <a:r>
              <a:rPr lang="en-GB" dirty="0"/>
              <a:t>Passed in the Working Group </a:t>
            </a:r>
            <a:r>
              <a:rPr lang="en-GB" dirty="0" smtClean="0"/>
              <a:t>x-x-x</a:t>
            </a:r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7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7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FE8EE29-15F7-4F3F-AB72-8E0D446F0B97}" type="slidenum">
              <a:rPr lang="en-US"/>
              <a:pPr/>
              <a:t>3</a:t>
            </a:fld>
            <a:endParaRPr lang="en-US"/>
          </a:p>
        </p:txBody>
      </p:sp>
      <p:sp>
        <p:nvSpPr>
          <p:cNvPr id="73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P802.11aa Stability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762000" y="1671637"/>
          <a:ext cx="7772400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311D35E-01F8-4F4B-BBB9-256E4B9B9633}" type="slidenum">
              <a:rPr lang="en-US"/>
              <a:pPr/>
              <a:t>4</a:t>
            </a:fld>
            <a:endParaRPr lang="en-US"/>
          </a:p>
        </p:txBody>
      </p:sp>
      <p:sp>
        <p:nvSpPr>
          <p:cNvPr id="142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GB" dirty="0"/>
              <a:t>802.11 WG Letter Ballot Results – </a:t>
            </a:r>
            <a:r>
              <a:rPr lang="en-GB" dirty="0" smtClean="0"/>
              <a:t>P802.11aa</a:t>
            </a:r>
            <a:endParaRPr lang="en-GB" dirty="0"/>
          </a:p>
        </p:txBody>
      </p:sp>
      <p:sp>
        <p:nvSpPr>
          <p:cNvPr id="1428484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9268" name="Group 788"/>
          <p:cNvGraphicFramePr>
            <a:graphicFrameLocks noGrp="1"/>
          </p:cNvGraphicFramePr>
          <p:nvPr/>
        </p:nvGraphicFramePr>
        <p:xfrm>
          <a:off x="533400" y="1295400"/>
          <a:ext cx="8001000" cy="51206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1600200"/>
                <a:gridCol w="533400"/>
                <a:gridCol w="609600"/>
                <a:gridCol w="762000"/>
                <a:gridCol w="685800"/>
                <a:gridCol w="685800"/>
                <a:gridCol w="533400"/>
                <a:gridCol w="533400"/>
                <a:gridCol w="685800"/>
              </a:tblGrid>
              <a:tr h="7315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 Abstain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July 2010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Draft1.0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70.74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20.56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78.32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08 Dec 2010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 Recirculation Letter Ballot Draft 2.0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185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71.98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19.46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78.52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173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 2011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 Recirculation Ballot Draft 3.0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 Apr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 Recirculation Ballot Draft 4.0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Jun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 Recirculation Ballot Draft 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July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IV Recirculation Ballot update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703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6CA45716-B578-4724-8E3B-D5A7DE18491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/>
              <a:t>Unsatisfied comments by commenter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762000" y="1770532"/>
          <a:ext cx="7619999" cy="4070790"/>
        </p:xfrm>
        <a:graphic>
          <a:graphicData uri="http://schemas.openxmlformats.org/drawingml/2006/table">
            <a:tbl>
              <a:tblPr/>
              <a:tblGrid>
                <a:gridCol w="2563409"/>
                <a:gridCol w="842765"/>
                <a:gridCol w="842765"/>
                <a:gridCol w="842765"/>
                <a:gridCol w="842765"/>
                <a:gridCol w="842765"/>
                <a:gridCol w="842765"/>
              </a:tblGrid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LB164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LB170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LB173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LB175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LB179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Arial"/>
                        </a:rPr>
                        <a:t>Raja Banerjea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25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Wynona Jacobs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Paul Lambert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Andrew Myles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Henry </a:t>
                      </a:r>
                      <a:r>
                        <a:rPr lang="en-US" sz="1800" b="0" i="0" u="none" strike="noStrike" dirty="0" err="1" smtClean="0">
                          <a:latin typeface="Arial"/>
                        </a:rPr>
                        <a:t>Ptasinski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Robert Stacey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latin typeface="Arial"/>
                        </a:rPr>
                        <a:t>Adrian Stephens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 smtClean="0">
                          <a:latin typeface="Arial"/>
                        </a:rPr>
                        <a:t>Hongyuan</a:t>
                      </a:r>
                      <a:r>
                        <a:rPr lang="en-US" sz="1800" b="0" i="0" u="none" strike="noStrike" baseline="0" dirty="0" smtClean="0">
                          <a:latin typeface="Arial"/>
                        </a:rPr>
                        <a:t> Zhang</a:t>
                      </a:r>
                      <a:endParaRPr lang="en-US" sz="18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latin typeface="Arial"/>
                        </a:rPr>
                        <a:t>Total</a:t>
                      </a:r>
                      <a:endParaRPr lang="en-US" sz="18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>
                          <a:latin typeface="Calibri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dirty="0">
                          <a:latin typeface="Calibri"/>
                        </a:rPr>
                        <a:t>49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41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8EE45C5E-6DAE-4A2B-A106-B7D244BB8CA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8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Unsatisfied Comments – Topics</a:t>
            </a:r>
          </a:p>
        </p:txBody>
      </p:sp>
      <p:graphicFrame>
        <p:nvGraphicFramePr>
          <p:cNvPr id="1486928" name="Group 80"/>
          <p:cNvGraphicFramePr>
            <a:graphicFrameLocks noGrp="1"/>
          </p:cNvGraphicFramePr>
          <p:nvPr>
            <p:ph idx="1"/>
          </p:nvPr>
        </p:nvGraphicFramePr>
        <p:xfrm>
          <a:off x="1143000" y="1524000"/>
          <a:ext cx="7086600" cy="2651760"/>
        </p:xfrm>
        <a:graphic>
          <a:graphicData uri="http://schemas.openxmlformats.org/drawingml/2006/table">
            <a:tbl>
              <a:tblPr/>
              <a:tblGrid>
                <a:gridCol w="4876800"/>
                <a:gridCol w="2209800"/>
              </a:tblGrid>
              <a:tr h="42949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Topic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#Comments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Overlapping BSS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Groupcast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with Retries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Stream Classification 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Interworking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Miscellaneous (Editorial)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90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1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55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6CA45716-B578-4724-8E3B-D5A7DE18491D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GB" dirty="0" smtClean="0"/>
              <a:t>Disapprove Voters</a:t>
            </a:r>
            <a:endParaRPr lang="en-GB" dirty="0"/>
          </a:p>
        </p:txBody>
      </p:sp>
      <p:graphicFrame>
        <p:nvGraphicFramePr>
          <p:cNvPr id="113" name="Table 112"/>
          <p:cNvGraphicFramePr>
            <a:graphicFrameLocks noGrp="1"/>
          </p:cNvGraphicFramePr>
          <p:nvPr/>
        </p:nvGraphicFramePr>
        <p:xfrm>
          <a:off x="2895600" y="1676400"/>
          <a:ext cx="3429000" cy="3953432"/>
        </p:xfrm>
        <a:graphic>
          <a:graphicData uri="http://schemas.openxmlformats.org/drawingml/2006/table">
            <a:tbl>
              <a:tblPr/>
              <a:tblGrid>
                <a:gridCol w="533400"/>
                <a:gridCol w="2895600"/>
              </a:tblGrid>
              <a:tr h="282388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Name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Raja Banerjea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2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Matthew Fischer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3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Arial"/>
                        </a:rPr>
                        <a:t>David Goodall</a:t>
                      </a: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4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Chris Hansen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5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Brian Hart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6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Wynona Jacobs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7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Paul Lambert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8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Andrew Myles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9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Henry </a:t>
                      </a:r>
                      <a:r>
                        <a:rPr lang="en-US" sz="1400" b="0" i="0" u="none" strike="noStrike" dirty="0" err="1" smtClean="0">
                          <a:latin typeface="Arial"/>
                        </a:rPr>
                        <a:t>Ptasinski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10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Robert Stacey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11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Adrian Stephens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12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Qi Wang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Arial"/>
                        </a:rPr>
                        <a:t>13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latin typeface="Arial"/>
                        </a:rPr>
                        <a:t>Hongyuan</a:t>
                      </a:r>
                      <a:r>
                        <a:rPr lang="en-US" sz="1400" b="0" i="0" u="none" strike="noStrike" baseline="0" dirty="0" smtClean="0">
                          <a:latin typeface="Arial"/>
                        </a:rPr>
                        <a:t> Zhang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6130" marR="6130" marT="613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417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C68B5EF0-F9AC-4D89-B9CB-EB2BAFF78E0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6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Unsatisfied comments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05000"/>
            <a:ext cx="6477000" cy="4114800"/>
          </a:xfrm>
        </p:spPr>
        <p:txBody>
          <a:bodyPr/>
          <a:lstStyle/>
          <a:p>
            <a:r>
              <a:rPr lang="en-GB" sz="2000" dirty="0"/>
              <a:t>The composite of all unsatisfied comments and the resolutions approved during working group ballot may be found in document:  </a:t>
            </a:r>
            <a:r>
              <a:rPr lang="en-GB" sz="2000" dirty="0" smtClean="0"/>
              <a:t>11-11-1070-02, </a:t>
            </a:r>
            <a:r>
              <a:rPr lang="en-GB" sz="2000" dirty="0"/>
              <a:t>a copy of this is attached.   </a:t>
            </a:r>
          </a:p>
          <a:p>
            <a:pPr lvl="1"/>
            <a:r>
              <a:rPr lang="en-GB" sz="1800" dirty="0"/>
              <a:t>Double click on the icon to the right to open this.</a:t>
            </a:r>
          </a:p>
          <a:p>
            <a:endParaRPr lang="en-GB" sz="2000" dirty="0"/>
          </a:p>
          <a:p>
            <a:r>
              <a:rPr lang="en-GB" sz="2000" dirty="0"/>
              <a:t>A copy of the unsatisfied comments presented using </a:t>
            </a:r>
            <a:r>
              <a:rPr lang="en-GB" sz="2000" dirty="0" err="1"/>
              <a:t>MyBallot</a:t>
            </a:r>
            <a:r>
              <a:rPr lang="en-GB" sz="2000" dirty="0"/>
              <a:t> access database report format is attached.  </a:t>
            </a:r>
          </a:p>
          <a:p>
            <a:pPr lvl="1"/>
            <a:r>
              <a:rPr lang="en-GB" sz="1800" dirty="0"/>
              <a:t>Double click on the icon to the right to open this.</a:t>
            </a:r>
          </a:p>
          <a:p>
            <a:pPr lvl="1"/>
            <a:endParaRPr lang="en-GB" sz="1800" dirty="0"/>
          </a:p>
        </p:txBody>
      </p:sp>
      <p:sp>
        <p:nvSpPr>
          <p:cNvPr id="1467396" name="Rectangle 4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239000" y="3962400"/>
          <a:ext cx="914400" cy="771525"/>
        </p:xfrm>
        <a:graphic>
          <a:graphicData uri="http://schemas.openxmlformats.org/presentationml/2006/ole">
            <p:oleObj spid="_x0000_s1467411" name="Acrobat Document" showAsIcon="1" r:id="rId4" imgW="914400" imgH="771480" progId="AcroExch.Document.7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162800" y="2286000"/>
          <a:ext cx="914400" cy="771525"/>
        </p:xfrm>
        <a:graphic>
          <a:graphicData uri="http://schemas.openxmlformats.org/presentationml/2006/ole">
            <p:oleObj spid="_x0000_s1467413" name="Worksheet" showAsIcon="1" r:id="rId5" imgW="914400" imgH="77148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Ganesh Venkatesan (Intel), et al</a:t>
            </a:r>
            <a:endParaRPr lang="en-US"/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70375" y="6477000"/>
            <a:ext cx="530225" cy="182563"/>
          </a:xfrm>
        </p:spPr>
        <p:txBody>
          <a:bodyPr/>
          <a:lstStyle/>
          <a:p>
            <a:r>
              <a:rPr lang="en-US" dirty="0"/>
              <a:t>Slide </a:t>
            </a:r>
            <a:fld id="{083A47BE-0E09-4D35-A98F-8FB35E2890DF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8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TGaa </a:t>
            </a:r>
            <a:r>
              <a:rPr lang="en-US" dirty="0"/>
              <a:t>Timeline</a:t>
            </a:r>
          </a:p>
        </p:txBody>
      </p:sp>
      <p:graphicFrame>
        <p:nvGraphicFramePr>
          <p:cNvPr id="1484837" name="Group 37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2367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60644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WG Ballot (D6.0)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29-Jul-11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13-Aug-11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Clean recirculation (D6.0)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23-Aug-11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02-Sep-11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Pool formation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15-May-11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30-Jun-11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07-Sep-11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17-Oct-11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14-Nov-11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29-Nov-11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05-Dec-11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20-Dec-11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20-Jan-12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04-Feb-12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Mar-12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 to SB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Jun-12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88203</TotalTime>
  <Words>754</Words>
  <Application>Microsoft Office PowerPoint</Application>
  <PresentationFormat>On-screen Show (4:3)</PresentationFormat>
  <Paragraphs>287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Default Design</vt:lpstr>
      <vt:lpstr>Document</vt:lpstr>
      <vt:lpstr>Adobe Acrobat Document</vt:lpstr>
      <vt:lpstr>Microsoft Office Excel Worksheet</vt:lpstr>
      <vt:lpstr>P802.11aa Report to EC on Conditional Approval to go to Sponsor Ballot</vt:lpstr>
      <vt:lpstr>Introduction</vt:lpstr>
      <vt:lpstr>Slide 3</vt:lpstr>
      <vt:lpstr>802.11 WG Letter Ballot Results – P802.11aa</vt:lpstr>
      <vt:lpstr>Unsatisfied comments by commenter</vt:lpstr>
      <vt:lpstr>Unsatisfied Comments – Topics</vt:lpstr>
      <vt:lpstr>Disapprove Voters</vt:lpstr>
      <vt:lpstr>Unsatisfied comments</vt:lpstr>
      <vt:lpstr>TGaa Timeline</vt:lpstr>
      <vt:lpstr>802.11 EC Motion – &lt;agenda item#&gt; Conditional Approval to send P802.11aa to Sponsor Ballot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TGn Report to EC</dc:title>
  <dc:creator>Adrian Stephens</dc:creator>
  <cp:lastModifiedBy>gvenkate</cp:lastModifiedBy>
  <cp:revision>1355</cp:revision>
  <cp:lastPrinted>1998-02-10T13:28:06Z</cp:lastPrinted>
  <dcterms:created xsi:type="dcterms:W3CDTF">1998-02-10T13:07:52Z</dcterms:created>
  <dcterms:modified xsi:type="dcterms:W3CDTF">2011-07-21T22:13:14Z</dcterms:modified>
</cp:coreProperties>
</file>