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Default Extension="doc" ContentType="application/msword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83" r:id="rId2"/>
    <p:sldId id="281" r:id="rId3"/>
    <p:sldId id="298" r:id="rId4"/>
    <p:sldId id="274" r:id="rId5"/>
    <p:sldId id="286" r:id="rId6"/>
    <p:sldId id="297" r:id="rId7"/>
    <p:sldId id="300" r:id="rId8"/>
    <p:sldId id="291" r:id="rId9"/>
    <p:sldId id="296" r:id="rId10"/>
    <p:sldId id="292" r:id="rId11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66FF99"/>
    <a:srgbClr val="FF9966"/>
    <a:srgbClr val="FF9933"/>
    <a:srgbClr val="FFFF00"/>
    <a:srgbClr val="66FFFF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15620" autoAdjust="0"/>
    <p:restoredTop sz="94660" autoAdjust="0"/>
  </p:normalViewPr>
  <p:slideViewPr>
    <p:cSldViewPr>
      <p:cViewPr>
        <p:scale>
          <a:sx n="90" d="100"/>
          <a:sy n="90" d="100"/>
        </p:scale>
        <p:origin x="-1056" y="2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8" d="100"/>
        <a:sy n="88" d="100"/>
      </p:scale>
      <p:origin x="0" y="0"/>
    </p:cViewPr>
  </p:sorterViewPr>
  <p:notesViewPr>
    <p:cSldViewPr>
      <p:cViewPr>
        <p:scale>
          <a:sx n="100" d="100"/>
          <a:sy n="100" d="100"/>
        </p:scale>
        <p:origin x="-1962" y="150"/>
      </p:cViewPr>
      <p:guideLst>
        <p:guide orient="horz" pos="2163"/>
        <p:guide pos="284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venkate\Documents\my%20old%20e-drive\VTS%20SG\SFO%202011\11-11-0876-05-00aa-lb179-comment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lineChart>
        <c:grouping val="standard"/>
        <c:ser>
          <c:idx val="0"/>
          <c:order val="0"/>
          <c:tx>
            <c:v>Comments</c:v>
          </c:tx>
          <c:cat>
            <c:numRef>
              <c:f>Summary!$A$26:$A$30</c:f>
              <c:numCache>
                <c:formatCode>General</c:formatCode>
                <c:ptCount val="5"/>
                <c:pt idx="0">
                  <c:v>164</c:v>
                </c:pt>
                <c:pt idx="1">
                  <c:v>170</c:v>
                </c:pt>
                <c:pt idx="2">
                  <c:v>173</c:v>
                </c:pt>
                <c:pt idx="3">
                  <c:v>175</c:v>
                </c:pt>
                <c:pt idx="4">
                  <c:v>179</c:v>
                </c:pt>
              </c:numCache>
            </c:numRef>
          </c:cat>
          <c:val>
            <c:numRef>
              <c:f>Summary!$C$26:$C$30</c:f>
              <c:numCache>
                <c:formatCode>General</c:formatCode>
                <c:ptCount val="5"/>
                <c:pt idx="0">
                  <c:v>999</c:v>
                </c:pt>
                <c:pt idx="1">
                  <c:v>327</c:v>
                </c:pt>
                <c:pt idx="2">
                  <c:v>422</c:v>
                </c:pt>
                <c:pt idx="3">
                  <c:v>93</c:v>
                </c:pt>
                <c:pt idx="4">
                  <c:v>132</c:v>
                </c:pt>
              </c:numCache>
            </c:numRef>
          </c:val>
        </c:ser>
        <c:marker val="1"/>
        <c:axId val="146537088"/>
        <c:axId val="150395904"/>
      </c:lineChart>
      <c:lineChart>
        <c:grouping val="standard"/>
        <c:ser>
          <c:idx val="1"/>
          <c:order val="1"/>
          <c:tx>
            <c:v>Pages</c:v>
          </c:tx>
          <c:val>
            <c:numRef>
              <c:f>Summary!$B$26:$B$30</c:f>
              <c:numCache>
                <c:formatCode>General</c:formatCode>
                <c:ptCount val="5"/>
                <c:pt idx="0">
                  <c:v>112</c:v>
                </c:pt>
                <c:pt idx="1">
                  <c:v>126</c:v>
                </c:pt>
                <c:pt idx="2">
                  <c:v>139</c:v>
                </c:pt>
                <c:pt idx="3">
                  <c:v>145</c:v>
                </c:pt>
                <c:pt idx="4">
                  <c:v>146</c:v>
                </c:pt>
              </c:numCache>
            </c:numRef>
          </c:val>
        </c:ser>
        <c:ser>
          <c:idx val="2"/>
          <c:order val="2"/>
          <c:tx>
            <c:v>Disapprove Voters</c:v>
          </c:tx>
          <c:spPr>
            <a:ln>
              <a:solidFill>
                <a:srgbClr val="00B050"/>
              </a:solidFill>
            </a:ln>
          </c:spPr>
          <c:marker>
            <c:spPr>
              <a:ln>
                <a:solidFill>
                  <a:srgbClr val="00B050"/>
                </a:solidFill>
              </a:ln>
            </c:spPr>
          </c:marker>
          <c:val>
            <c:numRef>
              <c:f>Summary!$D$26:$D$30</c:f>
              <c:numCache>
                <c:formatCode>General</c:formatCode>
                <c:ptCount val="5"/>
                <c:pt idx="0">
                  <c:v>32</c:v>
                </c:pt>
                <c:pt idx="1">
                  <c:v>32</c:v>
                </c:pt>
                <c:pt idx="2">
                  <c:v>30</c:v>
                </c:pt>
                <c:pt idx="3">
                  <c:v>18</c:v>
                </c:pt>
                <c:pt idx="4">
                  <c:v>12</c:v>
                </c:pt>
              </c:numCache>
            </c:numRef>
          </c:val>
        </c:ser>
        <c:marker val="1"/>
        <c:axId val="153247744"/>
        <c:axId val="153244800"/>
      </c:lineChart>
      <c:catAx>
        <c:axId val="14653708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/>
                  <a:t>Ballot</a:t>
                </a:r>
              </a:p>
            </c:rich>
          </c:tx>
          <c:layout/>
        </c:title>
        <c:numFmt formatCode="General" sourceLinked="1"/>
        <c:tickLblPos val="nextTo"/>
        <c:crossAx val="150395904"/>
        <c:crosses val="autoZero"/>
        <c:auto val="1"/>
        <c:lblAlgn val="ctr"/>
        <c:lblOffset val="100"/>
      </c:catAx>
      <c:valAx>
        <c:axId val="150395904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sz="1400"/>
                  <a:t>Number of Comments</a:t>
                </a:r>
              </a:p>
            </c:rich>
          </c:tx>
          <c:layout/>
        </c:title>
        <c:numFmt formatCode="General" sourceLinked="1"/>
        <c:tickLblPos val="nextTo"/>
        <c:crossAx val="146537088"/>
        <c:crosses val="autoZero"/>
        <c:crossBetween val="between"/>
      </c:valAx>
      <c:valAx>
        <c:axId val="153244800"/>
        <c:scaling>
          <c:orientation val="minMax"/>
        </c:scaling>
        <c:axPos val="r"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sz="1400"/>
                  <a:t>Pages in the Draft/Disapprove Voters</a:t>
                </a:r>
              </a:p>
            </c:rich>
          </c:tx>
          <c:layout/>
        </c:title>
        <c:numFmt formatCode="General" sourceLinked="1"/>
        <c:tickLblPos val="nextTo"/>
        <c:crossAx val="153247744"/>
        <c:crosses val="max"/>
        <c:crossBetween val="between"/>
      </c:valAx>
      <c:catAx>
        <c:axId val="153247744"/>
        <c:scaling>
          <c:orientation val="minMax"/>
        </c:scaling>
        <c:delete val="1"/>
        <c:axPos val="b"/>
        <c:tickLblPos val="none"/>
        <c:crossAx val="153244800"/>
        <c:crosses val="autoZero"/>
        <c:auto val="1"/>
        <c:lblAlgn val="ctr"/>
        <c:lblOffset val="100"/>
      </c:catAx>
    </c:plotArea>
    <c:legend>
      <c:legendPos val="r"/>
      <c:layout/>
    </c:legend>
    <c:plotVisOnly val="1"/>
  </c:chart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r>
              <a:rPr lang="en-US"/>
              <a:t>doc.: IEEE 802.11-08/1437r1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r>
              <a:rPr lang="en-US"/>
              <a:t>November 2008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r>
              <a:rPr lang="en-US"/>
              <a:t>Bruce Kraemer, Marvell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r>
              <a:rPr lang="en-US"/>
              <a:t>Page </a:t>
            </a:r>
            <a:fld id="{B32E5872-44C5-4E05-9FEA-BDEF29BF1C0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8213"/>
            <a:r>
              <a:rPr lang="en-US" sz="1200" b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r>
              <a:rPr lang="en-US"/>
              <a:t>doc.: IEEE 802.11-08/1437r1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r>
              <a:rPr lang="en-US"/>
              <a:t>November 2008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/>
            <a:r>
              <a:rPr lang="en-US"/>
              <a:t>Bruce Kraemer, Marvell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r>
              <a:rPr lang="en-US"/>
              <a:t>Page </a:t>
            </a:r>
            <a:fld id="{F4DA2009-C34B-426F-97D4-0BECEAF5B95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19163"/>
            <a:r>
              <a:rPr lang="en-US" sz="1200" b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802.11-08/1437r1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November 2008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Bruce Kraemer, Marvell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7FE700D3-FA05-4C02-A684-3A39A019830E}" type="slidenum">
              <a:rPr lang="en-US"/>
              <a:pPr/>
              <a:t>1</a:t>
            </a:fld>
            <a:endParaRPr lang="en-US"/>
          </a:p>
        </p:txBody>
      </p:sp>
      <p:sp>
        <p:nvSpPr>
          <p:cNvPr id="1452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2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802.11-08/1437r1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November 2008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Bruce Kraemer, Marvell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B8F7583-9B00-4917-A9B6-168253B2FB61}" type="slidenum">
              <a:rPr lang="en-US"/>
              <a:pPr/>
              <a:t>10</a:t>
            </a:fld>
            <a:endParaRPr lang="en-US"/>
          </a:p>
        </p:txBody>
      </p:sp>
      <p:sp>
        <p:nvSpPr>
          <p:cNvPr id="1470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4425" y="703263"/>
            <a:ext cx="4630738" cy="3473450"/>
          </a:xfrm>
          <a:ln/>
        </p:spPr>
      </p:sp>
      <p:sp>
        <p:nvSpPr>
          <p:cNvPr id="1470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416425"/>
            <a:ext cx="5029200" cy="4183063"/>
          </a:xfrm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802.11-08/1437r1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November 2008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Bruce Kraemer, Marvell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095BB95-8737-4379-BAA3-42CAAC32C47D}" type="slidenum">
              <a:rPr lang="en-US"/>
              <a:pPr/>
              <a:t>2</a:t>
            </a:fld>
            <a:endParaRPr lang="en-US"/>
          </a:p>
        </p:txBody>
      </p:sp>
      <p:sp>
        <p:nvSpPr>
          <p:cNvPr id="1437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7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802.11-08/1437r1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November 2008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Bruce Kraemer, Marvell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2099E53-9D53-4C82-96A9-B2306F443E7E}" type="slidenum">
              <a:rPr lang="en-US"/>
              <a:pPr/>
              <a:t>3</a:t>
            </a:fld>
            <a:endParaRPr lang="en-US"/>
          </a:p>
        </p:txBody>
      </p:sp>
      <p:sp>
        <p:nvSpPr>
          <p:cNvPr id="1489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9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802.11-08/1437r1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November 2008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Bruce Kraemer, Marvell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2A1E092D-EB22-4DBC-86E8-E460103FC27E}" type="slidenum">
              <a:rPr lang="en-US"/>
              <a:pPr/>
              <a:t>4</a:t>
            </a:fld>
            <a:endParaRPr lang="en-US"/>
          </a:p>
        </p:txBody>
      </p:sp>
      <p:sp>
        <p:nvSpPr>
          <p:cNvPr id="1438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8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802.11-08/1437r1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November 2008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Bruce Kraemer, Marvell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DD544D62-FB1A-4E88-A0E1-49AFCF125B8D}" type="slidenum">
              <a:rPr lang="en-US"/>
              <a:pPr/>
              <a:t>5</a:t>
            </a:fld>
            <a:endParaRPr lang="en-US"/>
          </a:p>
        </p:txBody>
      </p:sp>
      <p:sp>
        <p:nvSpPr>
          <p:cNvPr id="1458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8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802.11-08/1437r1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November 2008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Bruce Kraemer, Marvell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AF71BA5B-E59A-42D4-BA24-35043F1D0649}" type="slidenum">
              <a:rPr lang="en-US"/>
              <a:pPr/>
              <a:t>6</a:t>
            </a:fld>
            <a:endParaRPr lang="en-US"/>
          </a:p>
        </p:txBody>
      </p:sp>
      <p:sp>
        <p:nvSpPr>
          <p:cNvPr id="1487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7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802.11-08/1437r1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November 2008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Bruce Kraemer, Marvell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DD544D62-FB1A-4E88-A0E1-49AFCF125B8D}" type="slidenum">
              <a:rPr lang="en-US"/>
              <a:pPr/>
              <a:t>7</a:t>
            </a:fld>
            <a:endParaRPr lang="en-US"/>
          </a:p>
        </p:txBody>
      </p:sp>
      <p:sp>
        <p:nvSpPr>
          <p:cNvPr id="1458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8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802.11-08/1437r1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November 2008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Bruce Kraemer, Marvell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29D9D2-5E8E-44C4-8666-D38E628A22A0}" type="slidenum">
              <a:rPr lang="en-US"/>
              <a:pPr/>
              <a:t>8</a:t>
            </a:fld>
            <a:endParaRPr lang="en-US"/>
          </a:p>
        </p:txBody>
      </p:sp>
      <p:sp>
        <p:nvSpPr>
          <p:cNvPr id="1468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68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802.11-08/1437r1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November 2008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Bruce Kraemer, Marvell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5B70704F-11F6-4130-8BCE-9AE830508C8D}" type="slidenum">
              <a:rPr lang="en-US"/>
              <a:pPr/>
              <a:t>9</a:t>
            </a:fld>
            <a:endParaRPr lang="en-US"/>
          </a:p>
        </p:txBody>
      </p:sp>
      <p:sp>
        <p:nvSpPr>
          <p:cNvPr id="1485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5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Ganesh Venkatesan (Intel), et 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6A604D63-936C-4918-88EB-2C34E464CEB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Ganesh Venkatesan (Intel), et 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7BCD9128-75E8-4D69-9513-68780A0F8B1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Ganesh Venkatesan (Intel), et 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7C09947F-6908-44C2-9AF2-D6446AEA179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4963"/>
            <a:ext cx="1066800" cy="27463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Ganesh Venkatesan (Intel), et 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52600" y="6477000"/>
            <a:ext cx="530225" cy="182563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F22D7E20-538E-424A-B6C2-CF216FA9907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4963"/>
            <a:ext cx="1066800" cy="27463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Ganesh Venkatesan (Intel), et al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752600" y="6477000"/>
            <a:ext cx="530225" cy="182563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E8BE9004-410E-4659-835E-7943631708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Ganesh Venkatesan (Intel), et 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1F3DC05B-54FB-454E-9211-26C5B7B9B4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Ganesh Venkatesan (Intel), et 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990C2FA5-579F-42A3-8817-D6C45B56E39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Ganesh Venkatesan (Intel), et al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9E64B33D-0160-4B51-BC21-EB197ACBFB6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2011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Ganesh Venkatesan (Intel), et al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F968E489-54B1-44FB-8886-858A76394C3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Ganesh Venkatesan (Intel), et al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06C98F5D-0F9F-4946-943D-C22E7252FA6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Ganesh Venkatesan (Intel), et al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DAD177F9-7FF6-4FDA-A768-23787D12666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Ganesh Venkatesan (Intel), et al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B04F8AE0-BD6E-47AD-9394-2E52463977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Ganesh Venkatesan (Intel), et al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2AC12440-0DE1-4EFE-9C63-7B645CE49E3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066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/>
            </a:lvl1pPr>
          </a:lstStyle>
          <a:p>
            <a:r>
              <a:rPr lang="en-US" smtClean="0"/>
              <a:t>July 2011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r>
              <a:rPr lang="da-DK" smtClean="0"/>
              <a:t>Ganesh Venkatesan (Intel), et al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94175" y="6477000"/>
            <a:ext cx="5302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r>
              <a:rPr lang="en-US" dirty="0"/>
              <a:t>Slide </a:t>
            </a:r>
            <a:fld id="{AD162002-4DC4-42D5-B112-570909B8201E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085751" y="332601"/>
            <a:ext cx="235974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dirty="0"/>
              <a:t>doc.: </a:t>
            </a:r>
            <a:r>
              <a:rPr lang="en-US" sz="1800" dirty="0" smtClean="0"/>
              <a:t>11-11-1005-00</a:t>
            </a:r>
            <a:endParaRPr lang="en-US" sz="1800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Microsoft_Office_Excel_97-2003_Worksheet2.xls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2011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Ganesh Venkatesan (Intel), et al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D031E52E-39E8-4998-93DD-1DE46F49A664}" type="slidenum">
              <a:rPr lang="en-US"/>
              <a:pPr/>
              <a:t>1</a:t>
            </a:fld>
            <a:endParaRPr lang="en-US"/>
          </a:p>
        </p:txBody>
      </p:sp>
      <p:sp>
        <p:nvSpPr>
          <p:cNvPr id="145101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P802.11aa </a:t>
            </a:r>
            <a:r>
              <a:rPr lang="en-US" dirty="0"/>
              <a:t>Report to EC on Conditional Approval to go to Sponsor Ballot</a:t>
            </a:r>
          </a:p>
        </p:txBody>
      </p:sp>
      <p:sp>
        <p:nvSpPr>
          <p:cNvPr id="1451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  <a:ln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</a:t>
            </a:r>
            <a:r>
              <a:rPr lang="en-US" sz="2000" b="0" dirty="0" smtClean="0"/>
              <a:t>2011-07-22</a:t>
            </a:r>
            <a:endParaRPr lang="en-US" sz="2000" b="0" dirty="0"/>
          </a:p>
        </p:txBody>
      </p:sp>
      <p:graphicFrame>
        <p:nvGraphicFramePr>
          <p:cNvPr id="1451012" name="Object 4"/>
          <p:cNvGraphicFramePr>
            <a:graphicFrameLocks noChangeAspect="1"/>
          </p:cNvGraphicFramePr>
          <p:nvPr/>
        </p:nvGraphicFramePr>
        <p:xfrm>
          <a:off x="520700" y="2593975"/>
          <a:ext cx="7656513" cy="2573338"/>
        </p:xfrm>
        <a:graphic>
          <a:graphicData uri="http://schemas.openxmlformats.org/presentationml/2006/ole">
            <p:oleObj spid="_x0000_s1451012" name="Document" r:id="rId4" imgW="8265012" imgH="2788592" progId="Word.Document.8">
              <p:embed/>
            </p:oleObj>
          </a:graphicData>
        </a:graphic>
      </p:graphicFrame>
      <p:sp>
        <p:nvSpPr>
          <p:cNvPr id="1451013" name="Rectangle 5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/>
              <a:t>Authors:</a:t>
            </a:r>
            <a:endParaRPr 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Ganesh Venkatesan (Intel), et 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2D94FF64-96E2-4EF7-802E-B1AB3D1225F7}" type="slidenum">
              <a:rPr lang="en-US"/>
              <a:pPr/>
              <a:t>10</a:t>
            </a:fld>
            <a:endParaRPr lang="en-US"/>
          </a:p>
        </p:txBody>
      </p:sp>
      <p:sp>
        <p:nvSpPr>
          <p:cNvPr id="1469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802.11 EC Motion – &lt;agenda item#&gt; Conditional Approval to send </a:t>
            </a:r>
            <a:r>
              <a:rPr lang="en-US" sz="2800" dirty="0" smtClean="0"/>
              <a:t>P802.11aa </a:t>
            </a:r>
            <a:r>
              <a:rPr lang="en-US" sz="2800" dirty="0"/>
              <a:t>to Sponsor Ballot</a:t>
            </a:r>
          </a:p>
        </p:txBody>
      </p:sp>
      <p:sp>
        <p:nvSpPr>
          <p:cNvPr id="1469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2590800"/>
          </a:xfrm>
        </p:spPr>
        <p:txBody>
          <a:bodyPr/>
          <a:lstStyle/>
          <a:p>
            <a:r>
              <a:rPr lang="en-US" dirty="0" smtClean="0"/>
              <a:t>Motion:</a:t>
            </a:r>
          </a:p>
          <a:p>
            <a:r>
              <a:rPr lang="en-US" dirty="0" smtClean="0"/>
              <a:t>Grant </a:t>
            </a:r>
            <a:r>
              <a:rPr lang="en-US" dirty="0"/>
              <a:t>conditional </a:t>
            </a:r>
            <a:r>
              <a:rPr lang="en-US" dirty="0" smtClean="0"/>
              <a:t>approval </a:t>
            </a:r>
            <a:r>
              <a:rPr lang="en-US" dirty="0"/>
              <a:t>to forward </a:t>
            </a:r>
            <a:r>
              <a:rPr lang="en-US" dirty="0" smtClean="0"/>
              <a:t>P802.11aa </a:t>
            </a:r>
            <a:r>
              <a:rPr lang="en-US" dirty="0"/>
              <a:t>to Sponsor Ballot.</a:t>
            </a:r>
          </a:p>
          <a:p>
            <a:r>
              <a:rPr lang="en-US" dirty="0" smtClean="0"/>
              <a:t>Moved</a:t>
            </a:r>
            <a:r>
              <a:rPr lang="en-US" dirty="0"/>
              <a:t>: Bruce Kraemer        2</a:t>
            </a:r>
            <a:r>
              <a:rPr lang="en-US" baseline="30000" dirty="0"/>
              <a:t>nd</a:t>
            </a:r>
            <a:r>
              <a:rPr lang="en-US" dirty="0"/>
              <a:t>: </a:t>
            </a:r>
            <a:r>
              <a:rPr lang="en-US" dirty="0" smtClean="0"/>
              <a:t>Jon Rosdahl</a:t>
            </a:r>
            <a:endParaRPr lang="en-US" dirty="0"/>
          </a:p>
          <a:p>
            <a:pPr lvl="1"/>
            <a:r>
              <a:rPr lang="en-US" dirty="0"/>
              <a:t>Yes              No             Abstain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62000" y="5638800"/>
            <a:ext cx="762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Working Group 11 vote on the Motion Passed: &lt;for&gt; y, &lt;against&gt; n, &lt;abstain&gt; a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Ganesh Venkatesan (Intel), et 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E851FC76-9094-4784-A043-30B1B41A9536}" type="slidenum">
              <a:rPr lang="en-US"/>
              <a:pPr/>
              <a:t>2</a:t>
            </a:fld>
            <a:endParaRPr lang="en-US"/>
          </a:p>
        </p:txBody>
      </p:sp>
      <p:sp>
        <p:nvSpPr>
          <p:cNvPr id="1436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1436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This document contains the report to the IEEE 802 Executive Committee in support of a request for conditional approval to send IEEE </a:t>
            </a:r>
            <a:r>
              <a:rPr lang="en-GB" dirty="0" smtClean="0"/>
              <a:t>P802.11aa </a:t>
            </a:r>
            <a:r>
              <a:rPr lang="en-GB" dirty="0"/>
              <a:t>to Sponsor Ballot.</a:t>
            </a:r>
          </a:p>
          <a:p>
            <a:r>
              <a:rPr lang="en-GB" dirty="0"/>
              <a:t>This document </a:t>
            </a:r>
            <a:r>
              <a:rPr lang="en-GB" dirty="0" smtClean="0"/>
              <a:t>was </a:t>
            </a:r>
            <a:r>
              <a:rPr lang="en-GB" dirty="0"/>
              <a:t>approved during the closing plenary session of the 802.11 working group on July </a:t>
            </a:r>
            <a:r>
              <a:rPr lang="en-GB" dirty="0" smtClean="0"/>
              <a:t>22, 2011.</a:t>
            </a:r>
            <a:endParaRPr lang="en-GB" dirty="0"/>
          </a:p>
          <a:p>
            <a:pPr lvl="1"/>
            <a:r>
              <a:rPr lang="en-GB" dirty="0"/>
              <a:t>Passed in the Task Group </a:t>
            </a:r>
            <a:r>
              <a:rPr lang="en-GB" dirty="0" smtClean="0"/>
              <a:t>x-x-x</a:t>
            </a:r>
            <a:endParaRPr lang="en-GB" dirty="0"/>
          </a:p>
          <a:p>
            <a:pPr lvl="1"/>
            <a:r>
              <a:rPr lang="en-GB" dirty="0"/>
              <a:t>Passed in the Working Group </a:t>
            </a:r>
            <a:r>
              <a:rPr lang="en-GB" dirty="0" smtClean="0"/>
              <a:t>x-x-x</a:t>
            </a:r>
            <a:endParaRPr lang="en-GB" dirty="0"/>
          </a:p>
          <a:p>
            <a:pPr lvl="1"/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2011</a:t>
            </a:r>
            <a:endParaRPr lang="en-US"/>
          </a:p>
        </p:txBody>
      </p:sp>
      <p:sp>
        <p:nvSpPr>
          <p:cNvPr id="7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Ganesh Venkatesan (Intel), et al</a:t>
            </a:r>
            <a:endParaRPr lang="en-US"/>
          </a:p>
        </p:txBody>
      </p:sp>
      <p:sp>
        <p:nvSpPr>
          <p:cNvPr id="7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CFE8EE29-15F7-4F3F-AB72-8E0D446F0B97}" type="slidenum">
              <a:rPr lang="en-US"/>
              <a:pPr/>
              <a:t>3</a:t>
            </a:fld>
            <a:endParaRPr lang="en-US"/>
          </a:p>
        </p:txBody>
      </p:sp>
      <p:sp>
        <p:nvSpPr>
          <p:cNvPr id="73" name="Rectangle 2"/>
          <p:cNvSpPr txBox="1">
            <a:spLocks noChangeArrowheads="1"/>
          </p:cNvSpPr>
          <p:nvPr/>
        </p:nvSpPr>
        <p:spPr>
          <a:xfrm>
            <a:off x="685800" y="685800"/>
            <a:ext cx="7772400" cy="10668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P802.11aa Stability</a:t>
            </a:r>
            <a:endParaRPr kumimoji="0" lang="en-US" sz="32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7" name="Chart 6"/>
          <p:cNvGraphicFramePr/>
          <p:nvPr/>
        </p:nvGraphicFramePr>
        <p:xfrm>
          <a:off x="762000" y="1671637"/>
          <a:ext cx="7772400" cy="4195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2011</a:t>
            </a:r>
            <a:endParaRPr lang="en-US"/>
          </a:p>
        </p:txBody>
      </p:sp>
      <p:sp>
        <p:nvSpPr>
          <p:cNvPr id="9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Ganesh Venkatesan (Intel), et al</a:t>
            </a:r>
            <a:endParaRPr lang="en-US"/>
          </a:p>
        </p:txBody>
      </p:sp>
      <p:sp>
        <p:nvSpPr>
          <p:cNvPr id="9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5311D35E-01F8-4F4B-BBB9-256E4B9B9633}" type="slidenum">
              <a:rPr lang="en-US"/>
              <a:pPr/>
              <a:t>4</a:t>
            </a:fld>
            <a:endParaRPr lang="en-US"/>
          </a:p>
        </p:txBody>
      </p:sp>
      <p:sp>
        <p:nvSpPr>
          <p:cNvPr id="14284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85800"/>
            <a:ext cx="9144000" cy="609600"/>
          </a:xfrm>
        </p:spPr>
        <p:txBody>
          <a:bodyPr/>
          <a:lstStyle/>
          <a:p>
            <a:r>
              <a:rPr lang="en-GB" dirty="0"/>
              <a:t>802.11 WG Letter Ballot Results – </a:t>
            </a:r>
            <a:r>
              <a:rPr lang="en-GB" dirty="0" smtClean="0"/>
              <a:t>P802.11aa</a:t>
            </a:r>
            <a:endParaRPr lang="en-GB" dirty="0"/>
          </a:p>
        </p:txBody>
      </p:sp>
      <p:sp>
        <p:nvSpPr>
          <p:cNvPr id="1428484" name="Rectangle 4"/>
          <p:cNvSpPr>
            <a:spLocks noChangeArrowheads="1"/>
          </p:cNvSpPr>
          <p:nvPr/>
        </p:nvSpPr>
        <p:spPr bwMode="auto">
          <a:xfrm>
            <a:off x="0" y="1314450"/>
            <a:ext cx="9144000" cy="0"/>
          </a:xfrm>
          <a:prstGeom prst="rect">
            <a:avLst/>
          </a:prstGeom>
          <a:solidFill>
            <a:srgbClr val="FFFFFF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429268" name="Group 788"/>
          <p:cNvGraphicFramePr>
            <a:graphicFrameLocks noGrp="1"/>
          </p:cNvGraphicFramePr>
          <p:nvPr/>
        </p:nvGraphicFramePr>
        <p:xfrm>
          <a:off x="533400" y="1295400"/>
          <a:ext cx="8001000" cy="5120640"/>
        </p:xfrm>
        <a:graphic>
          <a:graphicData uri="http://schemas.openxmlformats.org/drawingml/2006/table">
            <a:tbl>
              <a:tblPr/>
              <a:tblGrid>
                <a:gridCol w="685800"/>
                <a:gridCol w="685800"/>
                <a:gridCol w="1600200"/>
                <a:gridCol w="533400"/>
                <a:gridCol w="609600"/>
                <a:gridCol w="762000"/>
                <a:gridCol w="685800"/>
                <a:gridCol w="685800"/>
                <a:gridCol w="533400"/>
                <a:gridCol w="533400"/>
                <a:gridCol w="685800"/>
              </a:tblGrid>
              <a:tr h="73152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ID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Pool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Return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%Return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Abstain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 Abstain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Approve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Disapprove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%Approve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73152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164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 July 2010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Technical Letter Ballot Draft1.0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257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180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70.74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37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20.56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112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31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78.32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73152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170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08 Dec 2010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 Recirculation Letter Ballot Draft 2.0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257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185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71.98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36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19.46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117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32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78.52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73152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173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24 Feb 2011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II Recirculation Ballot Draft 3.0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257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194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75,49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19.07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80.89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73152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09 Apr 2011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III Recirculation Ballot Draft 4.0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257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195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75.8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19.0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85.4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73152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179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17 Jun 2011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IV Recirculation Ballot Draft 5.0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257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196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76.3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19.9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90.4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73152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179.1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 July 2011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Post IV Recirculation Ballot update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257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196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76.3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19.9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144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91.72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2011</a:t>
            </a:r>
            <a:endParaRPr lang="en-US"/>
          </a:p>
        </p:txBody>
      </p:sp>
      <p:sp>
        <p:nvSpPr>
          <p:cNvPr id="10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Ganesh Venkatesan (Intel), et al</a:t>
            </a:r>
            <a:endParaRPr lang="en-US"/>
          </a:p>
        </p:txBody>
      </p:sp>
      <p:sp>
        <p:nvSpPr>
          <p:cNvPr id="10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70375" y="6477000"/>
            <a:ext cx="530225" cy="182563"/>
          </a:xfrm>
        </p:spPr>
        <p:txBody>
          <a:bodyPr/>
          <a:lstStyle/>
          <a:p>
            <a:r>
              <a:rPr lang="en-US" dirty="0"/>
              <a:t>Slide </a:t>
            </a:r>
            <a:fld id="{6CA45716-B578-4724-8E3B-D5A7DE18491D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14571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GB"/>
              <a:t>Unsatisfied comments by commenter</a:t>
            </a:r>
          </a:p>
        </p:txBody>
      </p:sp>
      <p:graphicFrame>
        <p:nvGraphicFramePr>
          <p:cNvPr id="113" name="Table 112"/>
          <p:cNvGraphicFramePr>
            <a:graphicFrameLocks noGrp="1"/>
          </p:cNvGraphicFramePr>
          <p:nvPr/>
        </p:nvGraphicFramePr>
        <p:xfrm>
          <a:off x="762000" y="1770532"/>
          <a:ext cx="7619999" cy="3663711"/>
        </p:xfrm>
        <a:graphic>
          <a:graphicData uri="http://schemas.openxmlformats.org/drawingml/2006/table">
            <a:tbl>
              <a:tblPr/>
              <a:tblGrid>
                <a:gridCol w="2563409"/>
                <a:gridCol w="842765"/>
                <a:gridCol w="842765"/>
                <a:gridCol w="842765"/>
                <a:gridCol w="842765"/>
                <a:gridCol w="842765"/>
                <a:gridCol w="842765"/>
              </a:tblGrid>
              <a:tr h="4070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latin typeface="Arial"/>
                        </a:rPr>
                        <a:t>Name</a:t>
                      </a:r>
                    </a:p>
                  </a:txBody>
                  <a:tcPr marL="6130" marR="6130" marT="613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latin typeface="Arial"/>
                        </a:rPr>
                        <a:t>LB164</a:t>
                      </a:r>
                    </a:p>
                  </a:txBody>
                  <a:tcPr marL="6130" marR="6130" marT="613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latin typeface="Arial"/>
                        </a:rPr>
                        <a:t>LB170</a:t>
                      </a:r>
                    </a:p>
                  </a:txBody>
                  <a:tcPr marL="6130" marR="6130" marT="613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latin typeface="Arial"/>
                        </a:rPr>
                        <a:t>LB173</a:t>
                      </a:r>
                    </a:p>
                  </a:txBody>
                  <a:tcPr marL="6130" marR="6130" marT="613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latin typeface="Arial"/>
                        </a:rPr>
                        <a:t>LB175</a:t>
                      </a:r>
                    </a:p>
                  </a:txBody>
                  <a:tcPr marL="6130" marR="6130" marT="613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latin typeface="Arial"/>
                        </a:rPr>
                        <a:t>LB179</a:t>
                      </a:r>
                    </a:p>
                  </a:txBody>
                  <a:tcPr marL="6130" marR="6130" marT="613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latin typeface="Arial"/>
                        </a:rPr>
                        <a:t>Total</a:t>
                      </a:r>
                      <a:endParaRPr lang="en-US" sz="1800" b="1" i="0" u="none" strike="noStrike" dirty="0">
                        <a:latin typeface="Arial"/>
                      </a:endParaRPr>
                    </a:p>
                  </a:txBody>
                  <a:tcPr marL="6130" marR="6130" marT="613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70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latin typeface="Arial"/>
                        </a:rPr>
                        <a:t>Raja Banerjea</a:t>
                      </a:r>
                    </a:p>
                  </a:txBody>
                  <a:tcPr marL="6130" marR="6130" marT="613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>
                          <a:latin typeface="Calibri"/>
                        </a:rPr>
                        <a:t>7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>
                          <a:latin typeface="Calibri"/>
                        </a:rPr>
                        <a:t>5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>
                          <a:latin typeface="Calibri"/>
                        </a:rPr>
                        <a:t>8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>
                          <a:latin typeface="Calibri"/>
                        </a:rPr>
                        <a:t>5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000">
                        <a:latin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>
                          <a:latin typeface="Calibri"/>
                        </a:rPr>
                        <a:t>25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70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latin typeface="Arial"/>
                        </a:rPr>
                        <a:t>Paul Lambert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6130" marR="6130" marT="613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>
                          <a:latin typeface="Calibri"/>
                        </a:rPr>
                        <a:t>2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000">
                        <a:latin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000">
                        <a:latin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000">
                        <a:latin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000">
                        <a:latin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>
                          <a:latin typeface="Calibri"/>
                        </a:rPr>
                        <a:t>2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70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latin typeface="Arial"/>
                        </a:rPr>
                        <a:t>Andrew Myles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6130" marR="6130" marT="613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000">
                        <a:latin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000">
                        <a:latin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000">
                        <a:latin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>
                          <a:latin typeface="Calibri"/>
                        </a:rPr>
                        <a:t>1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000">
                        <a:latin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>
                          <a:latin typeface="Calibri"/>
                        </a:rPr>
                        <a:t>1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70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latin typeface="Arial"/>
                        </a:rPr>
                        <a:t>Henry </a:t>
                      </a:r>
                      <a:r>
                        <a:rPr lang="en-US" sz="1800" b="0" i="0" u="none" strike="noStrike" dirty="0" err="1" smtClean="0">
                          <a:latin typeface="Arial"/>
                        </a:rPr>
                        <a:t>Ptasinski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6130" marR="6130" marT="613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>
                          <a:latin typeface="Calibri"/>
                        </a:rPr>
                        <a:t>1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>
                          <a:latin typeface="Calibri"/>
                        </a:rPr>
                        <a:t>4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000">
                        <a:latin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000">
                        <a:latin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>
                          <a:latin typeface="Calibri"/>
                        </a:rPr>
                        <a:t>12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>
                          <a:latin typeface="Calibri"/>
                        </a:rPr>
                        <a:t>17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70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latin typeface="Arial"/>
                        </a:rPr>
                        <a:t>Robert Stacey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6130" marR="6130" marT="613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000">
                        <a:latin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000">
                        <a:latin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000">
                        <a:latin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000">
                        <a:latin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>
                          <a:latin typeface="Calibri"/>
                        </a:rPr>
                        <a:t>1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>
                          <a:latin typeface="Calibri"/>
                        </a:rPr>
                        <a:t>1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70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latin typeface="Arial"/>
                        </a:rPr>
                        <a:t>Adrian Stephens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6130" marR="6130" marT="613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000">
                        <a:latin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000">
                        <a:latin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000">
                        <a:latin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000">
                        <a:latin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>
                          <a:latin typeface="Calibri"/>
                        </a:rPr>
                        <a:t>1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>
                          <a:latin typeface="Calibri"/>
                        </a:rPr>
                        <a:t>1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70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err="1" smtClean="0">
                          <a:latin typeface="Arial"/>
                        </a:rPr>
                        <a:t>Hongyuan</a:t>
                      </a:r>
                      <a:r>
                        <a:rPr lang="en-US" sz="1800" b="0" i="0" u="none" strike="noStrike" baseline="0" dirty="0" smtClean="0">
                          <a:latin typeface="Arial"/>
                        </a:rPr>
                        <a:t> Zhang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6130" marR="6130" marT="613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000">
                        <a:latin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000">
                        <a:latin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>
                          <a:latin typeface="Calibri"/>
                        </a:rPr>
                        <a:t>1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000">
                        <a:latin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000">
                        <a:latin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>
                          <a:latin typeface="Calibri"/>
                        </a:rPr>
                        <a:t>1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70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latin typeface="Arial"/>
                        </a:rPr>
                        <a:t>Total</a:t>
                      </a:r>
                      <a:endParaRPr lang="en-US" sz="1800" b="1" i="0" u="none" strike="noStrike" dirty="0">
                        <a:latin typeface="Arial"/>
                      </a:endParaRPr>
                    </a:p>
                  </a:txBody>
                  <a:tcPr marL="6130" marR="6130" marT="613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>
                          <a:latin typeface="Calibri"/>
                        </a:rPr>
                        <a:t>10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>
                          <a:latin typeface="Calibri"/>
                        </a:rPr>
                        <a:t>9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>
                          <a:latin typeface="Calibri"/>
                        </a:rPr>
                        <a:t>9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>
                          <a:latin typeface="Calibri"/>
                        </a:rPr>
                        <a:t>6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>
                          <a:latin typeface="Calibri"/>
                        </a:rPr>
                        <a:t>14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dirty="0">
                          <a:latin typeface="Calibri"/>
                        </a:rPr>
                        <a:t>48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2011</a:t>
            </a:r>
            <a:endParaRPr lang="en-US"/>
          </a:p>
        </p:txBody>
      </p:sp>
      <p:sp>
        <p:nvSpPr>
          <p:cNvPr id="4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Ganesh Venkatesan (Intel), et al</a:t>
            </a:r>
            <a:endParaRPr lang="en-US"/>
          </a:p>
        </p:txBody>
      </p:sp>
      <p:sp>
        <p:nvSpPr>
          <p:cNvPr id="4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4175" y="6477000"/>
            <a:ext cx="530225" cy="182563"/>
          </a:xfrm>
        </p:spPr>
        <p:txBody>
          <a:bodyPr/>
          <a:lstStyle/>
          <a:p>
            <a:r>
              <a:rPr lang="en-US" dirty="0"/>
              <a:t>Slide </a:t>
            </a:r>
            <a:fld id="{8EE45C5E-6DAE-4A2B-A106-B7D244BB8CA5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1486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Unsatisfied Comments – Topics</a:t>
            </a:r>
          </a:p>
        </p:txBody>
      </p:sp>
      <p:graphicFrame>
        <p:nvGraphicFramePr>
          <p:cNvPr id="1486928" name="Group 80"/>
          <p:cNvGraphicFramePr>
            <a:graphicFrameLocks noGrp="1"/>
          </p:cNvGraphicFramePr>
          <p:nvPr>
            <p:ph idx="1"/>
          </p:nvPr>
        </p:nvGraphicFramePr>
        <p:xfrm>
          <a:off x="1143000" y="1524000"/>
          <a:ext cx="7086600" cy="2651760"/>
        </p:xfrm>
        <a:graphic>
          <a:graphicData uri="http://schemas.openxmlformats.org/drawingml/2006/table">
            <a:tbl>
              <a:tblPr/>
              <a:tblGrid>
                <a:gridCol w="4876800"/>
                <a:gridCol w="2209800"/>
              </a:tblGrid>
              <a:tr h="429491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Topic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#Comments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909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Overlapping BSS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0+4+0+1+1 (6)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909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Groupcast</a:t>
                      </a: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with Retries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8+1+6+5+8 (31)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909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Stream Classification Service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1+1+3+0+3 (8)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909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Interworking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0+0+0+0+0 (0)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909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Miscellaneous (Editorial)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1+0+0+0+2 (3)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909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Total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2011</a:t>
            </a:r>
            <a:endParaRPr lang="en-US"/>
          </a:p>
        </p:txBody>
      </p:sp>
      <p:sp>
        <p:nvSpPr>
          <p:cNvPr id="10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Ganesh Venkatesan (Intel), et al</a:t>
            </a:r>
            <a:endParaRPr lang="en-US"/>
          </a:p>
        </p:txBody>
      </p:sp>
      <p:sp>
        <p:nvSpPr>
          <p:cNvPr id="10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65575" y="6477000"/>
            <a:ext cx="530225" cy="182563"/>
          </a:xfrm>
        </p:spPr>
        <p:txBody>
          <a:bodyPr/>
          <a:lstStyle/>
          <a:p>
            <a:r>
              <a:rPr lang="en-US" dirty="0"/>
              <a:t>Slide </a:t>
            </a:r>
            <a:fld id="{6CA45716-B578-4724-8E3B-D5A7DE18491D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14571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GB" dirty="0" smtClean="0"/>
              <a:t>Disapprove Voters</a:t>
            </a:r>
            <a:endParaRPr lang="en-GB" dirty="0"/>
          </a:p>
        </p:txBody>
      </p:sp>
      <p:graphicFrame>
        <p:nvGraphicFramePr>
          <p:cNvPr id="113" name="Table 112"/>
          <p:cNvGraphicFramePr>
            <a:graphicFrameLocks noGrp="1"/>
          </p:cNvGraphicFramePr>
          <p:nvPr/>
        </p:nvGraphicFramePr>
        <p:xfrm>
          <a:off x="2895600" y="1676400"/>
          <a:ext cx="3429000" cy="3953432"/>
        </p:xfrm>
        <a:graphic>
          <a:graphicData uri="http://schemas.openxmlformats.org/drawingml/2006/table">
            <a:tbl>
              <a:tblPr/>
              <a:tblGrid>
                <a:gridCol w="533400"/>
                <a:gridCol w="2895600"/>
              </a:tblGrid>
              <a:tr h="282388"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latin typeface="Arial"/>
                      </a:endParaRPr>
                    </a:p>
                  </a:txBody>
                  <a:tcPr marL="6130" marR="6130" marT="613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latin typeface="Arial"/>
                        </a:rPr>
                        <a:t>Name</a:t>
                      </a:r>
                    </a:p>
                  </a:txBody>
                  <a:tcPr marL="6130" marR="6130" marT="613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3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latin typeface="Arial"/>
                        </a:rPr>
                        <a:t>1</a:t>
                      </a:r>
                      <a:endParaRPr lang="en-US" sz="1400" b="0" i="0" u="none" strike="noStrike" dirty="0">
                        <a:latin typeface="Arial"/>
                      </a:endParaRPr>
                    </a:p>
                  </a:txBody>
                  <a:tcPr marL="6130" marR="6130" marT="613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latin typeface="Arial"/>
                        </a:rPr>
                        <a:t>Raja Banerjea</a:t>
                      </a:r>
                    </a:p>
                  </a:txBody>
                  <a:tcPr marL="6130" marR="6130" marT="613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3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latin typeface="Arial"/>
                        </a:rPr>
                        <a:t>2</a:t>
                      </a:r>
                      <a:endParaRPr lang="en-US" sz="1400" b="0" i="0" u="none" strike="noStrike" dirty="0">
                        <a:latin typeface="Arial"/>
                      </a:endParaRPr>
                    </a:p>
                  </a:txBody>
                  <a:tcPr marL="6130" marR="6130" marT="613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latin typeface="Arial"/>
                        </a:rPr>
                        <a:t>Matthew Fischer</a:t>
                      </a:r>
                    </a:p>
                  </a:txBody>
                  <a:tcPr marL="6130" marR="6130" marT="613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3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latin typeface="Arial"/>
                        </a:rPr>
                        <a:t>3</a:t>
                      </a:r>
                      <a:endParaRPr lang="en-US" sz="1400" b="0" i="0" u="none" strike="noStrike" dirty="0">
                        <a:latin typeface="Arial"/>
                      </a:endParaRPr>
                    </a:p>
                  </a:txBody>
                  <a:tcPr marL="6130" marR="6130" marT="613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latin typeface="Arial"/>
                        </a:rPr>
                        <a:t>David Goodall</a:t>
                      </a:r>
                    </a:p>
                  </a:txBody>
                  <a:tcPr marL="6130" marR="6130" marT="613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3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latin typeface="Arial"/>
                        </a:rPr>
                        <a:t>4</a:t>
                      </a:r>
                      <a:endParaRPr lang="en-US" sz="1400" b="0" i="0" u="none" strike="noStrike" dirty="0">
                        <a:latin typeface="Arial"/>
                      </a:endParaRPr>
                    </a:p>
                  </a:txBody>
                  <a:tcPr marL="6130" marR="6130" marT="613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latin typeface="Arial"/>
                        </a:rPr>
                        <a:t>Chris Hansen</a:t>
                      </a:r>
                      <a:endParaRPr lang="en-US" sz="1400" b="0" i="0" u="none" strike="noStrike" dirty="0">
                        <a:latin typeface="Arial"/>
                      </a:endParaRPr>
                    </a:p>
                  </a:txBody>
                  <a:tcPr marL="6130" marR="6130" marT="613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3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latin typeface="Arial"/>
                        </a:rPr>
                        <a:t>5</a:t>
                      </a:r>
                      <a:endParaRPr lang="en-US" sz="1400" b="0" i="0" u="none" strike="noStrike" dirty="0">
                        <a:latin typeface="Arial"/>
                      </a:endParaRPr>
                    </a:p>
                  </a:txBody>
                  <a:tcPr marL="6130" marR="6130" marT="613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latin typeface="Arial"/>
                        </a:rPr>
                        <a:t>Brian Hart</a:t>
                      </a:r>
                      <a:endParaRPr lang="en-US" sz="1400" b="0" i="0" u="none" strike="noStrike" dirty="0">
                        <a:latin typeface="Arial"/>
                      </a:endParaRPr>
                    </a:p>
                  </a:txBody>
                  <a:tcPr marL="6130" marR="6130" marT="613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3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latin typeface="Arial"/>
                        </a:rPr>
                        <a:t>6</a:t>
                      </a:r>
                      <a:endParaRPr lang="en-US" sz="1400" b="0" i="0" u="none" strike="noStrike" dirty="0">
                        <a:latin typeface="Arial"/>
                      </a:endParaRPr>
                    </a:p>
                  </a:txBody>
                  <a:tcPr marL="6130" marR="6130" marT="613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latin typeface="Arial"/>
                        </a:rPr>
                        <a:t>Wynona Jacobs</a:t>
                      </a:r>
                      <a:endParaRPr lang="en-US" sz="1400" b="0" i="0" u="none" strike="noStrike" dirty="0">
                        <a:latin typeface="Arial"/>
                      </a:endParaRPr>
                    </a:p>
                  </a:txBody>
                  <a:tcPr marL="6130" marR="6130" marT="613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3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latin typeface="Arial"/>
                        </a:rPr>
                        <a:t>7</a:t>
                      </a:r>
                      <a:endParaRPr lang="en-US" sz="1400" b="0" i="0" u="none" strike="noStrike" dirty="0">
                        <a:latin typeface="Arial"/>
                      </a:endParaRPr>
                    </a:p>
                  </a:txBody>
                  <a:tcPr marL="6130" marR="6130" marT="613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latin typeface="Arial"/>
                        </a:rPr>
                        <a:t>Paul Lambert</a:t>
                      </a:r>
                      <a:endParaRPr lang="en-US" sz="1400" b="0" i="0" u="none" strike="noStrike" dirty="0">
                        <a:latin typeface="Arial"/>
                      </a:endParaRPr>
                    </a:p>
                  </a:txBody>
                  <a:tcPr marL="6130" marR="6130" marT="613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3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latin typeface="Arial"/>
                        </a:rPr>
                        <a:t>8</a:t>
                      </a:r>
                      <a:endParaRPr lang="en-US" sz="1400" b="0" i="0" u="none" strike="noStrike" dirty="0">
                        <a:latin typeface="Arial"/>
                      </a:endParaRPr>
                    </a:p>
                  </a:txBody>
                  <a:tcPr marL="6130" marR="6130" marT="613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latin typeface="Arial"/>
                        </a:rPr>
                        <a:t>Andrew Myles</a:t>
                      </a:r>
                      <a:endParaRPr lang="en-US" sz="1400" b="0" i="0" u="none" strike="noStrike" dirty="0">
                        <a:latin typeface="Arial"/>
                      </a:endParaRPr>
                    </a:p>
                  </a:txBody>
                  <a:tcPr marL="6130" marR="6130" marT="613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3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latin typeface="Arial"/>
                        </a:rPr>
                        <a:t>9</a:t>
                      </a:r>
                      <a:endParaRPr lang="en-US" sz="1400" b="0" i="0" u="none" strike="noStrike" dirty="0">
                        <a:latin typeface="Arial"/>
                      </a:endParaRPr>
                    </a:p>
                  </a:txBody>
                  <a:tcPr marL="6130" marR="6130" marT="613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latin typeface="Arial"/>
                        </a:rPr>
                        <a:t>Henry </a:t>
                      </a:r>
                      <a:r>
                        <a:rPr lang="en-US" sz="1400" b="0" i="0" u="none" strike="noStrike" dirty="0" err="1" smtClean="0">
                          <a:latin typeface="Arial"/>
                        </a:rPr>
                        <a:t>Ptasinski</a:t>
                      </a:r>
                      <a:endParaRPr lang="en-US" sz="1400" b="0" i="0" u="none" strike="noStrike" dirty="0">
                        <a:latin typeface="Arial"/>
                      </a:endParaRPr>
                    </a:p>
                  </a:txBody>
                  <a:tcPr marL="6130" marR="6130" marT="613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3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latin typeface="Arial"/>
                        </a:rPr>
                        <a:t>10</a:t>
                      </a:r>
                      <a:endParaRPr lang="en-US" sz="1400" b="0" i="0" u="none" strike="noStrike" dirty="0">
                        <a:latin typeface="Arial"/>
                      </a:endParaRPr>
                    </a:p>
                  </a:txBody>
                  <a:tcPr marL="6130" marR="6130" marT="613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latin typeface="Arial"/>
                        </a:rPr>
                        <a:t>Robert Stacey</a:t>
                      </a:r>
                      <a:endParaRPr lang="en-US" sz="1400" b="0" i="0" u="none" strike="noStrike" dirty="0">
                        <a:latin typeface="Arial"/>
                      </a:endParaRPr>
                    </a:p>
                  </a:txBody>
                  <a:tcPr marL="6130" marR="6130" marT="613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3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latin typeface="Arial"/>
                        </a:rPr>
                        <a:t>11</a:t>
                      </a:r>
                      <a:endParaRPr lang="en-US" sz="1400" b="0" i="0" u="none" strike="noStrike" dirty="0">
                        <a:latin typeface="Arial"/>
                      </a:endParaRPr>
                    </a:p>
                  </a:txBody>
                  <a:tcPr marL="6130" marR="6130" marT="613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latin typeface="Arial"/>
                        </a:rPr>
                        <a:t>Adrian Stephens</a:t>
                      </a:r>
                      <a:endParaRPr lang="en-US" sz="1400" b="0" i="0" u="none" strike="noStrike" dirty="0">
                        <a:latin typeface="Arial"/>
                      </a:endParaRPr>
                    </a:p>
                  </a:txBody>
                  <a:tcPr marL="6130" marR="6130" marT="613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3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latin typeface="Arial"/>
                        </a:rPr>
                        <a:t>12</a:t>
                      </a:r>
                      <a:endParaRPr lang="en-US" sz="1400" b="0" i="0" u="none" strike="noStrike" dirty="0">
                        <a:latin typeface="Arial"/>
                      </a:endParaRPr>
                    </a:p>
                  </a:txBody>
                  <a:tcPr marL="6130" marR="6130" marT="613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latin typeface="Arial"/>
                        </a:rPr>
                        <a:t>Qi Wang</a:t>
                      </a:r>
                      <a:endParaRPr lang="en-US" sz="1400" b="0" i="0" u="none" strike="noStrike" dirty="0">
                        <a:latin typeface="Arial"/>
                      </a:endParaRPr>
                    </a:p>
                  </a:txBody>
                  <a:tcPr marL="6130" marR="6130" marT="613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3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latin typeface="Arial"/>
                        </a:rPr>
                        <a:t>13</a:t>
                      </a:r>
                      <a:endParaRPr lang="en-US" sz="1400" b="0" i="0" u="none" strike="noStrike" dirty="0">
                        <a:latin typeface="Arial"/>
                      </a:endParaRPr>
                    </a:p>
                  </a:txBody>
                  <a:tcPr marL="6130" marR="6130" marT="613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err="1" smtClean="0">
                          <a:latin typeface="Arial"/>
                        </a:rPr>
                        <a:t>Hongyuan</a:t>
                      </a:r>
                      <a:r>
                        <a:rPr lang="en-US" sz="1400" b="0" i="0" u="none" strike="noStrike" baseline="0" dirty="0" smtClean="0">
                          <a:latin typeface="Arial"/>
                        </a:rPr>
                        <a:t> Zhang</a:t>
                      </a:r>
                      <a:endParaRPr lang="en-US" sz="1400" b="0" i="0" u="none" strike="noStrike" dirty="0">
                        <a:latin typeface="Arial"/>
                      </a:endParaRPr>
                    </a:p>
                  </a:txBody>
                  <a:tcPr marL="6130" marR="6130" marT="613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2011</a:t>
            </a:r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Ganesh Venkatesan (Intel), et al</a:t>
            </a: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041775" y="6477000"/>
            <a:ext cx="530225" cy="182563"/>
          </a:xfrm>
        </p:spPr>
        <p:txBody>
          <a:bodyPr/>
          <a:lstStyle/>
          <a:p>
            <a:r>
              <a:rPr lang="en-US" dirty="0"/>
              <a:t>Slide </a:t>
            </a:r>
            <a:fld id="{C68B5EF0-F9AC-4D89-B9CB-EB2BAFF78E0B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1467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Unsatisfied comments</a:t>
            </a:r>
          </a:p>
        </p:txBody>
      </p:sp>
      <p:sp>
        <p:nvSpPr>
          <p:cNvPr id="14673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905000"/>
            <a:ext cx="6477000" cy="4114800"/>
          </a:xfrm>
        </p:spPr>
        <p:txBody>
          <a:bodyPr/>
          <a:lstStyle/>
          <a:p>
            <a:r>
              <a:rPr lang="en-GB" sz="2000" dirty="0"/>
              <a:t>The composite of all unsatisfied comments and the resolutions approved during working group ballot may be found in document:  </a:t>
            </a:r>
            <a:r>
              <a:rPr lang="en-GB" sz="2000" dirty="0" smtClean="0"/>
              <a:t>11-11-1070-00, </a:t>
            </a:r>
            <a:r>
              <a:rPr lang="en-GB" sz="2000" dirty="0"/>
              <a:t>a copy of this is attached.   </a:t>
            </a:r>
          </a:p>
          <a:p>
            <a:pPr lvl="1"/>
            <a:r>
              <a:rPr lang="en-GB" sz="1800" dirty="0"/>
              <a:t>Double click on the icon to the right to open this.</a:t>
            </a:r>
          </a:p>
          <a:p>
            <a:endParaRPr lang="en-GB" sz="2000" dirty="0"/>
          </a:p>
          <a:p>
            <a:r>
              <a:rPr lang="en-GB" sz="2000" dirty="0"/>
              <a:t>A copy of the unsatisfied comments presented using </a:t>
            </a:r>
            <a:r>
              <a:rPr lang="en-GB" sz="2000" dirty="0" err="1"/>
              <a:t>MyBallot</a:t>
            </a:r>
            <a:r>
              <a:rPr lang="en-GB" sz="2000" dirty="0"/>
              <a:t> access database report format is attached.  </a:t>
            </a:r>
          </a:p>
          <a:p>
            <a:pPr lvl="1"/>
            <a:r>
              <a:rPr lang="en-GB" sz="1800" dirty="0"/>
              <a:t>Double click on the icon to the right to open this.</a:t>
            </a:r>
          </a:p>
          <a:p>
            <a:pPr lvl="1"/>
            <a:endParaRPr lang="en-GB" sz="1800" dirty="0"/>
          </a:p>
        </p:txBody>
      </p:sp>
      <p:sp>
        <p:nvSpPr>
          <p:cNvPr id="1467396" name="Rectangle 4"/>
          <p:cNvSpPr>
            <a:spLocks noChangeArrowheads="1"/>
          </p:cNvSpPr>
          <p:nvPr/>
        </p:nvSpPr>
        <p:spPr bwMode="auto">
          <a:xfrm>
            <a:off x="0" y="3114675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7239000" y="3810000"/>
          <a:ext cx="914400" cy="771525"/>
        </p:xfrm>
        <a:graphic>
          <a:graphicData uri="http://schemas.openxmlformats.org/presentationml/2006/ole">
            <p:oleObj spid="_x0000_s1467408" name="Acrobat Document" showAsIcon="1" r:id="rId4" imgW="914400" imgH="771480" progId="AcroExch.Document.7">
              <p:embed/>
            </p:oleObj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7239000" y="2133600"/>
          <a:ext cx="914400" cy="771525"/>
        </p:xfrm>
        <a:graphic>
          <a:graphicData uri="http://schemas.openxmlformats.org/presentationml/2006/ole">
            <p:oleObj spid="_x0000_s1467410" name="Worksheet" showAsIcon="1" r:id="rId5" imgW="914400" imgH="771480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2011</a:t>
            </a:r>
            <a:endParaRPr lang="en-US"/>
          </a:p>
        </p:txBody>
      </p:sp>
      <p:sp>
        <p:nvSpPr>
          <p:cNvPr id="3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Ganesh Venkatesan (Intel), et al</a:t>
            </a:r>
            <a:endParaRPr lang="en-US"/>
          </a:p>
        </p:txBody>
      </p:sp>
      <p:sp>
        <p:nvSpPr>
          <p:cNvPr id="3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70375" y="6477000"/>
            <a:ext cx="530225" cy="182563"/>
          </a:xfrm>
        </p:spPr>
        <p:txBody>
          <a:bodyPr/>
          <a:lstStyle/>
          <a:p>
            <a:r>
              <a:rPr lang="en-US" dirty="0"/>
              <a:t>Slide </a:t>
            </a:r>
            <a:fld id="{083A47BE-0E09-4D35-A98F-8FB35E2890DF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1484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TGaa </a:t>
            </a:r>
            <a:r>
              <a:rPr lang="en-US" dirty="0"/>
              <a:t>Timeline</a:t>
            </a:r>
          </a:p>
        </p:txBody>
      </p:sp>
      <p:graphicFrame>
        <p:nvGraphicFramePr>
          <p:cNvPr id="1484837" name="Group 37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229600" cy="4236720"/>
        </p:xfrm>
        <a:graphic>
          <a:graphicData uri="http://schemas.openxmlformats.org/drawingml/2006/table">
            <a:tbl>
              <a:tblPr/>
              <a:tblGrid>
                <a:gridCol w="4114800"/>
                <a:gridCol w="2228850"/>
                <a:gridCol w="1885950"/>
              </a:tblGrid>
              <a:tr h="606445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Fifth WG Ballot (D6.0)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Open 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29-Jul-11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Close 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13-Aug-11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5514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Clean recirculation (D6.0)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23-Aug-11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02-Sep-11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5514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Pool formation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15-May-11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30-Jun-11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5514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First sponsor ballot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07-Sep-11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17-Oct-11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5514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Second sponsor ballot</a:t>
                      </a:r>
                      <a:endParaRPr kumimoji="0" lang="en-US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14-Nov-11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29-Nov-11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5514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Third sponsor ballot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05-Dec-11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20-Dec-11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5514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Fourth sponsor ballot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20-Jan-12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04-Feb-12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12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EC to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RevCom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Mar-12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5514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RevCom to SB</a:t>
                      </a:r>
                      <a:endParaRPr kumimoji="0" lang="en-US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Jun-12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87576</TotalTime>
  <Words>765</Words>
  <Application>Microsoft Office PowerPoint</Application>
  <PresentationFormat>On-screen Show (4:3)</PresentationFormat>
  <Paragraphs>284</Paragraphs>
  <Slides>10</Slides>
  <Notes>10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Default Design</vt:lpstr>
      <vt:lpstr>Document</vt:lpstr>
      <vt:lpstr>Adobe Acrobat Document</vt:lpstr>
      <vt:lpstr>Microsoft Office Excel 97-2003 Worksheet</vt:lpstr>
      <vt:lpstr>P802.11aa Report to EC on Conditional Approval to go to Sponsor Ballot</vt:lpstr>
      <vt:lpstr>Introduction</vt:lpstr>
      <vt:lpstr>Slide 3</vt:lpstr>
      <vt:lpstr>802.11 WG Letter Ballot Results – P802.11aa</vt:lpstr>
      <vt:lpstr>Unsatisfied comments by commenter</vt:lpstr>
      <vt:lpstr>Unsatisfied Comments – Topics</vt:lpstr>
      <vt:lpstr>Disapprove Voters</vt:lpstr>
      <vt:lpstr>Unsatisfied comments</vt:lpstr>
      <vt:lpstr>TGaa Timeline</vt:lpstr>
      <vt:lpstr>802.11 EC Motion – &lt;agenda item#&gt; Conditional Approval to send P802.11aa to Sponsor Ballot</vt:lpstr>
    </vt:vector>
  </TitlesOfParts>
  <Company>Intel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TGn Report to EC</dc:title>
  <dc:creator>Adrian Stephens</dc:creator>
  <cp:lastModifiedBy>gvenkate</cp:lastModifiedBy>
  <cp:revision>1333</cp:revision>
  <cp:lastPrinted>1998-02-10T13:28:06Z</cp:lastPrinted>
  <dcterms:created xsi:type="dcterms:W3CDTF">1998-02-10T13:07:52Z</dcterms:created>
  <dcterms:modified xsi:type="dcterms:W3CDTF">2011-07-21T11:42:42Z</dcterms:modified>
</cp:coreProperties>
</file>