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8" r:id="rId4"/>
    <p:sldId id="283" r:id="rId5"/>
    <p:sldId id="279" r:id="rId6"/>
    <p:sldId id="271" r:id="rId7"/>
    <p:sldId id="272" r:id="rId8"/>
    <p:sldId id="281" r:id="rId9"/>
    <p:sldId id="284" r:id="rId10"/>
    <p:sldId id="282" r:id="rId11"/>
    <p:sldId id="285" r:id="rId12"/>
    <p:sldId id="280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C84"/>
    <a:srgbClr val="EFE6A8"/>
    <a:srgbClr val="6A2A09"/>
    <a:srgbClr val="EFC59E"/>
    <a:srgbClr val="A40314"/>
    <a:srgbClr val="7BFF8D"/>
    <a:srgbClr val="FFF463"/>
    <a:srgbClr val="F6C1A0"/>
    <a:srgbClr val="30CC29"/>
    <a:srgbClr val="AC7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テーマ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テーマ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2673BF1D-9DAF-9045-B632-EEED0899BC7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E910C18A-03BD-DE42-8C52-D363488395C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9E944D61-F205-9B44-A9BD-355584AC9F9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047559C-680F-E94C-BB6B-E24F5D8A36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F53E4DA-97F1-CD4B-A96C-888A6FB9533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5D082882-EEB1-3B45-9B3F-63C8F74559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1E72FFA-50B6-BE49-9796-CC7F59AABF3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D4705DE-EF5E-3245-9BC1-C3DA5D4939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AC81D6A2-EF1A-7342-8735-F6FB16D8B53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FB997D35-7908-D144-B3D6-FD1AB951F4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7B0F5319-FD8A-3346-B5E7-F356E79E47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CC6778-12E3-F944-995B-F7B11050D4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6E4B4F7-6D23-4B41-816F-CC2E353383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9999CD1-250E-3B41-87CE-CF495A8A8F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29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03E4786A-0337-604E-9B36-BA666746C78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2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802.11-11/1000r0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hyun1220.lee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Yongho.seok@lge.com" TargetMode="External"/><Relationship Id="rId4" Type="http://schemas.openxmlformats.org/officeDocument/2006/relationships/hyperlink" Target="mailto:Esun.kim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29806" cy="276999"/>
          </a:xfrm>
        </p:spPr>
        <p:txBody>
          <a:bodyPr/>
          <a:lstStyle/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C0B7CE83-FD07-4F43-BAD8-20FD0EDAD0F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FILS Proposal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2011-07-17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09600" y="2362200"/>
          <a:ext cx="7924800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447800"/>
                <a:gridCol w="1981200"/>
                <a:gridCol w="10668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Name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Affiliations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Address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Phone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email</a:t>
                      </a:r>
                      <a:endParaRPr kumimoji="1" lang="ja-JP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Jihyun Lee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LG Electronics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  <a:ea typeface="맑은 고딕"/>
                        </a:rPr>
                        <a:t>LG R&amp;D Complex 533, Hogye-1dong, </a:t>
                      </a:r>
                      <a:r>
                        <a:rPr lang="en-US" sz="1400" dirty="0" err="1" smtClean="0">
                          <a:latin typeface="+mn-lt"/>
                          <a:ea typeface="맑은 고딕"/>
                        </a:rPr>
                        <a:t>Dongan-Gu</a:t>
                      </a:r>
                      <a:r>
                        <a:rPr lang="en-US" sz="1400" dirty="0" smtClean="0">
                          <a:latin typeface="+mn-lt"/>
                          <a:ea typeface="맑은 고딕"/>
                        </a:rPr>
                        <a:t>, Anyang, </a:t>
                      </a:r>
                      <a:r>
                        <a:rPr lang="en-US" sz="1400" dirty="0" err="1" smtClean="0">
                          <a:latin typeface="+mn-lt"/>
                          <a:ea typeface="맑은 고딕"/>
                        </a:rPr>
                        <a:t>Kyungki</a:t>
                      </a:r>
                      <a:r>
                        <a:rPr lang="en-US" sz="1400" dirty="0" smtClean="0">
                          <a:latin typeface="+mn-lt"/>
                          <a:ea typeface="맑은 고딕"/>
                        </a:rPr>
                        <a:t>, 431-749, Korea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+82-31-450-1860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hlinkClick r:id="rId3"/>
                        </a:rPr>
                        <a:t>Jihyun1220.lee@lge.com</a:t>
                      </a:r>
                      <a:r>
                        <a:rPr kumimoji="1" lang="en-US" altLang="ja-JP" sz="1400" dirty="0" smtClean="0"/>
                        <a:t> 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Eunsun</a:t>
                      </a:r>
                      <a:r>
                        <a:rPr kumimoji="1" lang="en-US" altLang="ja-JP" sz="1400" baseline="0" dirty="0" smtClean="0"/>
                        <a:t> Kim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LG</a:t>
                      </a:r>
                      <a:r>
                        <a:rPr kumimoji="1" lang="en-US" altLang="ja-JP" sz="1400" baseline="0" dirty="0" smtClean="0"/>
                        <a:t> Electronics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+82-31-450-1860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hlinkClick r:id="rId4"/>
                        </a:rPr>
                        <a:t>Esun.kim@lge.com</a:t>
                      </a:r>
                      <a:r>
                        <a:rPr kumimoji="1" lang="en-US" altLang="ja-JP" sz="1400" dirty="0" smtClean="0"/>
                        <a:t> 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Yong</a:t>
                      </a:r>
                      <a:r>
                        <a:rPr kumimoji="1" lang="en-US" altLang="ja-JP" sz="1400" baseline="0" dirty="0" smtClean="0"/>
                        <a:t>ho Seok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LG</a:t>
                      </a:r>
                      <a:r>
                        <a:rPr kumimoji="1" lang="en-US" altLang="ja-JP" sz="1400" baseline="0" dirty="0" smtClean="0"/>
                        <a:t> Electronics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+82-31-450-1947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hlinkClick r:id="rId5"/>
                        </a:rPr>
                        <a:t>Yongho.seok@lge.com</a:t>
                      </a:r>
                      <a:r>
                        <a:rPr kumimoji="1" lang="en-US" altLang="ja-JP" sz="1400" baseline="0" dirty="0" smtClean="0"/>
                        <a:t> 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Neighbor discovery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z="1600" b="0" dirty="0" smtClean="0">
                <a:solidFill>
                  <a:srgbClr val="000000"/>
                </a:solidFill>
              </a:rPr>
              <a:t>Router Advertise contains IPv6 prefix and can be transmitted to non-AP STAs in Beacon or Probe Response</a:t>
            </a:r>
          </a:p>
          <a:p>
            <a:pPr lvl="0"/>
            <a:r>
              <a:rPr lang="en-US" altLang="ko-KR" sz="1600" b="0" dirty="0" smtClean="0">
                <a:solidFill>
                  <a:srgbClr val="000000"/>
                </a:solidFill>
              </a:rPr>
              <a:t>Neighbor Discovery Request  contains auto-configured IP address  and MAC address of requesting STA.  Neighbor Discovery Response indicates whether duplicated address is detected or not.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10</a:t>
            </a:fld>
            <a:endParaRPr lang="en-US" altLang="ja-JP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3429000"/>
            <a:ext cx="6248400" cy="300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Conventional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0"/>
            <a:r>
              <a:rPr lang="en-US" altLang="ko-KR" sz="1600" b="0" dirty="0" smtClean="0">
                <a:solidFill>
                  <a:srgbClr val="000000"/>
                </a:solidFill>
              </a:rPr>
              <a:t>Non-AP STA can hear Router Advertise after it successfully complete Association and authentication.</a:t>
            </a:r>
          </a:p>
          <a:p>
            <a:pPr lvl="0"/>
            <a:r>
              <a:rPr lang="en-US" altLang="ko-KR" sz="1600" b="0" dirty="0" smtClean="0">
                <a:solidFill>
                  <a:srgbClr val="000000"/>
                </a:solidFill>
              </a:rPr>
              <a:t>For DAD, Non-AP STA shall wait up until ICMPv6 Neighbor Solicitation timeout  for the response after it sends out ICMPv6 Neighbor Solicitation frame to the STAs in the same subnet. If the non-AP STA gets no response within the timeout, it assumes there is no duplicated address.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11</a:t>
            </a:fld>
            <a:endParaRPr lang="en-US" altLang="ja-JP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352800"/>
            <a:ext cx="5715000" cy="311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</a:t>
            </a:r>
            <a:r>
              <a:rPr lang="en-US" altLang="ko-KR" dirty="0" err="1" smtClean="0"/>
              <a:t>TGai</a:t>
            </a:r>
            <a:r>
              <a:rPr lang="en-US" altLang="ko-KR" dirty="0" smtClean="0"/>
              <a:t> Functional Requirement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This presentation is an introductory material of a proposal on FILS (Fast Initial Link Setup) mechanisms.</a:t>
            </a:r>
          </a:p>
          <a:p>
            <a:r>
              <a:rPr lang="en-US" altLang="ja-JP" dirty="0" smtClean="0"/>
              <a:t>In this presentation, new association mechanisms are suggested to handle a large number of users simultaneously entering an ESS.</a:t>
            </a:r>
          </a:p>
          <a:p>
            <a:r>
              <a:rPr lang="en-US" altLang="ja-JP" dirty="0" smtClean="0"/>
              <a:t>And a neighbor discovery mechanism is suggested to parallelize DAD(Duplicated Address Detection) process with 802.11 association/authentication.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2011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 discovery and Association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Requirements[1]</a:t>
            </a:r>
          </a:p>
          <a:p>
            <a:pPr lvl="1"/>
            <a:r>
              <a:rPr lang="en-US" dirty="0" smtClean="0"/>
              <a:t>[Req2.1.2.1] The </a:t>
            </a:r>
            <a:r>
              <a:rPr lang="en-US" dirty="0" err="1" smtClean="0"/>
              <a:t>TGai</a:t>
            </a:r>
            <a:r>
              <a:rPr lang="en-US" dirty="0" smtClean="0"/>
              <a:t> amendment shall support </a:t>
            </a:r>
            <a:r>
              <a:rPr lang="en-US" b="1" dirty="0" smtClean="0"/>
              <a:t>robustness in the presence of a large number of users</a:t>
            </a:r>
            <a:r>
              <a:rPr lang="en-US" dirty="0" smtClean="0"/>
              <a:t>. Solutions shall demonstrate that they scale with a high number of users simultaneously entering an ESS. </a:t>
            </a:r>
            <a:endParaRPr lang="ko-KR" altLang="en-US" dirty="0" smtClean="0"/>
          </a:p>
          <a:p>
            <a:r>
              <a:rPr lang="en-US" altLang="ko-KR" dirty="0" smtClean="0"/>
              <a:t>Solutions</a:t>
            </a:r>
          </a:p>
          <a:p>
            <a:pPr lvl="1"/>
            <a:r>
              <a:rPr lang="en-US" altLang="ko-KR" dirty="0" smtClean="0"/>
              <a:t>Prioritized link setup</a:t>
            </a:r>
          </a:p>
          <a:p>
            <a:pPr lvl="2"/>
            <a:r>
              <a:rPr lang="en-US" altLang="ko-KR" dirty="0" smtClean="0"/>
              <a:t>A mobile AP can take a representative role of multiple STAs in terms of association.</a:t>
            </a:r>
          </a:p>
          <a:p>
            <a:pPr lvl="2"/>
            <a:r>
              <a:rPr lang="en-US" altLang="ko-KR" dirty="0" smtClean="0"/>
              <a:t>The more non-AP STAs it can serve or the shorter its coverage interval is, the higher priority it gets.</a:t>
            </a:r>
          </a:p>
          <a:p>
            <a:pPr lvl="1"/>
            <a:r>
              <a:rPr lang="en-US" altLang="ko-KR" dirty="0" smtClean="0"/>
              <a:t>Light association response</a:t>
            </a:r>
          </a:p>
          <a:p>
            <a:pPr lvl="2"/>
            <a:r>
              <a:rPr lang="en-US" altLang="ko-KR" dirty="0" smtClean="0"/>
              <a:t>Remove the redundancy in STA-independent information elements in multiple Association Response.</a:t>
            </a:r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Prioritized link setup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b="0" dirty="0" smtClean="0"/>
              <a:t>AP can coordinate next association during network discovery.  The STA most in need gets the opportunity to start the association the first. </a:t>
            </a:r>
          </a:p>
          <a:p>
            <a:r>
              <a:rPr lang="en-US" altLang="ko-KR" sz="1600" b="0" dirty="0" smtClean="0"/>
              <a:t>(Mobile ) AP can request its non-AP STAs to cease  individual link setup attempts , thus resulting in virtually less user load in terms of association.</a:t>
            </a:r>
            <a:endParaRPr lang="ko-KR" altLang="en-US" sz="1600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4</a:t>
            </a:fld>
            <a:endParaRPr lang="en-US" altLang="ja-JP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657600"/>
            <a:ext cx="2619375" cy="268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581400"/>
            <a:ext cx="3124200" cy="2721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1752600" y="3200400"/>
            <a:ext cx="2286000" cy="27699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AP detection/network discovery</a:t>
            </a:r>
            <a:endParaRPr lang="ko-KR" alt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3200400"/>
            <a:ext cx="2209800" cy="27699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Association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Prioritized link setup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b="0" dirty="0" smtClean="0"/>
              <a:t>Probe Request contains FILS parameters such as number of STAs it serves and its coverage interval</a:t>
            </a:r>
          </a:p>
          <a:p>
            <a:r>
              <a:rPr lang="en-US" altLang="ko-KR" sz="1600" b="0" dirty="0" smtClean="0"/>
              <a:t>Probe Response initiates contention-free association process</a:t>
            </a:r>
          </a:p>
          <a:p>
            <a:r>
              <a:rPr lang="en-US" altLang="ko-KR" sz="1600" b="0" dirty="0" smtClean="0"/>
              <a:t>Association announcement prohibits responding STAs from initiating or continuing association  with a new AP for a certain period of time</a:t>
            </a:r>
            <a:endParaRPr lang="ko-KR" altLang="en-US" sz="1600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5</a:t>
            </a:fld>
            <a:endParaRPr lang="en-US" altLang="ja-JP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505200"/>
            <a:ext cx="4343400" cy="2878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Light association</a:t>
            </a:r>
            <a:endParaRPr lang="ko-KR" altLang="en-US" dirty="0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</p:nvPr>
        </p:nvGraphicFramePr>
        <p:xfrm>
          <a:off x="1513116" y="4585855"/>
          <a:ext cx="4267200" cy="1828800"/>
        </p:xfrm>
        <a:graphic>
          <a:graphicData uri="http://schemas.openxmlformats.org/drawingml/2006/table">
            <a:tbl>
              <a:tblPr/>
              <a:tblGrid>
                <a:gridCol w="1367181"/>
                <a:gridCol w="2900019"/>
              </a:tblGrid>
              <a:tr h="7724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1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Capability (2)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4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Supported rates (3-10)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6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EDCA Parameter Set (20)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5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Extended Supported Rates (3-257)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9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RM </a:t>
                      </a: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Enabled Capabilities (7)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12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DSE registered location (22)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724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14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HT Capabilities (28)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724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15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HT Operation (24)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16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20/40 BSS Coexistence (3)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8562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17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Overlapping BSS Scan Parameters (16)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18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Extended Capabilities (3)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8562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Last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Vendor Specific (3-257</a:t>
                      </a:r>
                      <a:r>
                        <a:rPr lang="en-US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)</a:t>
                      </a: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6</a:t>
            </a:fld>
            <a:endParaRPr lang="en-US" altLang="ja-JP"/>
          </a:p>
        </p:txBody>
      </p:sp>
      <p:graphicFrame>
        <p:nvGraphicFramePr>
          <p:cNvPr id="7" name="내용 개체 틀 6"/>
          <p:cNvGraphicFramePr>
            <a:graphicFrameLocks/>
          </p:cNvGraphicFramePr>
          <p:nvPr/>
        </p:nvGraphicFramePr>
        <p:xfrm>
          <a:off x="1513116" y="3138055"/>
          <a:ext cx="4267200" cy="1447800"/>
        </p:xfrm>
        <a:graphic>
          <a:graphicData uri="http://schemas.openxmlformats.org/drawingml/2006/table">
            <a:tbl>
              <a:tblPr/>
              <a:tblGrid>
                <a:gridCol w="1371600"/>
                <a:gridCol w="2895600"/>
              </a:tblGrid>
              <a:tr h="218643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b="1" kern="100" dirty="0">
                          <a:latin typeface="+mn-lt"/>
                          <a:ea typeface="맑은 고딕"/>
                          <a:cs typeface="Times New Roman"/>
                        </a:rPr>
                        <a:t>Order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b="1" kern="100" dirty="0">
                          <a:latin typeface="+mn-lt"/>
                          <a:ea typeface="맑은 고딕"/>
                          <a:cs typeface="Times New Roman"/>
                        </a:rPr>
                        <a:t>Information (length in octets)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7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2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Status code (2)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337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3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AID (2)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337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바탕"/>
                          <a:cs typeface="Times New Roman"/>
                        </a:rPr>
                        <a:t>7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RCPI (3)</a:t>
                      </a:r>
                      <a:endParaRPr lang="ko-KR" altLang="en-US" sz="1000" kern="100" dirty="0" smtClean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337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바탕"/>
                          <a:cs typeface="Times New Roman"/>
                        </a:rPr>
                        <a:t>8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RSNI (3)</a:t>
                      </a:r>
                      <a:endParaRPr lang="ko-KR" altLang="en-US" sz="1000" kern="100" dirty="0" smtClean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62357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10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Mobility domain (5)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11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Fast BSS transition (84-257)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53001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13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Timeout Interval (Association Comeback time) (7)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0" name="오른쪽 중괄호 9"/>
          <p:cNvSpPr/>
          <p:nvPr/>
        </p:nvSpPr>
        <p:spPr bwMode="auto">
          <a:xfrm>
            <a:off x="5856516" y="3366655"/>
            <a:ext cx="152400" cy="1219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오른쪽 중괄호 10"/>
          <p:cNvSpPr/>
          <p:nvPr/>
        </p:nvSpPr>
        <p:spPr bwMode="auto">
          <a:xfrm>
            <a:off x="5856516" y="4585855"/>
            <a:ext cx="152400" cy="1828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08916" y="3823855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User-specific information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19800" y="5282543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Common information :</a:t>
            </a:r>
          </a:p>
          <a:p>
            <a:r>
              <a:rPr lang="en-US" altLang="ko-KR" dirty="0" smtClean="0"/>
              <a:t>Beacon and Probe Response frame also contains this.</a:t>
            </a:r>
            <a:endParaRPr lang="ko-KR" altLang="en-US" dirty="0"/>
          </a:p>
        </p:txBody>
      </p:sp>
      <p:sp>
        <p:nvSpPr>
          <p:cNvPr id="14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ko-KR" sz="1600" kern="0" dirty="0" smtClean="0">
                <a:latin typeface="+mn-lt"/>
              </a:rPr>
              <a:t>Association Response contains both user-dependent and user-independent information elements.</a:t>
            </a:r>
            <a:r>
              <a:rPr kumimoji="0" lang="en-US" altLang="ko-KR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ko-KR" sz="1600" kern="0" dirty="0" smtClean="0"/>
              <a:t>Remove the possible redundancy in Association Response to multiple users to reduce total association time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ko-KR" alt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Light association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b="0" dirty="0" smtClean="0"/>
              <a:t>Rather than </a:t>
            </a:r>
            <a:r>
              <a:rPr lang="en-US" altLang="ko-KR" sz="1600" b="0" dirty="0" err="1" smtClean="0"/>
              <a:t>unicast</a:t>
            </a:r>
            <a:r>
              <a:rPr lang="en-US" altLang="ko-KR" sz="1600" b="0" dirty="0" smtClean="0"/>
              <a:t> Association Response, AP broadcasts common information so that every STA can hear it and </a:t>
            </a:r>
            <a:r>
              <a:rPr lang="en-US" altLang="ko-KR" sz="1600" b="0" dirty="0" err="1" smtClean="0"/>
              <a:t>unicast</a:t>
            </a:r>
            <a:r>
              <a:rPr lang="en-US" altLang="ko-KR" sz="1600" b="0" dirty="0" smtClean="0"/>
              <a:t> user-specific information (it can be broadcast, but addressed to a specific STA).</a:t>
            </a:r>
          </a:p>
          <a:p>
            <a:r>
              <a:rPr lang="en-US" altLang="ko-KR" sz="1600" b="0" dirty="0" smtClean="0"/>
              <a:t>AP transmits common information only when it is requested or needed.</a:t>
            </a:r>
          </a:p>
          <a:p>
            <a:endParaRPr lang="en-US" altLang="ko-KR" sz="1600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8" name="TextBox 7"/>
          <p:cNvSpPr txBox="1"/>
          <p:nvPr/>
        </p:nvSpPr>
        <p:spPr>
          <a:xfrm>
            <a:off x="2743200" y="57150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/>
              <a:t>U-ARSP(User-specific Association Response)</a:t>
            </a:r>
          </a:p>
          <a:p>
            <a:pPr lvl="2"/>
            <a:r>
              <a:rPr lang="en-US" altLang="ko-KR" dirty="0" smtClean="0"/>
              <a:t>contains user specific IEs only applicable to a specific requesting STA.</a:t>
            </a:r>
            <a:endParaRPr lang="ko-KR" altLang="en-US" dirty="0" smtClean="0"/>
          </a:p>
          <a:p>
            <a:endParaRPr lang="ko-KR" altLang="en-US" dirty="0"/>
          </a:p>
        </p:txBody>
      </p:sp>
      <p:grpSp>
        <p:nvGrpSpPr>
          <p:cNvPr id="55" name="그룹 54"/>
          <p:cNvGrpSpPr/>
          <p:nvPr/>
        </p:nvGrpSpPr>
        <p:grpSpPr>
          <a:xfrm>
            <a:off x="1219200" y="3200400"/>
            <a:ext cx="6705600" cy="2525490"/>
            <a:chOff x="1219200" y="3200400"/>
            <a:chExt cx="6705600" cy="2525490"/>
          </a:xfrm>
        </p:grpSpPr>
        <p:sp>
          <p:nvSpPr>
            <p:cNvPr id="10" name="직사각형 22"/>
            <p:cNvSpPr>
              <a:spLocks noChangeArrowheads="1"/>
            </p:cNvSpPr>
            <p:nvPr/>
          </p:nvSpPr>
          <p:spPr bwMode="auto">
            <a:xfrm>
              <a:off x="1219200" y="5236940"/>
              <a:ext cx="6573687" cy="48895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1800"/>
            </a:p>
          </p:txBody>
        </p:sp>
        <p:sp>
          <p:nvSpPr>
            <p:cNvPr id="11" name="Text Box 123"/>
            <p:cNvSpPr txBox="1">
              <a:spLocks noChangeArrowheads="1"/>
            </p:cNvSpPr>
            <p:nvPr/>
          </p:nvSpPr>
          <p:spPr bwMode="auto">
            <a:xfrm>
              <a:off x="1318868" y="3616420"/>
              <a:ext cx="231581" cy="21110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altLang="ko-KR" sz="800">
                  <a:ea typeface="굴림" pitchFamily="50" charset="-127"/>
                </a:rPr>
                <a:t>AP</a:t>
              </a:r>
            </a:p>
          </p:txBody>
        </p:sp>
        <p:sp>
          <p:nvSpPr>
            <p:cNvPr id="12" name="Text Box 123"/>
            <p:cNvSpPr txBox="1">
              <a:spLocks noChangeArrowheads="1"/>
            </p:cNvSpPr>
            <p:nvPr/>
          </p:nvSpPr>
          <p:spPr bwMode="auto">
            <a:xfrm>
              <a:off x="1263171" y="4234204"/>
              <a:ext cx="359097" cy="2095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altLang="ko-KR" sz="800">
                  <a:ea typeface="굴림" pitchFamily="50" charset="-127"/>
                </a:rPr>
                <a:t>STA_1</a:t>
              </a:r>
            </a:p>
          </p:txBody>
        </p:sp>
        <p:sp>
          <p:nvSpPr>
            <p:cNvPr id="13" name="Text Box 123"/>
            <p:cNvSpPr txBox="1">
              <a:spLocks noChangeArrowheads="1"/>
            </p:cNvSpPr>
            <p:nvPr/>
          </p:nvSpPr>
          <p:spPr bwMode="auto">
            <a:xfrm>
              <a:off x="1263171" y="4692110"/>
              <a:ext cx="359097" cy="21110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altLang="ko-KR" sz="800">
                  <a:ea typeface="굴림" pitchFamily="50" charset="-127"/>
                </a:rPr>
                <a:t>STA_2</a:t>
              </a:r>
            </a:p>
          </p:txBody>
        </p:sp>
        <p:sp>
          <p:nvSpPr>
            <p:cNvPr id="14" name="Text Box 123"/>
            <p:cNvSpPr txBox="1">
              <a:spLocks noChangeArrowheads="1"/>
            </p:cNvSpPr>
            <p:nvPr/>
          </p:nvSpPr>
          <p:spPr bwMode="auto">
            <a:xfrm>
              <a:off x="1263171" y="5156224"/>
              <a:ext cx="461697" cy="21110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altLang="ko-KR" sz="800">
                  <a:ea typeface="굴림" pitchFamily="50" charset="-127"/>
                </a:rPr>
                <a:t>STA_n</a:t>
              </a:r>
            </a:p>
          </p:txBody>
        </p:sp>
        <p:sp>
          <p:nvSpPr>
            <p:cNvPr id="15" name="직사각형 162"/>
            <p:cNvSpPr>
              <a:spLocks noChangeArrowheads="1"/>
            </p:cNvSpPr>
            <p:nvPr/>
          </p:nvSpPr>
          <p:spPr bwMode="auto">
            <a:xfrm>
              <a:off x="3706501" y="5446490"/>
              <a:ext cx="4152343" cy="20955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1800"/>
            </a:p>
          </p:txBody>
        </p:sp>
        <p:sp>
          <p:nvSpPr>
            <p:cNvPr id="16" name="직사각형 12"/>
            <p:cNvSpPr/>
            <p:nvPr/>
          </p:nvSpPr>
          <p:spPr bwMode="auto">
            <a:xfrm>
              <a:off x="2741750" y="4038600"/>
              <a:ext cx="279950" cy="30889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 anchorCtr="1"/>
            <a:lstStyle/>
            <a:p>
              <a:pPr>
                <a:defRPr/>
              </a:pPr>
              <a:r>
                <a:rPr lang="en-US" altLang="ko-KR" sz="800" dirty="0">
                  <a:ea typeface="굴림" charset="-127"/>
                  <a:cs typeface="Times New Roman" pitchFamily="18" charset="0"/>
                </a:rPr>
                <a:t>AREQ</a:t>
              </a:r>
              <a:endParaRPr lang="ko-KR" altLang="en-US" sz="800" dirty="0">
                <a:ea typeface="굴림" charset="-127"/>
                <a:cs typeface="Times New Roman" pitchFamily="18" charset="0"/>
              </a:endParaRPr>
            </a:p>
          </p:txBody>
        </p:sp>
        <p:sp>
          <p:nvSpPr>
            <p:cNvPr id="17" name="직사각형 12"/>
            <p:cNvSpPr>
              <a:spLocks noChangeArrowheads="1"/>
            </p:cNvSpPr>
            <p:nvPr/>
          </p:nvSpPr>
          <p:spPr bwMode="auto">
            <a:xfrm flipH="1">
              <a:off x="2705108" y="4038600"/>
              <a:ext cx="36642" cy="310444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 altLang="ko-KR" sz="800">
                <a:ea typeface="굴림" pitchFamily="50" charset="-127"/>
                <a:cs typeface="Times New Roman" pitchFamily="18" charset="0"/>
              </a:endParaRPr>
            </a:p>
            <a:p>
              <a:endParaRPr lang="ko-KR" altLang="en-US" sz="800">
                <a:ea typeface="굴림" pitchFamily="50" charset="-127"/>
                <a:cs typeface="Times New Roman" pitchFamily="18" charset="0"/>
              </a:endParaRPr>
            </a:p>
          </p:txBody>
        </p:sp>
        <p:sp>
          <p:nvSpPr>
            <p:cNvPr id="18" name="직사각형 12"/>
            <p:cNvSpPr>
              <a:spLocks noChangeArrowheads="1"/>
            </p:cNvSpPr>
            <p:nvPr/>
          </p:nvSpPr>
          <p:spPr bwMode="auto">
            <a:xfrm flipH="1">
              <a:off x="2667000" y="4038600"/>
              <a:ext cx="38108" cy="310444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 altLang="ko-KR" sz="800">
                <a:ea typeface="굴림" pitchFamily="50" charset="-127"/>
                <a:cs typeface="Times New Roman" pitchFamily="18" charset="0"/>
              </a:endParaRPr>
            </a:p>
            <a:p>
              <a:endParaRPr lang="ko-KR" altLang="en-US" sz="800">
                <a:ea typeface="굴림" pitchFamily="50" charset="-127"/>
                <a:cs typeface="Times New Roman" pitchFamily="18" charset="0"/>
              </a:endParaRPr>
            </a:p>
          </p:txBody>
        </p:sp>
        <p:sp>
          <p:nvSpPr>
            <p:cNvPr id="19" name="직사각형 12"/>
            <p:cNvSpPr>
              <a:spLocks noChangeArrowheads="1"/>
            </p:cNvSpPr>
            <p:nvPr/>
          </p:nvSpPr>
          <p:spPr bwMode="auto">
            <a:xfrm flipH="1">
              <a:off x="2628891" y="4038600"/>
              <a:ext cx="36642" cy="310444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 altLang="ko-KR" sz="800">
                <a:ea typeface="굴림" pitchFamily="50" charset="-127"/>
                <a:cs typeface="Times New Roman" pitchFamily="18" charset="0"/>
              </a:endParaRPr>
            </a:p>
            <a:p>
              <a:endParaRPr lang="ko-KR" altLang="en-US" sz="800">
                <a:ea typeface="굴림" pitchFamily="50" charset="-127"/>
                <a:cs typeface="Times New Roman" pitchFamily="18" charset="0"/>
              </a:endParaRPr>
            </a:p>
          </p:txBody>
        </p:sp>
        <p:sp>
          <p:nvSpPr>
            <p:cNvPr id="20" name="Line 124"/>
            <p:cNvSpPr>
              <a:spLocks noChangeShapeType="1"/>
            </p:cNvSpPr>
            <p:nvPr/>
          </p:nvSpPr>
          <p:spPr bwMode="auto">
            <a:xfrm>
              <a:off x="3039176" y="3220603"/>
              <a:ext cx="2931" cy="23857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" name="직사각형 12"/>
            <p:cNvSpPr/>
            <p:nvPr/>
          </p:nvSpPr>
          <p:spPr bwMode="auto">
            <a:xfrm>
              <a:off x="3143670" y="3430153"/>
              <a:ext cx="293141" cy="3104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 anchorCtr="1"/>
            <a:lstStyle/>
            <a:p>
              <a:pPr>
                <a:defRPr/>
              </a:pPr>
              <a:r>
                <a:rPr lang="en-US" altLang="ko-KR" sz="800" dirty="0">
                  <a:ea typeface="굴림" charset="-127"/>
                  <a:cs typeface="Times New Roman" pitchFamily="18" charset="0"/>
                </a:rPr>
                <a:t>U-ARSP</a:t>
              </a:r>
              <a:endParaRPr lang="ko-KR" altLang="en-US" sz="800" dirty="0">
                <a:ea typeface="굴림" charset="-127"/>
                <a:cs typeface="Times New Roman" pitchFamily="18" charset="0"/>
              </a:endParaRPr>
            </a:p>
          </p:txBody>
        </p:sp>
        <p:sp>
          <p:nvSpPr>
            <p:cNvPr id="49" name="직사각형 12"/>
            <p:cNvSpPr/>
            <p:nvPr/>
          </p:nvSpPr>
          <p:spPr bwMode="auto">
            <a:xfrm>
              <a:off x="3740215" y="4485664"/>
              <a:ext cx="359097" cy="30889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 anchorCtr="1"/>
            <a:lstStyle/>
            <a:p>
              <a:pPr>
                <a:defRPr/>
              </a:pPr>
              <a:r>
                <a:rPr lang="en-US" altLang="ko-KR" sz="800" dirty="0">
                  <a:ea typeface="굴림" charset="-127"/>
                  <a:cs typeface="Times New Roman" pitchFamily="18" charset="0"/>
                </a:rPr>
                <a:t>AREQ</a:t>
              </a:r>
              <a:endParaRPr lang="ko-KR" altLang="en-US" sz="800" dirty="0">
                <a:ea typeface="굴림" charset="-127"/>
                <a:cs typeface="Times New Roman" pitchFamily="18" charset="0"/>
              </a:endParaRPr>
            </a:p>
          </p:txBody>
        </p:sp>
        <p:sp>
          <p:nvSpPr>
            <p:cNvPr id="50" name="직사각형 12"/>
            <p:cNvSpPr>
              <a:spLocks noChangeArrowheads="1"/>
            </p:cNvSpPr>
            <p:nvPr/>
          </p:nvSpPr>
          <p:spPr bwMode="auto">
            <a:xfrm flipH="1">
              <a:off x="3691376" y="4486357"/>
              <a:ext cx="48094" cy="309751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 altLang="ko-KR" sz="800">
                <a:ea typeface="굴림" pitchFamily="50" charset="-127"/>
                <a:cs typeface="Times New Roman" pitchFamily="18" charset="0"/>
              </a:endParaRPr>
            </a:p>
            <a:p>
              <a:endParaRPr lang="ko-KR" altLang="en-US" sz="800">
                <a:ea typeface="굴림" pitchFamily="50" charset="-127"/>
                <a:cs typeface="Times New Roman" pitchFamily="18" charset="0"/>
              </a:endParaRPr>
            </a:p>
          </p:txBody>
        </p:sp>
        <p:sp>
          <p:nvSpPr>
            <p:cNvPr id="51" name="직사각형 12"/>
            <p:cNvSpPr>
              <a:spLocks noChangeArrowheads="1"/>
            </p:cNvSpPr>
            <p:nvPr/>
          </p:nvSpPr>
          <p:spPr bwMode="auto">
            <a:xfrm flipH="1">
              <a:off x="3643283" y="4486357"/>
              <a:ext cx="48093" cy="309751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 altLang="ko-KR" sz="800">
                <a:ea typeface="굴림" pitchFamily="50" charset="-127"/>
                <a:cs typeface="Times New Roman" pitchFamily="18" charset="0"/>
              </a:endParaRPr>
            </a:p>
            <a:p>
              <a:endParaRPr lang="ko-KR" altLang="en-US" sz="800">
                <a:ea typeface="굴림" pitchFamily="50" charset="-127"/>
                <a:cs typeface="Times New Roman" pitchFamily="18" charset="0"/>
              </a:endParaRPr>
            </a:p>
          </p:txBody>
        </p:sp>
        <p:sp>
          <p:nvSpPr>
            <p:cNvPr id="52" name="직사각형 12"/>
            <p:cNvSpPr>
              <a:spLocks noChangeArrowheads="1"/>
            </p:cNvSpPr>
            <p:nvPr/>
          </p:nvSpPr>
          <p:spPr bwMode="auto">
            <a:xfrm flipH="1">
              <a:off x="3593638" y="4486357"/>
              <a:ext cx="48093" cy="309751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 altLang="ko-KR" sz="800">
                <a:ea typeface="굴림" pitchFamily="50" charset="-127"/>
                <a:cs typeface="Times New Roman" pitchFamily="18" charset="0"/>
              </a:endParaRPr>
            </a:p>
            <a:p>
              <a:endParaRPr lang="ko-KR" altLang="en-US" sz="800">
                <a:ea typeface="굴림" pitchFamily="50" charset="-127"/>
                <a:cs typeface="Times New Roman" pitchFamily="18" charset="0"/>
              </a:endParaRPr>
            </a:p>
          </p:txBody>
        </p:sp>
        <p:sp>
          <p:nvSpPr>
            <p:cNvPr id="23" name="Line 124"/>
            <p:cNvSpPr>
              <a:spLocks noChangeShapeType="1"/>
            </p:cNvSpPr>
            <p:nvPr/>
          </p:nvSpPr>
          <p:spPr bwMode="auto">
            <a:xfrm>
              <a:off x="4099304" y="3211290"/>
              <a:ext cx="1466" cy="2384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" name="직사각형 12"/>
            <p:cNvSpPr/>
            <p:nvPr/>
          </p:nvSpPr>
          <p:spPr bwMode="auto">
            <a:xfrm>
              <a:off x="4231223" y="3409974"/>
              <a:ext cx="293141" cy="30889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 anchorCtr="1"/>
            <a:lstStyle/>
            <a:p>
              <a:pPr>
                <a:defRPr/>
              </a:pPr>
              <a:r>
                <a:rPr lang="en-US" altLang="ko-KR" sz="800" dirty="0">
                  <a:ea typeface="굴림" charset="-127"/>
                  <a:cs typeface="Times New Roman" pitchFamily="18" charset="0"/>
                </a:rPr>
                <a:t>U-ARSP</a:t>
              </a:r>
              <a:endParaRPr lang="ko-KR" altLang="en-US" sz="800" dirty="0">
                <a:ea typeface="굴림" charset="-127"/>
                <a:cs typeface="Times New Roman" pitchFamily="18" charset="0"/>
              </a:endParaRPr>
            </a:p>
          </p:txBody>
        </p:sp>
        <p:sp>
          <p:nvSpPr>
            <p:cNvPr id="45" name="직사각형 12"/>
            <p:cNvSpPr/>
            <p:nvPr/>
          </p:nvSpPr>
          <p:spPr bwMode="auto">
            <a:xfrm>
              <a:off x="5924116" y="4946674"/>
              <a:ext cx="359098" cy="308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 anchorCtr="1"/>
            <a:lstStyle/>
            <a:p>
              <a:pPr>
                <a:defRPr/>
              </a:pPr>
              <a:r>
                <a:rPr lang="en-US" altLang="ko-KR" sz="800" dirty="0">
                  <a:ea typeface="굴림" charset="-127"/>
                  <a:cs typeface="Times New Roman" pitchFamily="18" charset="0"/>
                </a:rPr>
                <a:t>AREQ</a:t>
              </a:r>
              <a:endParaRPr lang="ko-KR" altLang="en-US" sz="800" dirty="0">
                <a:ea typeface="굴림" charset="-127"/>
                <a:cs typeface="Times New Roman" pitchFamily="18" charset="0"/>
              </a:endParaRPr>
            </a:p>
          </p:txBody>
        </p:sp>
        <p:sp>
          <p:nvSpPr>
            <p:cNvPr id="46" name="직사각형 12"/>
            <p:cNvSpPr>
              <a:spLocks noChangeArrowheads="1"/>
            </p:cNvSpPr>
            <p:nvPr/>
          </p:nvSpPr>
          <p:spPr bwMode="auto">
            <a:xfrm flipH="1">
              <a:off x="5875283" y="4947367"/>
              <a:ext cx="48094" cy="309751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 altLang="ko-KR" sz="800">
                <a:ea typeface="굴림" pitchFamily="50" charset="-127"/>
                <a:cs typeface="Times New Roman" pitchFamily="18" charset="0"/>
              </a:endParaRPr>
            </a:p>
            <a:p>
              <a:endParaRPr lang="ko-KR" altLang="en-US" sz="800">
                <a:ea typeface="굴림" pitchFamily="50" charset="-127"/>
                <a:cs typeface="Times New Roman" pitchFamily="18" charset="0"/>
              </a:endParaRPr>
            </a:p>
          </p:txBody>
        </p:sp>
        <p:sp>
          <p:nvSpPr>
            <p:cNvPr id="47" name="직사각형 12"/>
            <p:cNvSpPr>
              <a:spLocks noChangeArrowheads="1"/>
            </p:cNvSpPr>
            <p:nvPr/>
          </p:nvSpPr>
          <p:spPr bwMode="auto">
            <a:xfrm flipH="1">
              <a:off x="5827190" y="4947367"/>
              <a:ext cx="48093" cy="309751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 altLang="ko-KR" sz="800">
                <a:ea typeface="굴림" pitchFamily="50" charset="-127"/>
                <a:cs typeface="Times New Roman" pitchFamily="18" charset="0"/>
              </a:endParaRPr>
            </a:p>
            <a:p>
              <a:endParaRPr lang="ko-KR" altLang="en-US" sz="800">
                <a:ea typeface="굴림" pitchFamily="50" charset="-127"/>
                <a:cs typeface="Times New Roman" pitchFamily="18" charset="0"/>
              </a:endParaRPr>
            </a:p>
          </p:txBody>
        </p:sp>
        <p:sp>
          <p:nvSpPr>
            <p:cNvPr id="48" name="직사각형 12"/>
            <p:cNvSpPr>
              <a:spLocks noChangeArrowheads="1"/>
            </p:cNvSpPr>
            <p:nvPr/>
          </p:nvSpPr>
          <p:spPr bwMode="auto">
            <a:xfrm flipH="1">
              <a:off x="5777545" y="4947367"/>
              <a:ext cx="48093" cy="309751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 altLang="ko-KR" sz="800">
                <a:ea typeface="굴림" pitchFamily="50" charset="-127"/>
                <a:cs typeface="Times New Roman" pitchFamily="18" charset="0"/>
              </a:endParaRPr>
            </a:p>
            <a:p>
              <a:endParaRPr lang="ko-KR" altLang="en-US" sz="800">
                <a:ea typeface="굴림" pitchFamily="50" charset="-127"/>
                <a:cs typeface="Times New Roman" pitchFamily="18" charset="0"/>
              </a:endParaRPr>
            </a:p>
          </p:txBody>
        </p:sp>
        <p:sp>
          <p:nvSpPr>
            <p:cNvPr id="26" name="Line 124"/>
            <p:cNvSpPr>
              <a:spLocks noChangeShapeType="1"/>
            </p:cNvSpPr>
            <p:nvPr/>
          </p:nvSpPr>
          <p:spPr bwMode="auto">
            <a:xfrm>
              <a:off x="6275892" y="3211290"/>
              <a:ext cx="1465" cy="2384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7" name="직사각형 12"/>
            <p:cNvSpPr/>
            <p:nvPr/>
          </p:nvSpPr>
          <p:spPr bwMode="auto">
            <a:xfrm>
              <a:off x="6407796" y="3409974"/>
              <a:ext cx="310729" cy="30889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 anchorCtr="1"/>
            <a:lstStyle/>
            <a:p>
              <a:pPr>
                <a:defRPr/>
              </a:pPr>
              <a:r>
                <a:rPr lang="en-US" altLang="ko-KR" sz="800" dirty="0">
                  <a:ea typeface="굴림" charset="-127"/>
                  <a:cs typeface="Times New Roman" pitchFamily="18" charset="0"/>
                </a:rPr>
                <a:t>U-ARSP</a:t>
              </a:r>
              <a:endParaRPr lang="ko-KR" altLang="en-US" sz="800" dirty="0">
                <a:ea typeface="굴림" charset="-127"/>
                <a:cs typeface="Times New Roman" pitchFamily="18" charset="0"/>
              </a:endParaRPr>
            </a:p>
          </p:txBody>
        </p:sp>
        <p:sp>
          <p:nvSpPr>
            <p:cNvPr id="28" name="직사각형 12"/>
            <p:cNvSpPr/>
            <p:nvPr/>
          </p:nvSpPr>
          <p:spPr bwMode="auto">
            <a:xfrm>
              <a:off x="1828800" y="3418114"/>
              <a:ext cx="593610" cy="3104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 anchorCtr="1"/>
            <a:lstStyle/>
            <a:p>
              <a:pPr>
                <a:defRPr/>
              </a:pPr>
              <a:r>
                <a:rPr lang="en-US" altLang="ko-KR" sz="800" dirty="0" smtClean="0">
                  <a:ea typeface="굴림" charset="-127"/>
                  <a:cs typeface="Times New Roman" pitchFamily="18" charset="0"/>
                </a:rPr>
                <a:t>Beacon</a:t>
              </a:r>
              <a:endParaRPr lang="ko-KR" altLang="en-US" sz="800" dirty="0">
                <a:ea typeface="굴림" charset="-127"/>
                <a:cs typeface="Times New Roman" pitchFamily="18" charset="0"/>
              </a:endParaRPr>
            </a:p>
          </p:txBody>
        </p:sp>
        <p:sp>
          <p:nvSpPr>
            <p:cNvPr id="29" name="Line 124"/>
            <p:cNvSpPr>
              <a:spLocks noChangeShapeType="1"/>
            </p:cNvSpPr>
            <p:nvPr/>
          </p:nvSpPr>
          <p:spPr bwMode="auto">
            <a:xfrm>
              <a:off x="2438400" y="3200400"/>
              <a:ext cx="1466" cy="2384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ko-KR" altLang="en-US"/>
            </a:p>
          </p:txBody>
        </p:sp>
        <p:cxnSp>
          <p:nvCxnSpPr>
            <p:cNvPr id="30" name="직선 화살표 연결선 152"/>
            <p:cNvCxnSpPr>
              <a:cxnSpLocks noChangeShapeType="1"/>
            </p:cNvCxnSpPr>
            <p:nvPr/>
          </p:nvCxnSpPr>
          <p:spPr bwMode="auto">
            <a:xfrm>
              <a:off x="1842124" y="3737493"/>
              <a:ext cx="6068019" cy="155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" name="직선 화살표 연결선 156"/>
            <p:cNvCxnSpPr>
              <a:cxnSpLocks noChangeShapeType="1"/>
            </p:cNvCxnSpPr>
            <p:nvPr/>
          </p:nvCxnSpPr>
          <p:spPr bwMode="auto">
            <a:xfrm>
              <a:off x="1830399" y="4335099"/>
              <a:ext cx="6068019" cy="155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" name="직선 화살표 연결선 157"/>
            <p:cNvCxnSpPr>
              <a:cxnSpLocks noChangeShapeType="1"/>
            </p:cNvCxnSpPr>
            <p:nvPr/>
          </p:nvCxnSpPr>
          <p:spPr bwMode="auto">
            <a:xfrm>
              <a:off x="1837728" y="4796108"/>
              <a:ext cx="6068019" cy="155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3" name="직선 화살표 연결선 158"/>
            <p:cNvCxnSpPr>
              <a:cxnSpLocks noChangeShapeType="1"/>
            </p:cNvCxnSpPr>
            <p:nvPr/>
          </p:nvCxnSpPr>
          <p:spPr bwMode="auto">
            <a:xfrm>
              <a:off x="1856781" y="5264880"/>
              <a:ext cx="6068019" cy="155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4" name="Line 124"/>
            <p:cNvSpPr>
              <a:spLocks noChangeShapeType="1"/>
            </p:cNvSpPr>
            <p:nvPr/>
          </p:nvSpPr>
          <p:spPr bwMode="auto">
            <a:xfrm>
              <a:off x="3438266" y="3225260"/>
              <a:ext cx="1466" cy="2384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ko-KR" altLang="en-US"/>
            </a:p>
          </p:txBody>
        </p:sp>
        <p:cxnSp>
          <p:nvCxnSpPr>
            <p:cNvPr id="35" name="직선 화살표 연결선 86"/>
            <p:cNvCxnSpPr>
              <a:cxnSpLocks noChangeShapeType="1"/>
            </p:cNvCxnSpPr>
            <p:nvPr/>
          </p:nvCxnSpPr>
          <p:spPr bwMode="auto">
            <a:xfrm>
              <a:off x="3004458" y="3927295"/>
              <a:ext cx="197872" cy="155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36" name="Text Box 123"/>
            <p:cNvSpPr txBox="1">
              <a:spLocks noChangeArrowheads="1"/>
            </p:cNvSpPr>
            <p:nvPr/>
          </p:nvSpPr>
          <p:spPr bwMode="auto">
            <a:xfrm>
              <a:off x="3135327" y="3827957"/>
              <a:ext cx="382141" cy="21065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altLang="ko-KR" sz="800">
                  <a:ea typeface="굴림" pitchFamily="50" charset="-127"/>
                </a:rPr>
                <a:t>SIFS</a:t>
              </a:r>
            </a:p>
          </p:txBody>
        </p:sp>
        <p:cxnSp>
          <p:nvCxnSpPr>
            <p:cNvPr id="37" name="직선 화살표 연결선 89"/>
            <p:cNvCxnSpPr>
              <a:cxnSpLocks noChangeShapeType="1"/>
            </p:cNvCxnSpPr>
            <p:nvPr/>
          </p:nvCxnSpPr>
          <p:spPr bwMode="auto">
            <a:xfrm>
              <a:off x="3454595" y="4919393"/>
              <a:ext cx="197872" cy="155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38" name="Text Box 123"/>
            <p:cNvSpPr txBox="1">
              <a:spLocks noChangeArrowheads="1"/>
            </p:cNvSpPr>
            <p:nvPr/>
          </p:nvSpPr>
          <p:spPr bwMode="auto">
            <a:xfrm>
              <a:off x="3441194" y="4946670"/>
              <a:ext cx="386581" cy="21065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altLang="ko-KR" sz="800">
                  <a:ea typeface="굴림" pitchFamily="50" charset="-127"/>
                </a:rPr>
                <a:t>DIFS</a:t>
              </a:r>
            </a:p>
          </p:txBody>
        </p:sp>
        <p:cxnSp>
          <p:nvCxnSpPr>
            <p:cNvPr id="39" name="직선 화살표 연결선 98"/>
            <p:cNvCxnSpPr>
              <a:cxnSpLocks noChangeShapeType="1"/>
            </p:cNvCxnSpPr>
            <p:nvPr/>
          </p:nvCxnSpPr>
          <p:spPr bwMode="auto">
            <a:xfrm>
              <a:off x="4099304" y="3928400"/>
              <a:ext cx="197872" cy="155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40" name="Text Box 123"/>
            <p:cNvSpPr txBox="1">
              <a:spLocks noChangeArrowheads="1"/>
            </p:cNvSpPr>
            <p:nvPr/>
          </p:nvSpPr>
          <p:spPr bwMode="auto">
            <a:xfrm>
              <a:off x="4230174" y="3829062"/>
              <a:ext cx="382141" cy="21065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altLang="ko-KR" sz="800">
                  <a:ea typeface="굴림" pitchFamily="50" charset="-127"/>
                </a:rPr>
                <a:t>SIFS</a:t>
              </a:r>
            </a:p>
          </p:txBody>
        </p:sp>
        <p:cxnSp>
          <p:nvCxnSpPr>
            <p:cNvPr id="41" name="직선 화살표 연결선 103"/>
            <p:cNvCxnSpPr>
              <a:cxnSpLocks noChangeShapeType="1"/>
            </p:cNvCxnSpPr>
            <p:nvPr/>
          </p:nvCxnSpPr>
          <p:spPr bwMode="auto">
            <a:xfrm>
              <a:off x="5563763" y="5338496"/>
              <a:ext cx="197872" cy="155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42" name="Text Box 123"/>
            <p:cNvSpPr txBox="1">
              <a:spLocks noChangeArrowheads="1"/>
            </p:cNvSpPr>
            <p:nvPr/>
          </p:nvSpPr>
          <p:spPr bwMode="auto">
            <a:xfrm>
              <a:off x="5550362" y="5365772"/>
              <a:ext cx="386581" cy="21065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altLang="ko-KR" sz="800">
                  <a:ea typeface="굴림" pitchFamily="50" charset="-127"/>
                </a:rPr>
                <a:t>DIFS</a:t>
              </a:r>
            </a:p>
          </p:txBody>
        </p:sp>
        <p:cxnSp>
          <p:nvCxnSpPr>
            <p:cNvPr id="43" name="직선 화살표 연결선 106"/>
            <p:cNvCxnSpPr>
              <a:cxnSpLocks noChangeShapeType="1"/>
            </p:cNvCxnSpPr>
            <p:nvPr/>
          </p:nvCxnSpPr>
          <p:spPr bwMode="auto">
            <a:xfrm>
              <a:off x="6275892" y="3928400"/>
              <a:ext cx="197872" cy="155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44" name="Text Box 123"/>
            <p:cNvSpPr txBox="1">
              <a:spLocks noChangeArrowheads="1"/>
            </p:cNvSpPr>
            <p:nvPr/>
          </p:nvSpPr>
          <p:spPr bwMode="auto">
            <a:xfrm>
              <a:off x="6406761" y="3829062"/>
              <a:ext cx="382141" cy="21065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altLang="ko-KR" sz="800">
                  <a:ea typeface="굴림" pitchFamily="50" charset="-127"/>
                </a:rPr>
                <a:t>SIFS</a:t>
              </a:r>
            </a:p>
          </p:txBody>
        </p:sp>
        <p:cxnSp>
          <p:nvCxnSpPr>
            <p:cNvPr id="53" name="직선 화살표 연결선 89"/>
            <p:cNvCxnSpPr>
              <a:cxnSpLocks noChangeShapeType="1"/>
            </p:cNvCxnSpPr>
            <p:nvPr/>
          </p:nvCxnSpPr>
          <p:spPr bwMode="auto">
            <a:xfrm>
              <a:off x="2451801" y="4468523"/>
              <a:ext cx="197872" cy="155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54" name="Text Box 123"/>
            <p:cNvSpPr txBox="1">
              <a:spLocks noChangeArrowheads="1"/>
            </p:cNvSpPr>
            <p:nvPr/>
          </p:nvSpPr>
          <p:spPr bwMode="auto">
            <a:xfrm>
              <a:off x="2438400" y="4495800"/>
              <a:ext cx="386581" cy="21065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altLang="ko-KR" sz="800">
                  <a:ea typeface="굴림" pitchFamily="50" charset="-127"/>
                </a:rPr>
                <a:t>DIFS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IP address configuration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Requirements[1]</a:t>
            </a:r>
          </a:p>
          <a:p>
            <a:pPr lvl="1"/>
            <a:r>
              <a:rPr lang="en-US" dirty="0" smtClean="0"/>
              <a:t>[Req2.1.3.1] The </a:t>
            </a:r>
            <a:r>
              <a:rPr lang="en-US" dirty="0" err="1" smtClean="0"/>
              <a:t>TGai</a:t>
            </a:r>
            <a:r>
              <a:rPr lang="en-US" dirty="0" smtClean="0"/>
              <a:t> amendment shall support </a:t>
            </a:r>
            <a:r>
              <a:rPr lang="en-US" b="1" dirty="0" smtClean="0"/>
              <a:t>concurrency in information exchange</a:t>
            </a:r>
            <a:r>
              <a:rPr lang="en-US" dirty="0" smtClean="0"/>
              <a:t>. The solution shall provide mechanisms to exchange appropriate information during the link set-up phase. This information is usually contained in higher layer protocol messages.</a:t>
            </a:r>
            <a:endParaRPr lang="ko-KR" altLang="en-US" dirty="0" smtClean="0"/>
          </a:p>
          <a:p>
            <a:r>
              <a:rPr lang="en-US" altLang="ko-KR" dirty="0" smtClean="0"/>
              <a:t>Solution</a:t>
            </a:r>
          </a:p>
          <a:p>
            <a:pPr lvl="1"/>
            <a:r>
              <a:rPr lang="en-US" altLang="ko-KR" dirty="0" smtClean="0"/>
              <a:t>IP configuration(Stateless auto-configuration) in parallel with 802.11 link setup</a:t>
            </a:r>
          </a:p>
          <a:p>
            <a:pPr lvl="2"/>
            <a:r>
              <a:rPr lang="en-US" altLang="ko-KR" dirty="0" smtClean="0"/>
              <a:t>Neighbor discovery protocol for DAD(Duplicated Address Detection)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Neighbor discovery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Stateless auto-configuration</a:t>
            </a:r>
          </a:p>
          <a:p>
            <a:pPr lvl="1"/>
            <a:r>
              <a:rPr lang="en-US" dirty="0" smtClean="0"/>
              <a:t>STA acquires one or more link prefixes from the Router Advertisement it receives. By adding the prefix to its previously determined Interface ID, STA can have a globally unique IPv6 address.</a:t>
            </a:r>
          </a:p>
          <a:p>
            <a:pPr lvl="1"/>
            <a:r>
              <a:rPr lang="en-US" dirty="0" smtClean="0"/>
              <a:t>After auto-configuration of the address, STA needs to check if it is already used by others in the same subnet.</a:t>
            </a:r>
          </a:p>
          <a:p>
            <a:r>
              <a:rPr lang="en-US" dirty="0" smtClean="0"/>
              <a:t> </a:t>
            </a:r>
            <a:r>
              <a:rPr lang="en-US" altLang="ko-KR" dirty="0" smtClean="0"/>
              <a:t>Neighbor discovery in advance using GAS protocol</a:t>
            </a:r>
          </a:p>
          <a:p>
            <a:pPr lvl="1"/>
            <a:r>
              <a:rPr lang="en-US" altLang="ko-KR" dirty="0" smtClean="0"/>
              <a:t>In advance of (or during) association/authentication, a STA can send ANQP Query Request with neighbor discovery for the purpose of DAD. AP either respond the request using its local information or proxy it if needed.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4689</TotalTime>
  <Words>1116</Words>
  <Application>Microsoft Office PowerPoint</Application>
  <PresentationFormat>화면 슬라이드 쇼(4:3)</PresentationFormat>
  <Paragraphs>215</Paragraphs>
  <Slides>12</Slides>
  <Notes>12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802-11-Submission</vt:lpstr>
      <vt:lpstr>TGai FILS Proposal</vt:lpstr>
      <vt:lpstr>Abstract</vt:lpstr>
      <vt:lpstr>AP discovery and Association</vt:lpstr>
      <vt:lpstr>Prioritized link setup</vt:lpstr>
      <vt:lpstr>Prioritized link setup</vt:lpstr>
      <vt:lpstr>Light association</vt:lpstr>
      <vt:lpstr>Light association</vt:lpstr>
      <vt:lpstr>IP address configuration</vt:lpstr>
      <vt:lpstr>Neighbor discovery</vt:lpstr>
      <vt:lpstr>Neighbor discovery</vt:lpstr>
      <vt:lpstr>Conventional</vt:lpstr>
      <vt:lpstr>Reference</vt:lpstr>
    </vt:vector>
  </TitlesOfParts>
  <Manager/>
  <Company>Fraunhofer Fokus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Manual Template Slides</dc:title>
  <dc:subject/>
  <dc:creator>Marc Emmelmann</dc:creator>
  <cp:keywords/>
  <dc:description/>
  <cp:lastModifiedBy>user</cp:lastModifiedBy>
  <cp:revision>91</cp:revision>
  <cp:lastPrinted>1998-02-10T13:28:06Z</cp:lastPrinted>
  <dcterms:created xsi:type="dcterms:W3CDTF">2011-01-18T18:21:24Z</dcterms:created>
  <dcterms:modified xsi:type="dcterms:W3CDTF">2011-07-18T06:30:55Z</dcterms:modified>
  <cp:category/>
</cp:coreProperties>
</file>