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350" r:id="rId3"/>
    <p:sldId id="351" r:id="rId4"/>
    <p:sldId id="352" r:id="rId5"/>
    <p:sldId id="317" r:id="rId6"/>
    <p:sldId id="318" r:id="rId7"/>
    <p:sldId id="319" r:id="rId8"/>
    <p:sldId id="320" r:id="rId9"/>
    <p:sldId id="321" r:id="rId10"/>
    <p:sldId id="322" r:id="rId11"/>
    <p:sldId id="324" r:id="rId12"/>
    <p:sldId id="272" r:id="rId13"/>
    <p:sldId id="275" r:id="rId14"/>
    <p:sldId id="401" r:id="rId15"/>
    <p:sldId id="298" r:id="rId16"/>
    <p:sldId id="369" r:id="rId17"/>
    <p:sldId id="349" r:id="rId18"/>
    <p:sldId id="347" r:id="rId19"/>
    <p:sldId id="370" r:id="rId20"/>
    <p:sldId id="432" r:id="rId21"/>
    <p:sldId id="436" r:id="rId22"/>
    <p:sldId id="437" r:id="rId23"/>
    <p:sldId id="441" r:id="rId24"/>
    <p:sldId id="443" r:id="rId25"/>
    <p:sldId id="442" r:id="rId26"/>
    <p:sldId id="438" r:id="rId27"/>
    <p:sldId id="439" r:id="rId28"/>
    <p:sldId id="440" r:id="rId29"/>
    <p:sldId id="445" r:id="rId30"/>
    <p:sldId id="431" r:id="rId31"/>
    <p:sldId id="444" r:id="rId32"/>
    <p:sldId id="276" r:id="rId33"/>
    <p:sldId id="277" r:id="rId34"/>
    <p:sldId id="43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802" autoAdjust="0"/>
    <p:restoredTop sz="94761" autoAdjust="0"/>
  </p:normalViewPr>
  <p:slideViewPr>
    <p:cSldViewPr>
      <p:cViewPr varScale="1">
        <p:scale>
          <a:sx n="67" d="100"/>
          <a:sy n="67" d="100"/>
        </p:scale>
        <p:origin x="-76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652"/>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t>doc.: IEEE 802.11-07/0570r0</a:t>
            </a:r>
          </a:p>
        </p:txBody>
      </p:sp>
      <p:sp>
        <p:nvSpPr>
          <p:cNvPr id="36867" name="Rectangle 3"/>
          <p:cNvSpPr>
            <a:spLocks noGrp="1" noChangeArrowheads="1"/>
          </p:cNvSpPr>
          <p:nvPr>
            <p:ph type="dt" sz="quarter" idx="1"/>
          </p:nvPr>
        </p:nvSpPr>
        <p:spPr>
          <a:noFill/>
        </p:spPr>
        <p:txBody>
          <a:bodyPr/>
          <a:lstStyle/>
          <a:p>
            <a:r>
              <a:rPr lang="en-US" smtClean="0"/>
              <a:t>April 2007</a:t>
            </a:r>
          </a:p>
        </p:txBody>
      </p:sp>
      <p:sp>
        <p:nvSpPr>
          <p:cNvPr id="36868" name="Rectangle 6"/>
          <p:cNvSpPr>
            <a:spLocks noGrp="1" noChangeArrowheads="1"/>
          </p:cNvSpPr>
          <p:nvPr>
            <p:ph type="ftr" sz="quarter" idx="4"/>
          </p:nvPr>
        </p:nvSpPr>
        <p:spPr>
          <a:noFill/>
        </p:spPr>
        <p:txBody>
          <a:bodyPr/>
          <a:lstStyle/>
          <a:p>
            <a:pPr lvl="4"/>
            <a:r>
              <a:rPr lang="en-US" smtClean="0"/>
              <a:t>Eldad Perahia, Intel Corporation</a:t>
            </a:r>
          </a:p>
        </p:txBody>
      </p:sp>
      <p:sp>
        <p:nvSpPr>
          <p:cNvPr id="36869" name="Rectangle 7"/>
          <p:cNvSpPr>
            <a:spLocks noGrp="1" noChangeArrowheads="1"/>
          </p:cNvSpPr>
          <p:nvPr>
            <p:ph type="sldNum" sz="quarter" idx="5"/>
          </p:nvPr>
        </p:nvSpPr>
        <p:spPr>
          <a:noFill/>
        </p:spPr>
        <p:txBody>
          <a:bodyPr/>
          <a:lstStyle/>
          <a:p>
            <a:r>
              <a:rPr lang="en-US" smtClean="0"/>
              <a:t>Page </a:t>
            </a:r>
            <a:fld id="{762FAE23-E22F-46C1-8277-D5B7DE8F2BA5}" type="slidenum">
              <a:rPr lang="en-US" smtClean="0"/>
              <a:pPr/>
              <a:t>1</a:t>
            </a:fld>
            <a:endParaRPr lang="en-US" smtClean="0"/>
          </a:p>
        </p:txBody>
      </p:sp>
      <p:sp>
        <p:nvSpPr>
          <p:cNvPr id="36870" name="Rectangle 2"/>
          <p:cNvSpPr>
            <a:spLocks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802.11-07/0570r0</a:t>
            </a:r>
          </a:p>
        </p:txBody>
      </p:sp>
      <p:sp>
        <p:nvSpPr>
          <p:cNvPr id="46083" name="Rectangle 3"/>
          <p:cNvSpPr>
            <a:spLocks noGrp="1" noChangeArrowheads="1"/>
          </p:cNvSpPr>
          <p:nvPr>
            <p:ph type="dt" sz="quarter" idx="1"/>
          </p:nvPr>
        </p:nvSpPr>
        <p:spPr>
          <a:noFill/>
        </p:spPr>
        <p:txBody>
          <a:bodyPr/>
          <a:lstStyle/>
          <a:p>
            <a:r>
              <a:rPr lang="en-US" smtClean="0"/>
              <a:t>April 2007</a:t>
            </a:r>
          </a:p>
        </p:txBody>
      </p:sp>
      <p:sp>
        <p:nvSpPr>
          <p:cNvPr id="46084"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6085" name="Rectangle 7"/>
          <p:cNvSpPr>
            <a:spLocks noGrp="1" noChangeArrowheads="1"/>
          </p:cNvSpPr>
          <p:nvPr>
            <p:ph type="sldNum" sz="quarter" idx="5"/>
          </p:nvPr>
        </p:nvSpPr>
        <p:spPr>
          <a:noFill/>
        </p:spPr>
        <p:txBody>
          <a:bodyPr/>
          <a:lstStyle/>
          <a:p>
            <a:r>
              <a:rPr lang="en-US" smtClean="0"/>
              <a:t>Page </a:t>
            </a:r>
            <a:fld id="{6E00AC84-BC72-498D-92D3-48069CCF9257}" type="slidenum">
              <a:rPr lang="en-US" smtClean="0"/>
              <a:pPr/>
              <a:t>14</a:t>
            </a:fld>
            <a:endParaRPr lang="en-US" smtClean="0"/>
          </a:p>
        </p:txBody>
      </p:sp>
      <p:sp>
        <p:nvSpPr>
          <p:cNvPr id="46086" name="Rectangle 2"/>
          <p:cNvSpPr>
            <a:spLocks noChangeArrowheads="1" noTextEdit="1"/>
          </p:cNvSpPr>
          <p:nvPr>
            <p:ph type="sldImg"/>
          </p:nvPr>
        </p:nvSpPr>
        <p:spPr>
          <a:xfrm>
            <a:off x="1154113" y="701675"/>
            <a:ext cx="4625975" cy="3468688"/>
          </a:xfrm>
          <a:ln/>
        </p:spPr>
      </p:sp>
      <p:sp>
        <p:nvSpPr>
          <p:cNvPr id="460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802.11-07/0570r0</a:t>
            </a:r>
          </a:p>
        </p:txBody>
      </p:sp>
      <p:sp>
        <p:nvSpPr>
          <p:cNvPr id="47107" name="Rectangle 3"/>
          <p:cNvSpPr>
            <a:spLocks noGrp="1" noChangeArrowheads="1"/>
          </p:cNvSpPr>
          <p:nvPr>
            <p:ph type="dt" sz="quarter" idx="1"/>
          </p:nvPr>
        </p:nvSpPr>
        <p:spPr>
          <a:noFill/>
        </p:spPr>
        <p:txBody>
          <a:bodyPr/>
          <a:lstStyle/>
          <a:p>
            <a:r>
              <a:rPr lang="en-US" smtClean="0"/>
              <a:t>April 2007</a:t>
            </a:r>
          </a:p>
        </p:txBody>
      </p:sp>
      <p:sp>
        <p:nvSpPr>
          <p:cNvPr id="47108"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7109" name="Rectangle 7"/>
          <p:cNvSpPr>
            <a:spLocks noGrp="1" noChangeArrowheads="1"/>
          </p:cNvSpPr>
          <p:nvPr>
            <p:ph type="sldNum" sz="quarter" idx="5"/>
          </p:nvPr>
        </p:nvSpPr>
        <p:spPr>
          <a:noFill/>
        </p:spPr>
        <p:txBody>
          <a:bodyPr/>
          <a:lstStyle/>
          <a:p>
            <a:r>
              <a:rPr lang="en-US" smtClean="0"/>
              <a:t>Page </a:t>
            </a:r>
            <a:fld id="{F7B4312D-6A60-4466-AA69-DF026C169202}" type="slidenum">
              <a:rPr lang="en-US" smtClean="0"/>
              <a:pPr/>
              <a:t>15</a:t>
            </a:fld>
            <a:endParaRPr lang="en-US" smtClean="0"/>
          </a:p>
        </p:txBody>
      </p:sp>
      <p:sp>
        <p:nvSpPr>
          <p:cNvPr id="47110" name="Rectangle 2"/>
          <p:cNvSpPr>
            <a:spLocks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802.11-07/0570r0</a:t>
            </a:r>
          </a:p>
        </p:txBody>
      </p:sp>
      <p:sp>
        <p:nvSpPr>
          <p:cNvPr id="48131" name="Rectangle 3"/>
          <p:cNvSpPr>
            <a:spLocks noGrp="1" noChangeArrowheads="1"/>
          </p:cNvSpPr>
          <p:nvPr>
            <p:ph type="dt" sz="quarter" idx="1"/>
          </p:nvPr>
        </p:nvSpPr>
        <p:spPr>
          <a:noFill/>
        </p:spPr>
        <p:txBody>
          <a:bodyPr/>
          <a:lstStyle/>
          <a:p>
            <a:r>
              <a:rPr lang="en-US" smtClean="0"/>
              <a:t>April 2007</a:t>
            </a:r>
          </a:p>
        </p:txBody>
      </p:sp>
      <p:sp>
        <p:nvSpPr>
          <p:cNvPr id="48132"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8133" name="Rectangle 7"/>
          <p:cNvSpPr>
            <a:spLocks noGrp="1" noChangeArrowheads="1"/>
          </p:cNvSpPr>
          <p:nvPr>
            <p:ph type="sldNum" sz="quarter" idx="5"/>
          </p:nvPr>
        </p:nvSpPr>
        <p:spPr>
          <a:noFill/>
        </p:spPr>
        <p:txBody>
          <a:bodyPr/>
          <a:lstStyle/>
          <a:p>
            <a:r>
              <a:rPr lang="en-US" smtClean="0"/>
              <a:t>Page </a:t>
            </a:r>
            <a:fld id="{51C67A37-2139-43CC-9877-ED6C3074A6F6}" type="slidenum">
              <a:rPr lang="en-US" smtClean="0"/>
              <a:pPr/>
              <a:t>32</a:t>
            </a:fld>
            <a:endParaRPr lang="en-US" smtClean="0"/>
          </a:p>
        </p:txBody>
      </p:sp>
      <p:sp>
        <p:nvSpPr>
          <p:cNvPr id="48134" name="Rectangle 2"/>
          <p:cNvSpPr>
            <a:spLocks noChangeArrowheads="1" noTextEdit="1"/>
          </p:cNvSpPr>
          <p:nvPr>
            <p:ph type="sldImg"/>
          </p:nvPr>
        </p:nvSpPr>
        <p:spPr>
          <a:xfrm>
            <a:off x="1154113" y="701675"/>
            <a:ext cx="4625975" cy="3468688"/>
          </a:xfrm>
          <a:ln/>
        </p:spPr>
      </p:sp>
      <p:sp>
        <p:nvSpPr>
          <p:cNvPr id="481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en-US" smtClean="0"/>
              <a:t>doc.: IEEE 802.11-07/0570r0</a:t>
            </a:r>
          </a:p>
        </p:txBody>
      </p:sp>
      <p:sp>
        <p:nvSpPr>
          <p:cNvPr id="49155" name="Rectangle 3"/>
          <p:cNvSpPr>
            <a:spLocks noGrp="1" noChangeArrowheads="1"/>
          </p:cNvSpPr>
          <p:nvPr>
            <p:ph type="dt" sz="quarter" idx="1"/>
          </p:nvPr>
        </p:nvSpPr>
        <p:spPr>
          <a:noFill/>
        </p:spPr>
        <p:txBody>
          <a:bodyPr/>
          <a:lstStyle/>
          <a:p>
            <a:r>
              <a:rPr lang="en-US" smtClean="0"/>
              <a:t>April 2007</a:t>
            </a:r>
          </a:p>
        </p:txBody>
      </p:sp>
      <p:sp>
        <p:nvSpPr>
          <p:cNvPr id="49156"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9157" name="Rectangle 7"/>
          <p:cNvSpPr>
            <a:spLocks noGrp="1" noChangeArrowheads="1"/>
          </p:cNvSpPr>
          <p:nvPr>
            <p:ph type="sldNum" sz="quarter" idx="5"/>
          </p:nvPr>
        </p:nvSpPr>
        <p:spPr>
          <a:noFill/>
        </p:spPr>
        <p:txBody>
          <a:bodyPr/>
          <a:lstStyle/>
          <a:p>
            <a:r>
              <a:rPr lang="en-US" smtClean="0"/>
              <a:t>Page </a:t>
            </a:r>
            <a:fld id="{38CC4EFA-0DB5-4921-931E-556E9C4582B3}" type="slidenum">
              <a:rPr lang="en-US" smtClean="0"/>
              <a:pPr/>
              <a:t>33</a:t>
            </a:fld>
            <a:endParaRPr lang="en-US" smtClean="0"/>
          </a:p>
        </p:txBody>
      </p:sp>
      <p:sp>
        <p:nvSpPr>
          <p:cNvPr id="49158" name="Rectangle 2"/>
          <p:cNvSpPr>
            <a:spLocks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t>doc.: IEEE 802.11-07/0570r0</a:t>
            </a:r>
          </a:p>
        </p:txBody>
      </p:sp>
      <p:sp>
        <p:nvSpPr>
          <p:cNvPr id="37891" name="Rectangle 3"/>
          <p:cNvSpPr>
            <a:spLocks noGrp="1" noChangeArrowheads="1"/>
          </p:cNvSpPr>
          <p:nvPr>
            <p:ph type="dt" sz="quarter" idx="1"/>
          </p:nvPr>
        </p:nvSpPr>
        <p:spPr>
          <a:noFill/>
        </p:spPr>
        <p:txBody>
          <a:bodyPr/>
          <a:lstStyle/>
          <a:p>
            <a:r>
              <a:rPr lang="en-US" smtClean="0"/>
              <a:t>April 2007</a:t>
            </a:r>
          </a:p>
        </p:txBody>
      </p:sp>
      <p:sp>
        <p:nvSpPr>
          <p:cNvPr id="37892" name="Rectangle 6"/>
          <p:cNvSpPr>
            <a:spLocks noGrp="1" noChangeArrowheads="1"/>
          </p:cNvSpPr>
          <p:nvPr>
            <p:ph type="ftr" sz="quarter" idx="4"/>
          </p:nvPr>
        </p:nvSpPr>
        <p:spPr>
          <a:noFill/>
        </p:spPr>
        <p:txBody>
          <a:bodyPr/>
          <a:lstStyle/>
          <a:p>
            <a:pPr lvl="4"/>
            <a:r>
              <a:rPr lang="en-US" smtClean="0"/>
              <a:t>Eldad Perahia, Intel Corporation</a:t>
            </a:r>
          </a:p>
        </p:txBody>
      </p:sp>
      <p:sp>
        <p:nvSpPr>
          <p:cNvPr id="37893" name="Rectangle 7"/>
          <p:cNvSpPr>
            <a:spLocks noGrp="1" noChangeArrowheads="1"/>
          </p:cNvSpPr>
          <p:nvPr>
            <p:ph type="sldNum" sz="quarter" idx="5"/>
          </p:nvPr>
        </p:nvSpPr>
        <p:spPr>
          <a:noFill/>
        </p:spPr>
        <p:txBody>
          <a:bodyPr/>
          <a:lstStyle/>
          <a:p>
            <a:r>
              <a:rPr lang="en-US" smtClean="0"/>
              <a:t>Page </a:t>
            </a:r>
            <a:fld id="{6FFE8D3C-46D5-428C-8918-F79CDA57A7D8}" type="slidenum">
              <a:rPr lang="en-US" smtClean="0"/>
              <a:pPr/>
              <a:t>5</a:t>
            </a:fld>
            <a:endParaRPr lang="en-US" smtClean="0"/>
          </a:p>
        </p:txBody>
      </p:sp>
      <p:sp>
        <p:nvSpPr>
          <p:cNvPr id="37894" name="Rectangle 2"/>
          <p:cNvSpPr>
            <a:spLocks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smtClean="0"/>
              <a:t>doc.: IEEE 802.11-07/0570r0</a:t>
            </a:r>
          </a:p>
        </p:txBody>
      </p:sp>
      <p:sp>
        <p:nvSpPr>
          <p:cNvPr id="38915" name="Rectangle 3"/>
          <p:cNvSpPr>
            <a:spLocks noGrp="1" noChangeArrowheads="1"/>
          </p:cNvSpPr>
          <p:nvPr>
            <p:ph type="dt" sz="quarter" idx="1"/>
          </p:nvPr>
        </p:nvSpPr>
        <p:spPr>
          <a:noFill/>
        </p:spPr>
        <p:txBody>
          <a:bodyPr/>
          <a:lstStyle/>
          <a:p>
            <a:r>
              <a:rPr lang="en-US" smtClean="0"/>
              <a:t>April 2007</a:t>
            </a:r>
          </a:p>
        </p:txBody>
      </p:sp>
      <p:sp>
        <p:nvSpPr>
          <p:cNvPr id="38916" name="Rectangle 6"/>
          <p:cNvSpPr>
            <a:spLocks noGrp="1" noChangeArrowheads="1"/>
          </p:cNvSpPr>
          <p:nvPr>
            <p:ph type="ftr" sz="quarter" idx="4"/>
          </p:nvPr>
        </p:nvSpPr>
        <p:spPr>
          <a:noFill/>
        </p:spPr>
        <p:txBody>
          <a:bodyPr/>
          <a:lstStyle/>
          <a:p>
            <a:pPr lvl="4"/>
            <a:r>
              <a:rPr lang="en-US" smtClean="0"/>
              <a:t>Eldad Perahia, Intel Corporation</a:t>
            </a:r>
          </a:p>
        </p:txBody>
      </p:sp>
      <p:sp>
        <p:nvSpPr>
          <p:cNvPr id="38917" name="Rectangle 7"/>
          <p:cNvSpPr>
            <a:spLocks noGrp="1" noChangeArrowheads="1"/>
          </p:cNvSpPr>
          <p:nvPr>
            <p:ph type="sldNum" sz="quarter" idx="5"/>
          </p:nvPr>
        </p:nvSpPr>
        <p:spPr>
          <a:noFill/>
        </p:spPr>
        <p:txBody>
          <a:bodyPr/>
          <a:lstStyle/>
          <a:p>
            <a:r>
              <a:rPr lang="en-US" smtClean="0"/>
              <a:t>Page </a:t>
            </a:r>
            <a:fld id="{37EE6EAA-FEEF-4664-9BC8-F0FF5CA4A786}" type="slidenum">
              <a:rPr lang="en-US" smtClean="0"/>
              <a:pPr/>
              <a:t>6</a:t>
            </a:fld>
            <a:endParaRPr lang="en-US" smtClean="0"/>
          </a:p>
        </p:txBody>
      </p:sp>
      <p:sp>
        <p:nvSpPr>
          <p:cNvPr id="389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38919" name="Rectangle 3"/>
          <p:cNvSpPr>
            <a:spLocks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t>doc.: IEEE 802.11-07/0570r0</a:t>
            </a:r>
          </a:p>
        </p:txBody>
      </p:sp>
      <p:sp>
        <p:nvSpPr>
          <p:cNvPr id="39939" name="Rectangle 3"/>
          <p:cNvSpPr>
            <a:spLocks noGrp="1" noChangeArrowheads="1"/>
          </p:cNvSpPr>
          <p:nvPr>
            <p:ph type="dt" sz="quarter" idx="1"/>
          </p:nvPr>
        </p:nvSpPr>
        <p:spPr>
          <a:noFill/>
        </p:spPr>
        <p:txBody>
          <a:bodyPr/>
          <a:lstStyle/>
          <a:p>
            <a:r>
              <a:rPr lang="en-US" smtClean="0"/>
              <a:t>April 2007</a:t>
            </a:r>
          </a:p>
        </p:txBody>
      </p:sp>
      <p:sp>
        <p:nvSpPr>
          <p:cNvPr id="39940" name="Rectangle 6"/>
          <p:cNvSpPr>
            <a:spLocks noGrp="1" noChangeArrowheads="1"/>
          </p:cNvSpPr>
          <p:nvPr>
            <p:ph type="ftr" sz="quarter" idx="4"/>
          </p:nvPr>
        </p:nvSpPr>
        <p:spPr>
          <a:noFill/>
        </p:spPr>
        <p:txBody>
          <a:bodyPr/>
          <a:lstStyle/>
          <a:p>
            <a:pPr lvl="4"/>
            <a:r>
              <a:rPr lang="en-US" smtClean="0"/>
              <a:t>Eldad Perahia, Intel Corporation</a:t>
            </a:r>
          </a:p>
        </p:txBody>
      </p:sp>
      <p:sp>
        <p:nvSpPr>
          <p:cNvPr id="39941" name="Rectangle 7"/>
          <p:cNvSpPr>
            <a:spLocks noGrp="1" noChangeArrowheads="1"/>
          </p:cNvSpPr>
          <p:nvPr>
            <p:ph type="sldNum" sz="quarter" idx="5"/>
          </p:nvPr>
        </p:nvSpPr>
        <p:spPr>
          <a:noFill/>
        </p:spPr>
        <p:txBody>
          <a:bodyPr/>
          <a:lstStyle/>
          <a:p>
            <a:r>
              <a:rPr lang="en-US" smtClean="0"/>
              <a:t>Page </a:t>
            </a:r>
            <a:fld id="{358C0974-856A-4C2C-9106-067ED8B1102B}" type="slidenum">
              <a:rPr lang="en-US" smtClean="0"/>
              <a:pPr/>
              <a:t>7</a:t>
            </a:fld>
            <a:endParaRPr lang="en-US" smtClean="0"/>
          </a:p>
        </p:txBody>
      </p:sp>
      <p:sp>
        <p:nvSpPr>
          <p:cNvPr id="39942" name="Rectangle 2"/>
          <p:cNvSpPr>
            <a:spLocks noChangeArrowheads="1" noTextEdit="1"/>
          </p:cNvSpPr>
          <p:nvPr>
            <p:ph type="sldImg"/>
          </p:nvPr>
        </p:nvSpPr>
        <p:spPr>
          <a:xfrm>
            <a:off x="1149350" y="696913"/>
            <a:ext cx="4637088" cy="3478212"/>
          </a:xfrm>
          <a:ln/>
        </p:spPr>
      </p:sp>
      <p:sp>
        <p:nvSpPr>
          <p:cNvPr id="3994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smtClean="0"/>
              <a:t>doc.: IEEE 802.11-07/0570r0</a:t>
            </a:r>
          </a:p>
        </p:txBody>
      </p:sp>
      <p:sp>
        <p:nvSpPr>
          <p:cNvPr id="40963" name="Rectangle 3"/>
          <p:cNvSpPr>
            <a:spLocks noGrp="1" noChangeArrowheads="1"/>
          </p:cNvSpPr>
          <p:nvPr>
            <p:ph type="dt" sz="quarter" idx="1"/>
          </p:nvPr>
        </p:nvSpPr>
        <p:spPr>
          <a:noFill/>
        </p:spPr>
        <p:txBody>
          <a:bodyPr/>
          <a:lstStyle/>
          <a:p>
            <a:r>
              <a:rPr lang="en-US" smtClean="0"/>
              <a:t>April 2007</a:t>
            </a:r>
          </a:p>
        </p:txBody>
      </p:sp>
      <p:sp>
        <p:nvSpPr>
          <p:cNvPr id="40964"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0965" name="Rectangle 7"/>
          <p:cNvSpPr>
            <a:spLocks noGrp="1" noChangeArrowheads="1"/>
          </p:cNvSpPr>
          <p:nvPr>
            <p:ph type="sldNum" sz="quarter" idx="5"/>
          </p:nvPr>
        </p:nvSpPr>
        <p:spPr>
          <a:noFill/>
        </p:spPr>
        <p:txBody>
          <a:bodyPr/>
          <a:lstStyle/>
          <a:p>
            <a:r>
              <a:rPr lang="en-US" smtClean="0"/>
              <a:t>Page </a:t>
            </a:r>
            <a:fld id="{AAA58D87-3D4C-48FC-BCF6-8D71DF887353}" type="slidenum">
              <a:rPr lang="en-US" smtClean="0"/>
              <a:pPr/>
              <a:t>8</a:t>
            </a:fld>
            <a:endParaRPr lang="en-US" smtClean="0"/>
          </a:p>
        </p:txBody>
      </p:sp>
      <p:sp>
        <p:nvSpPr>
          <p:cNvPr id="40966" name="Rectangle 2"/>
          <p:cNvSpPr>
            <a:spLocks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802.11-07/0570r0</a:t>
            </a:r>
          </a:p>
        </p:txBody>
      </p:sp>
      <p:sp>
        <p:nvSpPr>
          <p:cNvPr id="41987" name="Rectangle 3"/>
          <p:cNvSpPr>
            <a:spLocks noGrp="1" noChangeArrowheads="1"/>
          </p:cNvSpPr>
          <p:nvPr>
            <p:ph type="dt" sz="quarter" idx="1"/>
          </p:nvPr>
        </p:nvSpPr>
        <p:spPr>
          <a:noFill/>
        </p:spPr>
        <p:txBody>
          <a:bodyPr/>
          <a:lstStyle/>
          <a:p>
            <a:r>
              <a:rPr lang="en-US" smtClean="0"/>
              <a:t>April 2007</a:t>
            </a:r>
          </a:p>
        </p:txBody>
      </p:sp>
      <p:sp>
        <p:nvSpPr>
          <p:cNvPr id="41988"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1989" name="Rectangle 7"/>
          <p:cNvSpPr>
            <a:spLocks noGrp="1" noChangeArrowheads="1"/>
          </p:cNvSpPr>
          <p:nvPr>
            <p:ph type="sldNum" sz="quarter" idx="5"/>
          </p:nvPr>
        </p:nvSpPr>
        <p:spPr>
          <a:noFill/>
        </p:spPr>
        <p:txBody>
          <a:bodyPr/>
          <a:lstStyle/>
          <a:p>
            <a:r>
              <a:rPr lang="en-US" smtClean="0"/>
              <a:t>Page </a:t>
            </a:r>
            <a:fld id="{CF912D5A-8FEF-496A-ACDC-02ECFF9C344C}" type="slidenum">
              <a:rPr lang="en-US" smtClean="0"/>
              <a:pPr/>
              <a:t>9</a:t>
            </a:fld>
            <a:endParaRPr lang="en-US" smtClean="0"/>
          </a:p>
        </p:txBody>
      </p:sp>
      <p:sp>
        <p:nvSpPr>
          <p:cNvPr id="41990" name="Rectangle 2"/>
          <p:cNvSpPr>
            <a:spLocks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802.11-07/0570r0</a:t>
            </a:r>
          </a:p>
        </p:txBody>
      </p:sp>
      <p:sp>
        <p:nvSpPr>
          <p:cNvPr id="43011" name="Rectangle 3"/>
          <p:cNvSpPr>
            <a:spLocks noGrp="1" noChangeArrowheads="1"/>
          </p:cNvSpPr>
          <p:nvPr>
            <p:ph type="dt" sz="quarter" idx="1"/>
          </p:nvPr>
        </p:nvSpPr>
        <p:spPr>
          <a:noFill/>
        </p:spPr>
        <p:txBody>
          <a:bodyPr/>
          <a:lstStyle/>
          <a:p>
            <a:r>
              <a:rPr lang="en-US" smtClean="0"/>
              <a:t>April 2007</a:t>
            </a:r>
          </a:p>
        </p:txBody>
      </p:sp>
      <p:sp>
        <p:nvSpPr>
          <p:cNvPr id="43012"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3013" name="Rectangle 7"/>
          <p:cNvSpPr>
            <a:spLocks noGrp="1" noChangeArrowheads="1"/>
          </p:cNvSpPr>
          <p:nvPr>
            <p:ph type="sldNum" sz="quarter" idx="5"/>
          </p:nvPr>
        </p:nvSpPr>
        <p:spPr>
          <a:noFill/>
        </p:spPr>
        <p:txBody>
          <a:bodyPr/>
          <a:lstStyle/>
          <a:p>
            <a:r>
              <a:rPr lang="en-US" smtClean="0"/>
              <a:t>Page </a:t>
            </a:r>
            <a:fld id="{F84E3077-28F0-4343-BC43-9E04C5D474A6}" type="slidenum">
              <a:rPr lang="en-US" smtClean="0"/>
              <a:pPr/>
              <a:t>10</a:t>
            </a:fld>
            <a:endParaRPr lang="en-US" smtClean="0"/>
          </a:p>
        </p:txBody>
      </p:sp>
      <p:sp>
        <p:nvSpPr>
          <p:cNvPr id="43014" name="Rectangle 2"/>
          <p:cNvSpPr>
            <a:spLocks noChangeArrowheads="1" noTextEdit="1"/>
          </p:cNvSpPr>
          <p:nvPr>
            <p:ph type="sldImg"/>
          </p:nvPr>
        </p:nvSpPr>
        <p:spPr>
          <a:xfrm>
            <a:off x="1149350" y="696913"/>
            <a:ext cx="4637088" cy="3478212"/>
          </a:xfrm>
          <a:ln/>
        </p:spPr>
      </p:sp>
      <p:sp>
        <p:nvSpPr>
          <p:cNvPr id="43015"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802.11-07/0570r0</a:t>
            </a:r>
          </a:p>
        </p:txBody>
      </p:sp>
      <p:sp>
        <p:nvSpPr>
          <p:cNvPr id="44035" name="Rectangle 3"/>
          <p:cNvSpPr>
            <a:spLocks noGrp="1" noChangeArrowheads="1"/>
          </p:cNvSpPr>
          <p:nvPr>
            <p:ph type="dt" sz="quarter" idx="1"/>
          </p:nvPr>
        </p:nvSpPr>
        <p:spPr>
          <a:noFill/>
        </p:spPr>
        <p:txBody>
          <a:bodyPr/>
          <a:lstStyle/>
          <a:p>
            <a:r>
              <a:rPr lang="en-US" smtClean="0"/>
              <a:t>April 2007</a:t>
            </a:r>
          </a:p>
        </p:txBody>
      </p:sp>
      <p:sp>
        <p:nvSpPr>
          <p:cNvPr id="44036"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4037" name="Rectangle 7"/>
          <p:cNvSpPr>
            <a:spLocks noGrp="1" noChangeArrowheads="1"/>
          </p:cNvSpPr>
          <p:nvPr>
            <p:ph type="sldNum" sz="quarter" idx="5"/>
          </p:nvPr>
        </p:nvSpPr>
        <p:spPr>
          <a:noFill/>
        </p:spPr>
        <p:txBody>
          <a:bodyPr/>
          <a:lstStyle/>
          <a:p>
            <a:r>
              <a:rPr lang="en-US" smtClean="0"/>
              <a:t>Page </a:t>
            </a:r>
            <a:fld id="{64073DB7-73BF-40C1-B8AD-DCB1F8FF129A}" type="slidenum">
              <a:rPr lang="en-US" smtClean="0"/>
              <a:pPr/>
              <a:t>12</a:t>
            </a:fld>
            <a:endParaRPr lang="en-US" smtClean="0"/>
          </a:p>
        </p:txBody>
      </p:sp>
      <p:sp>
        <p:nvSpPr>
          <p:cNvPr id="44038" name="Rectangle 2"/>
          <p:cNvSpPr>
            <a:spLocks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802.11-07/0570r0</a:t>
            </a:r>
          </a:p>
        </p:txBody>
      </p:sp>
      <p:sp>
        <p:nvSpPr>
          <p:cNvPr id="45059" name="Rectangle 3"/>
          <p:cNvSpPr>
            <a:spLocks noGrp="1" noChangeArrowheads="1"/>
          </p:cNvSpPr>
          <p:nvPr>
            <p:ph type="dt" sz="quarter" idx="1"/>
          </p:nvPr>
        </p:nvSpPr>
        <p:spPr>
          <a:noFill/>
        </p:spPr>
        <p:txBody>
          <a:bodyPr/>
          <a:lstStyle/>
          <a:p>
            <a:r>
              <a:rPr lang="en-US" smtClean="0"/>
              <a:t>April 2007</a:t>
            </a:r>
          </a:p>
        </p:txBody>
      </p:sp>
      <p:sp>
        <p:nvSpPr>
          <p:cNvPr id="45060" name="Rectangle 6"/>
          <p:cNvSpPr>
            <a:spLocks noGrp="1" noChangeArrowheads="1"/>
          </p:cNvSpPr>
          <p:nvPr>
            <p:ph type="ftr" sz="quarter" idx="4"/>
          </p:nvPr>
        </p:nvSpPr>
        <p:spPr>
          <a:noFill/>
        </p:spPr>
        <p:txBody>
          <a:bodyPr/>
          <a:lstStyle/>
          <a:p>
            <a:pPr lvl="4"/>
            <a:r>
              <a:rPr lang="en-US" smtClean="0"/>
              <a:t>Eldad Perahia, Intel Corporation</a:t>
            </a:r>
          </a:p>
        </p:txBody>
      </p:sp>
      <p:sp>
        <p:nvSpPr>
          <p:cNvPr id="45061" name="Rectangle 7"/>
          <p:cNvSpPr>
            <a:spLocks noGrp="1" noChangeArrowheads="1"/>
          </p:cNvSpPr>
          <p:nvPr>
            <p:ph type="sldNum" sz="quarter" idx="5"/>
          </p:nvPr>
        </p:nvSpPr>
        <p:spPr>
          <a:noFill/>
        </p:spPr>
        <p:txBody>
          <a:bodyPr/>
          <a:lstStyle/>
          <a:p>
            <a:r>
              <a:rPr lang="en-US" smtClean="0"/>
              <a:t>Page </a:t>
            </a:r>
            <a:fld id="{9F5A7F50-57B2-4B8D-B584-1895CBD4BD43}" type="slidenum">
              <a:rPr lang="en-US" smtClean="0"/>
              <a:pPr/>
              <a:t>13</a:t>
            </a:fld>
            <a:endParaRPr lang="en-US" smtClean="0"/>
          </a:p>
        </p:txBody>
      </p:sp>
      <p:sp>
        <p:nvSpPr>
          <p:cNvPr id="45062" name="Rectangle 2"/>
          <p:cNvSpPr>
            <a:spLocks noChangeArrowheads="1" noTextEdit="1"/>
          </p:cNvSpPr>
          <p:nvPr>
            <p:ph type="sldImg"/>
          </p:nvPr>
        </p:nvSpPr>
        <p:spPr>
          <a:xfrm>
            <a:off x="1154113" y="701675"/>
            <a:ext cx="4625975" cy="3468688"/>
          </a:xfrm>
          <a:ln/>
        </p:spPr>
      </p:sp>
      <p:sp>
        <p:nvSpPr>
          <p:cNvPr id="450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93345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July 2011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802.11-11/0979r1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Eldad Perahia, Intel Corporation</a:t>
            </a:r>
          </a:p>
        </p:txBody>
      </p:sp>
      <p:sp>
        <p:nvSpPr>
          <p:cNvPr id="1028" name="Slide Number Placeholder 5"/>
          <p:cNvSpPr>
            <a:spLocks noGrp="1"/>
          </p:cNvSpPr>
          <p:nvPr>
            <p:ph type="sldNum" sz="quarter" idx="12"/>
          </p:nvPr>
        </p:nvSpPr>
        <p:spPr>
          <a:noFill/>
        </p:spPr>
        <p:txBody>
          <a:bodyPr/>
          <a:lstStyle/>
          <a:p>
            <a:r>
              <a:rPr lang="en-US" smtClean="0"/>
              <a:t>Slide </a:t>
            </a:r>
            <a:fld id="{87EEA748-5786-42E5-9B27-D51D6E63F31C}" type="slidenum">
              <a:rPr lang="en-US" smtClean="0"/>
              <a:pPr/>
              <a:t>1</a:t>
            </a:fld>
            <a:endParaRPr lang="en-US" smtClean="0"/>
          </a:p>
        </p:txBody>
      </p:sp>
      <p:sp>
        <p:nvSpPr>
          <p:cNvPr id="1029" name="Rectangle 2"/>
          <p:cNvSpPr>
            <a:spLocks noGrp="1" noChangeArrowheads="1"/>
          </p:cNvSpPr>
          <p:nvPr>
            <p:ph type="title"/>
          </p:nvPr>
        </p:nvSpPr>
        <p:spPr>
          <a:noFill/>
        </p:spPr>
        <p:txBody>
          <a:bodyPr/>
          <a:lstStyle/>
          <a:p>
            <a:r>
              <a:rPr lang="en-US" smtClean="0"/>
              <a:t>TGad July 2011 Report</a:t>
            </a:r>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2011-07-18</a:t>
            </a:r>
          </a:p>
        </p:txBody>
      </p:sp>
      <p:graphicFrame>
        <p:nvGraphicFramePr>
          <p:cNvPr id="1026" name="Object 11"/>
          <p:cNvGraphicFramePr>
            <a:graphicFrameLocks noChangeAspect="1"/>
          </p:cNvGraphicFramePr>
          <p:nvPr/>
        </p:nvGraphicFramePr>
        <p:xfrm>
          <a:off x="457200" y="2286000"/>
          <a:ext cx="8061325" cy="2490788"/>
        </p:xfrm>
        <a:graphic>
          <a:graphicData uri="http://schemas.openxmlformats.org/presentationml/2006/ole">
            <p:oleObj spid="_x0000_s1026" name="Document" r:id="rId4" imgW="8243394" imgH="2552211" progId="Word.Document.8">
              <p:embed/>
            </p:oleObj>
          </a:graphicData>
        </a:graphic>
      </p:graphicFrame>
      <p:sp>
        <p:nvSpPr>
          <p:cNvPr id="103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2"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1"/>
          </p:nvPr>
        </p:nvSpPr>
        <p:spPr>
          <a:noFill/>
        </p:spPr>
        <p:txBody>
          <a:bodyPr/>
          <a:lstStyle/>
          <a:p>
            <a:r>
              <a:rPr lang="en-US" smtClean="0"/>
              <a:t>Eldad Perahia, Intel Corporation</a:t>
            </a:r>
          </a:p>
        </p:txBody>
      </p:sp>
      <p:sp>
        <p:nvSpPr>
          <p:cNvPr id="11267" name="Slide Number Placeholder 4"/>
          <p:cNvSpPr>
            <a:spLocks noGrp="1"/>
          </p:cNvSpPr>
          <p:nvPr>
            <p:ph type="sldNum" sz="quarter" idx="12"/>
          </p:nvPr>
        </p:nvSpPr>
        <p:spPr>
          <a:noFill/>
        </p:spPr>
        <p:txBody>
          <a:bodyPr/>
          <a:lstStyle/>
          <a:p>
            <a:r>
              <a:rPr lang="en-US" smtClean="0"/>
              <a:t>Slide </a:t>
            </a:r>
            <a:fld id="{0C3C3EE3-CDF6-4475-A1B7-A5333DF79B6F}" type="slidenum">
              <a:rPr lang="en-US" smtClean="0"/>
              <a:pPr/>
              <a:t>10</a:t>
            </a:fld>
            <a:endParaRPr lang="en-US" smtClean="0"/>
          </a:p>
        </p:txBody>
      </p:sp>
      <p:sp>
        <p:nvSpPr>
          <p:cNvPr id="11268" name="Rectangle 2"/>
          <p:cNvSpPr>
            <a:spLocks noGrp="1" noChangeArrowheads="1"/>
          </p:cNvSpPr>
          <p:nvPr>
            <p:ph type="title"/>
          </p:nvPr>
        </p:nvSpPr>
        <p:spPr>
          <a:xfrm>
            <a:off x="685800" y="685800"/>
            <a:ext cx="7772400" cy="609600"/>
          </a:xfrm>
        </p:spPr>
        <p:txBody>
          <a:bodyPr/>
          <a:lstStyle/>
          <a:p>
            <a:r>
              <a:rPr lang="en-US" sz="2800" u="sng" smtClean="0"/>
              <a:t>Other Guidelines for IEEE WG Meetings</a:t>
            </a:r>
          </a:p>
        </p:txBody>
      </p:sp>
      <p:sp>
        <p:nvSpPr>
          <p:cNvPr id="11269"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11270"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1271"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Eldad Perahia, Intel Corporation</a:t>
            </a:r>
          </a:p>
        </p:txBody>
      </p:sp>
      <p:sp>
        <p:nvSpPr>
          <p:cNvPr id="12291" name="Slide Number Placeholder 5"/>
          <p:cNvSpPr>
            <a:spLocks noGrp="1"/>
          </p:cNvSpPr>
          <p:nvPr>
            <p:ph type="sldNum" sz="quarter" idx="12"/>
          </p:nvPr>
        </p:nvSpPr>
        <p:spPr>
          <a:noFill/>
        </p:spPr>
        <p:txBody>
          <a:bodyPr/>
          <a:lstStyle/>
          <a:p>
            <a:r>
              <a:rPr lang="en-US" smtClean="0"/>
              <a:t>Slide </a:t>
            </a:r>
            <a:fld id="{477BF7C1-B04B-4CAB-9FBC-77C464A838FF}" type="slidenum">
              <a:rPr lang="en-US" smtClean="0"/>
              <a:pPr/>
              <a:t>11</a:t>
            </a:fld>
            <a:endParaRPr lang="en-US" smtClean="0"/>
          </a:p>
        </p:txBody>
      </p:sp>
      <p:sp>
        <p:nvSpPr>
          <p:cNvPr id="12292" name="Rectangle 2"/>
          <p:cNvSpPr>
            <a:spLocks noGrp="1" noChangeArrowheads="1"/>
          </p:cNvSpPr>
          <p:nvPr>
            <p:ph type="title"/>
          </p:nvPr>
        </p:nvSpPr>
        <p:spPr/>
        <p:txBody>
          <a:bodyPr/>
          <a:lstStyle/>
          <a:p>
            <a:r>
              <a:rPr lang="en-US" smtClean="0"/>
              <a:t>Agenda Items for the Week</a:t>
            </a:r>
          </a:p>
        </p:txBody>
      </p:sp>
      <p:sp>
        <p:nvSpPr>
          <p:cNvPr id="12293" name="Rectangle 8"/>
          <p:cNvSpPr>
            <a:spLocks noGrp="1" noChangeArrowheads="1"/>
          </p:cNvSpPr>
          <p:nvPr>
            <p:ph type="body" idx="1"/>
          </p:nvPr>
        </p:nvSpPr>
        <p:spPr>
          <a:xfrm>
            <a:off x="685800" y="1676400"/>
            <a:ext cx="7772400" cy="4419600"/>
          </a:xfrm>
        </p:spPr>
        <p:txBody>
          <a:bodyPr/>
          <a:lstStyle/>
          <a:p>
            <a:r>
              <a:rPr lang="en-US" sz="2000" smtClean="0"/>
              <a:t>Call for secretary</a:t>
            </a:r>
          </a:p>
          <a:p>
            <a:r>
              <a:rPr lang="en-US" sz="2000" smtClean="0"/>
              <a:t>Set agenda for the week</a:t>
            </a:r>
          </a:p>
          <a:p>
            <a:r>
              <a:rPr lang="en-US" sz="2000" smtClean="0"/>
              <a:t>Review from May</a:t>
            </a:r>
          </a:p>
          <a:p>
            <a:r>
              <a:rPr lang="en-US" sz="2000" smtClean="0"/>
              <a:t>Approve minutes from May</a:t>
            </a:r>
          </a:p>
          <a:p>
            <a:r>
              <a:rPr lang="en-US" sz="2000" smtClean="0"/>
              <a:t>Review conference calls</a:t>
            </a:r>
          </a:p>
          <a:p>
            <a:r>
              <a:rPr lang="en-US" sz="2000" smtClean="0"/>
              <a:t>Editor Report</a:t>
            </a:r>
          </a:p>
          <a:p>
            <a:r>
              <a:rPr lang="en-US" sz="2000" smtClean="0"/>
              <a:t>Comment resolution on D3.0 &amp; motions on resolutions</a:t>
            </a:r>
          </a:p>
          <a:p>
            <a:r>
              <a:rPr lang="en-US" sz="2000" smtClean="0"/>
              <a:t>Plan for Sponsor Ballot</a:t>
            </a:r>
          </a:p>
          <a:p>
            <a:r>
              <a:rPr lang="en-US" sz="2000" smtClean="0"/>
              <a:t>Motion for Recirculation Letter Ballot</a:t>
            </a:r>
          </a:p>
          <a:p>
            <a:r>
              <a:rPr lang="en-US" sz="2000" smtClean="0"/>
              <a:t>Planning for September</a:t>
            </a:r>
          </a:p>
          <a:p>
            <a:r>
              <a:rPr lang="en-US" sz="2000" smtClean="0"/>
              <a:t>CWPAN liaison report (Tues PM2)</a:t>
            </a:r>
          </a:p>
          <a:p>
            <a:r>
              <a:rPr lang="en-US" sz="2000" smtClean="0"/>
              <a:t>Other presentations</a:t>
            </a:r>
          </a:p>
        </p:txBody>
      </p:sp>
      <p:sp>
        <p:nvSpPr>
          <p:cNvPr id="12294"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Eldad Perahia, Intel Corporation</a:t>
            </a:r>
          </a:p>
        </p:txBody>
      </p:sp>
      <p:sp>
        <p:nvSpPr>
          <p:cNvPr id="13315" name="Slide Number Placeholder 5"/>
          <p:cNvSpPr>
            <a:spLocks noGrp="1"/>
          </p:cNvSpPr>
          <p:nvPr>
            <p:ph type="sldNum" sz="quarter" idx="12"/>
          </p:nvPr>
        </p:nvSpPr>
        <p:spPr>
          <a:noFill/>
        </p:spPr>
        <p:txBody>
          <a:bodyPr/>
          <a:lstStyle/>
          <a:p>
            <a:r>
              <a:rPr lang="en-US" smtClean="0"/>
              <a:t>Slide </a:t>
            </a:r>
            <a:fld id="{4B183674-CF8E-41C3-8CB9-987113A01A3C}" type="slidenum">
              <a:rPr lang="en-US" smtClean="0"/>
              <a:pPr/>
              <a:t>12</a:t>
            </a:fld>
            <a:endParaRPr lang="en-US" smtClean="0"/>
          </a:p>
        </p:txBody>
      </p:sp>
      <p:sp>
        <p:nvSpPr>
          <p:cNvPr id="13316" name="Rectangle 2"/>
          <p:cNvSpPr>
            <a:spLocks noGrp="1" noChangeArrowheads="1"/>
          </p:cNvSpPr>
          <p:nvPr>
            <p:ph type="title"/>
          </p:nvPr>
        </p:nvSpPr>
        <p:spPr>
          <a:xfrm>
            <a:off x="685800" y="685800"/>
            <a:ext cx="7772400" cy="457200"/>
          </a:xfrm>
        </p:spPr>
        <p:txBody>
          <a:bodyPr/>
          <a:lstStyle/>
          <a:p>
            <a:r>
              <a:rPr lang="en-US" sz="2800" smtClean="0"/>
              <a:t>Submissions</a:t>
            </a:r>
          </a:p>
        </p:txBody>
      </p:sp>
      <p:sp>
        <p:nvSpPr>
          <p:cNvPr id="13317" name="Rectangle 3"/>
          <p:cNvSpPr>
            <a:spLocks noGrp="1" noChangeArrowheads="1"/>
          </p:cNvSpPr>
          <p:nvPr>
            <p:ph type="body" idx="1"/>
          </p:nvPr>
        </p:nvSpPr>
        <p:spPr>
          <a:xfrm>
            <a:off x="685800" y="1752600"/>
            <a:ext cx="7772400" cy="4267200"/>
          </a:xfrm>
        </p:spPr>
        <p:txBody>
          <a:bodyPr/>
          <a:lstStyle/>
          <a:p>
            <a:pPr>
              <a:lnSpc>
                <a:spcPct val="80000"/>
              </a:lnSpc>
            </a:pPr>
            <a:r>
              <a:rPr lang="en-US" dirty="0" smtClean="0"/>
              <a:t>Comment Resolution</a:t>
            </a:r>
          </a:p>
          <a:p>
            <a:pPr lvl="1">
              <a:lnSpc>
                <a:spcPct val="80000"/>
              </a:lnSpc>
            </a:pPr>
            <a:r>
              <a:rPr lang="en-US" dirty="0" smtClean="0"/>
              <a:t>11/850r5, comment spread sheet, Carlos</a:t>
            </a:r>
          </a:p>
          <a:p>
            <a:pPr lvl="1">
              <a:lnSpc>
                <a:spcPct val="80000"/>
              </a:lnSpc>
            </a:pPr>
            <a:r>
              <a:rPr lang="en-US" altLang="ko-KR" dirty="0" smtClean="0">
                <a:ea typeface="굴림" charset="-127"/>
              </a:rPr>
              <a:t>11/0912r0, Allocation and flow management (reviewed in conference call)</a:t>
            </a:r>
            <a:endParaRPr lang="en-US" dirty="0" smtClean="0"/>
          </a:p>
          <a:p>
            <a:pPr lvl="1">
              <a:lnSpc>
                <a:spcPct val="80000"/>
              </a:lnSpc>
            </a:pPr>
            <a:r>
              <a:rPr lang="en-US" dirty="0" smtClean="0"/>
              <a:t>11/848, Mark Hamilton (Tues 16:00)</a:t>
            </a:r>
          </a:p>
          <a:p>
            <a:pPr lvl="2">
              <a:lnSpc>
                <a:spcPct val="80000"/>
              </a:lnSpc>
            </a:pPr>
            <a:r>
              <a:rPr lang="en-GB" dirty="0" smtClean="0"/>
              <a:t>11/0910r1, Solomon Trainin</a:t>
            </a:r>
            <a:endParaRPr lang="en-US" dirty="0" smtClean="0"/>
          </a:p>
          <a:p>
            <a:pPr lvl="2">
              <a:lnSpc>
                <a:spcPct val="80000"/>
              </a:lnSpc>
            </a:pPr>
            <a:endParaRPr lang="en-US" dirty="0" smtClean="0"/>
          </a:p>
          <a:p>
            <a:pPr>
              <a:lnSpc>
                <a:spcPct val="80000"/>
              </a:lnSpc>
            </a:pPr>
            <a:r>
              <a:rPr lang="en-US" dirty="0" smtClean="0"/>
              <a:t>Other</a:t>
            </a:r>
          </a:p>
        </p:txBody>
      </p:sp>
      <p:sp>
        <p:nvSpPr>
          <p:cNvPr id="13318"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5"/>
          <p:cNvSpPr>
            <a:spLocks noGrp="1"/>
          </p:cNvSpPr>
          <p:nvPr>
            <p:ph type="ftr" sz="quarter" idx="11"/>
          </p:nvPr>
        </p:nvSpPr>
        <p:spPr>
          <a:noFill/>
        </p:spPr>
        <p:txBody>
          <a:bodyPr/>
          <a:lstStyle/>
          <a:p>
            <a:r>
              <a:rPr lang="en-US" smtClean="0"/>
              <a:t>Eldad Perahia, Intel Corporation</a:t>
            </a:r>
          </a:p>
        </p:txBody>
      </p:sp>
      <p:sp>
        <p:nvSpPr>
          <p:cNvPr id="14339" name="Slide Number Placeholder 6"/>
          <p:cNvSpPr>
            <a:spLocks noGrp="1"/>
          </p:cNvSpPr>
          <p:nvPr>
            <p:ph type="sldNum" sz="quarter" idx="12"/>
          </p:nvPr>
        </p:nvSpPr>
        <p:spPr>
          <a:noFill/>
        </p:spPr>
        <p:txBody>
          <a:bodyPr/>
          <a:lstStyle/>
          <a:p>
            <a:r>
              <a:rPr lang="en-US" smtClean="0"/>
              <a:t>Slide </a:t>
            </a:r>
            <a:fld id="{5FFB7D69-7FB8-4BE0-8D70-3AF487098A47}" type="slidenum">
              <a:rPr lang="en-US" smtClean="0"/>
              <a:pPr/>
              <a:t>13</a:t>
            </a:fld>
            <a:endParaRPr lang="en-US" smtClean="0"/>
          </a:p>
        </p:txBody>
      </p:sp>
      <p:sp>
        <p:nvSpPr>
          <p:cNvPr id="14340" name="Rectangle 2"/>
          <p:cNvSpPr>
            <a:spLocks noGrp="1" noChangeArrowheads="1"/>
          </p:cNvSpPr>
          <p:nvPr>
            <p:ph type="title"/>
          </p:nvPr>
        </p:nvSpPr>
        <p:spPr/>
        <p:txBody>
          <a:bodyPr/>
          <a:lstStyle/>
          <a:p>
            <a:r>
              <a:rPr lang="en-US" smtClean="0"/>
              <a:t>Tentative TGad Agenda for the Week</a:t>
            </a:r>
          </a:p>
        </p:txBody>
      </p:sp>
      <p:sp>
        <p:nvSpPr>
          <p:cNvPr id="14341" name="Rectangle 3"/>
          <p:cNvSpPr>
            <a:spLocks noGrp="1" noChangeArrowheads="1"/>
          </p:cNvSpPr>
          <p:nvPr>
            <p:ph type="body" sz="half" idx="1"/>
          </p:nvPr>
        </p:nvSpPr>
        <p:spPr>
          <a:xfrm>
            <a:off x="381000" y="1981200"/>
            <a:ext cx="4114800" cy="4267200"/>
          </a:xfrm>
        </p:spPr>
        <p:txBody>
          <a:bodyPr/>
          <a:lstStyle/>
          <a:p>
            <a:pPr>
              <a:lnSpc>
                <a:spcPct val="90000"/>
              </a:lnSpc>
            </a:pPr>
            <a:r>
              <a:rPr lang="en-US" sz="1800" dirty="0" smtClean="0"/>
              <a:t>Monday July 18</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May</a:t>
            </a:r>
          </a:p>
          <a:p>
            <a:pPr lvl="1"/>
            <a:r>
              <a:rPr lang="en-US" sz="1600" dirty="0" smtClean="0"/>
              <a:t>Approve minutes from May</a:t>
            </a:r>
          </a:p>
          <a:p>
            <a:pPr lvl="1"/>
            <a:r>
              <a:rPr lang="en-US" sz="1600" dirty="0" smtClean="0"/>
              <a:t>Review conference calls</a:t>
            </a:r>
          </a:p>
          <a:p>
            <a:pPr lvl="1"/>
            <a:r>
              <a:rPr lang="en-US" sz="1600" dirty="0" smtClean="0"/>
              <a:t>Editor Report</a:t>
            </a:r>
          </a:p>
          <a:p>
            <a:pPr lvl="1"/>
            <a:r>
              <a:rPr lang="en-US" sz="1600" dirty="0" smtClean="0"/>
              <a:t>Comment resolution on D3.0 &amp; motions on resolutions</a:t>
            </a:r>
          </a:p>
          <a:p>
            <a:pPr lvl="1"/>
            <a:r>
              <a:rPr lang="en-US" sz="1600" dirty="0" smtClean="0"/>
              <a:t>Plan for Sponsor Ballot</a:t>
            </a:r>
          </a:p>
          <a:p>
            <a:pPr>
              <a:lnSpc>
                <a:spcPct val="90000"/>
              </a:lnSpc>
            </a:pPr>
            <a:r>
              <a:rPr lang="en-US" sz="1800" dirty="0" smtClean="0"/>
              <a:t>Tuesday July 19</a:t>
            </a:r>
            <a:r>
              <a:rPr lang="en-US" sz="1800" baseline="30000" dirty="0" smtClean="0"/>
              <a:t>th</a:t>
            </a:r>
            <a:r>
              <a:rPr lang="en-US" sz="1800" dirty="0" smtClean="0"/>
              <a:t>, 8:00 – 10:0</a:t>
            </a:r>
            <a:r>
              <a:rPr lang="en-US" sz="1800" dirty="0" smtClean="0">
                <a:sym typeface="Wingdings" pitchFamily="2" charset="2"/>
              </a:rPr>
              <a:t>0</a:t>
            </a:r>
            <a:endParaRPr lang="en-US" sz="1800" dirty="0" smtClean="0"/>
          </a:p>
          <a:p>
            <a:pPr lvl="1">
              <a:lnSpc>
                <a:spcPct val="90000"/>
              </a:lnSpc>
            </a:pPr>
            <a:r>
              <a:rPr lang="en-US" sz="1600" dirty="0" smtClean="0"/>
              <a:t>Cancelled</a:t>
            </a:r>
            <a:endParaRPr lang="en-US" sz="1600" dirty="0" smtClean="0"/>
          </a:p>
          <a:p>
            <a:pPr lvl="1">
              <a:lnSpc>
                <a:spcPct val="90000"/>
              </a:lnSpc>
            </a:pPr>
            <a:endParaRPr lang="en-US" sz="1600" dirty="0" smtClean="0"/>
          </a:p>
        </p:txBody>
      </p:sp>
      <p:sp>
        <p:nvSpPr>
          <p:cNvPr id="14342" name="Rectangle 4"/>
          <p:cNvSpPr>
            <a:spLocks noGrp="1" noChangeArrowheads="1"/>
          </p:cNvSpPr>
          <p:nvPr>
            <p:ph type="body" sz="half" idx="2"/>
          </p:nvPr>
        </p:nvSpPr>
        <p:spPr>
          <a:xfrm>
            <a:off x="4648200" y="1981200"/>
            <a:ext cx="4114800" cy="4114800"/>
          </a:xfrm>
        </p:spPr>
        <p:txBody>
          <a:bodyPr/>
          <a:lstStyle/>
          <a:p>
            <a:pPr>
              <a:lnSpc>
                <a:spcPct val="90000"/>
              </a:lnSpc>
            </a:pPr>
            <a:r>
              <a:rPr lang="en-US" sz="1800" dirty="0" smtClean="0"/>
              <a:t>Tuesday July 19</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lnSpc>
                <a:spcPct val="90000"/>
              </a:lnSpc>
            </a:pPr>
            <a:r>
              <a:rPr lang="en-US" sz="1600" dirty="0" smtClean="0"/>
              <a:t>Comment resolution on D3.0 &amp; motions on </a:t>
            </a:r>
            <a:r>
              <a:rPr lang="en-US" sz="1600" dirty="0" smtClean="0"/>
              <a:t>resolutions</a:t>
            </a:r>
          </a:p>
          <a:p>
            <a:pPr lvl="1">
              <a:lnSpc>
                <a:spcPct val="90000"/>
              </a:lnSpc>
            </a:pPr>
            <a:r>
              <a:rPr lang="en-US" sz="1600" dirty="0" smtClean="0"/>
              <a:t>CWPAN liaison report</a:t>
            </a:r>
            <a:endParaRPr lang="en-US" sz="1600" dirty="0" smtClean="0"/>
          </a:p>
          <a:p>
            <a:pPr lvl="1">
              <a:lnSpc>
                <a:spcPct val="90000"/>
              </a:lnSpc>
            </a:pPr>
            <a:r>
              <a:rPr lang="en-US" sz="1600" dirty="0" smtClean="0"/>
              <a:t>Motion for Recirculation Letter Ballot</a:t>
            </a:r>
          </a:p>
          <a:p>
            <a:pPr>
              <a:lnSpc>
                <a:spcPct val="90000"/>
              </a:lnSpc>
            </a:pPr>
            <a:r>
              <a:rPr lang="en-US" sz="1800" dirty="0" smtClean="0"/>
              <a:t>Wednesday July 20</a:t>
            </a:r>
            <a:r>
              <a:rPr lang="en-US" sz="1800" baseline="30000" dirty="0" smtClean="0"/>
              <a:t>th</a:t>
            </a:r>
            <a:r>
              <a:rPr lang="en-US" sz="1800" dirty="0" smtClean="0"/>
              <a:t>, 16:00 – 18:0</a:t>
            </a:r>
            <a:r>
              <a:rPr lang="en-US" sz="1800" dirty="0" smtClean="0">
                <a:sym typeface="Wingdings" pitchFamily="2" charset="2"/>
              </a:rPr>
              <a:t>0</a:t>
            </a:r>
          </a:p>
          <a:p>
            <a:pPr lvl="1">
              <a:lnSpc>
                <a:spcPct val="90000"/>
              </a:lnSpc>
            </a:pPr>
            <a:r>
              <a:rPr lang="en-US" sz="1600" dirty="0" smtClean="0"/>
              <a:t>Comment resolution on D3.0 &amp; motions on resolutions</a:t>
            </a:r>
          </a:p>
          <a:p>
            <a:pPr lvl="1">
              <a:lnSpc>
                <a:spcPct val="90000"/>
              </a:lnSpc>
            </a:pPr>
            <a:r>
              <a:rPr lang="en-US" sz="1600" dirty="0" smtClean="0"/>
              <a:t>Motion for Recirculation Letter Ballot</a:t>
            </a:r>
          </a:p>
          <a:p>
            <a:pPr>
              <a:lnSpc>
                <a:spcPct val="90000"/>
              </a:lnSpc>
            </a:pPr>
            <a:r>
              <a:rPr lang="en-US" sz="1800" dirty="0" smtClean="0"/>
              <a:t>Thursday July 21</a:t>
            </a:r>
            <a:r>
              <a:rPr lang="en-US" sz="1800" baseline="30000" dirty="0" smtClean="0"/>
              <a:t>st</a:t>
            </a:r>
            <a:r>
              <a:rPr lang="en-US" sz="1800" dirty="0" smtClean="0"/>
              <a:t>, 8:00 – 10:0</a:t>
            </a:r>
            <a:r>
              <a:rPr lang="en-US" sz="1800" dirty="0" smtClean="0">
                <a:sym typeface="Wingdings" pitchFamily="2" charset="2"/>
              </a:rPr>
              <a:t>0</a:t>
            </a:r>
          </a:p>
          <a:p>
            <a:pPr lvl="1">
              <a:lnSpc>
                <a:spcPct val="90000"/>
              </a:lnSpc>
            </a:pPr>
            <a:r>
              <a:rPr lang="en-US" sz="1600" dirty="0" smtClean="0"/>
              <a:t>Comment resolution on D3.0 &amp; motions on resolutions</a:t>
            </a:r>
          </a:p>
          <a:p>
            <a:pPr lvl="1">
              <a:lnSpc>
                <a:spcPct val="90000"/>
              </a:lnSpc>
            </a:pPr>
            <a:r>
              <a:rPr lang="en-US" sz="1600" dirty="0" smtClean="0"/>
              <a:t>Motion for Recirculation Letter Ballot</a:t>
            </a:r>
          </a:p>
          <a:p>
            <a:pPr lvl="1">
              <a:lnSpc>
                <a:spcPct val="90000"/>
              </a:lnSpc>
            </a:pPr>
            <a:r>
              <a:rPr lang="en-US" sz="1600" dirty="0" smtClean="0"/>
              <a:t>Planning for September</a:t>
            </a:r>
          </a:p>
          <a:p>
            <a:pPr lvl="1">
              <a:lnSpc>
                <a:spcPct val="90000"/>
              </a:lnSpc>
            </a:pPr>
            <a:endParaRPr lang="en-US" sz="1400" dirty="0" smtClean="0">
              <a:sym typeface="Wingdings" pitchFamily="2" charset="2"/>
            </a:endParaRPr>
          </a:p>
        </p:txBody>
      </p:sp>
      <p:sp>
        <p:nvSpPr>
          <p:cNvPr id="14343"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Agenda for Monday July 18</a:t>
            </a:r>
            <a:r>
              <a:rPr lang="en-US" baseline="30000" smtClean="0"/>
              <a:t>th</a:t>
            </a:r>
            <a:r>
              <a:rPr lang="en-US" smtClean="0"/>
              <a:t>, 13:30 – 15:3</a:t>
            </a:r>
            <a:r>
              <a:rPr lang="en-US" smtClean="0">
                <a:sym typeface="Wingdings" pitchFamily="2" charset="2"/>
              </a:rPr>
              <a:t>0</a:t>
            </a:r>
          </a:p>
        </p:txBody>
      </p:sp>
      <p:sp>
        <p:nvSpPr>
          <p:cNvPr id="15363" name="Rectangle 3"/>
          <p:cNvSpPr>
            <a:spLocks noGrp="1" noChangeArrowheads="1"/>
          </p:cNvSpPr>
          <p:nvPr>
            <p:ph idx="1"/>
          </p:nvPr>
        </p:nvSpPr>
        <p:spPr/>
        <p:txBody>
          <a:bodyPr/>
          <a:lstStyle/>
          <a:p>
            <a:r>
              <a:rPr lang="en-US" smtClean="0"/>
              <a:t>Call for secretary</a:t>
            </a:r>
          </a:p>
          <a:p>
            <a:r>
              <a:rPr lang="en-US" smtClean="0"/>
              <a:t>Set agenda for the week</a:t>
            </a:r>
          </a:p>
          <a:p>
            <a:r>
              <a:rPr lang="en-US" smtClean="0"/>
              <a:t>Review from May</a:t>
            </a:r>
          </a:p>
          <a:p>
            <a:r>
              <a:rPr lang="en-US" smtClean="0"/>
              <a:t>Approve minutes from May</a:t>
            </a:r>
          </a:p>
          <a:p>
            <a:r>
              <a:rPr lang="en-US" smtClean="0"/>
              <a:t>Review conference calls</a:t>
            </a:r>
          </a:p>
          <a:p>
            <a:r>
              <a:rPr lang="en-US" smtClean="0"/>
              <a:t>Editor Report</a:t>
            </a:r>
          </a:p>
          <a:p>
            <a:r>
              <a:rPr lang="en-US" smtClean="0"/>
              <a:t>Comment resolution on D3.0 &amp; motions on resolutions</a:t>
            </a:r>
          </a:p>
          <a:p>
            <a:r>
              <a:rPr lang="en-US" smtClean="0"/>
              <a:t>Plan for Sponsor Ballot</a:t>
            </a:r>
            <a:endParaRPr lang="en-US" sz="2000" smtClean="0"/>
          </a:p>
          <a:p>
            <a:pPr>
              <a:lnSpc>
                <a:spcPct val="90000"/>
              </a:lnSpc>
            </a:pPr>
            <a:endParaRPr lang="en-US" smtClean="0"/>
          </a:p>
        </p:txBody>
      </p:sp>
      <p:sp>
        <p:nvSpPr>
          <p:cNvPr id="15364" name="Footer Placeholder 4"/>
          <p:cNvSpPr>
            <a:spLocks noGrp="1"/>
          </p:cNvSpPr>
          <p:nvPr>
            <p:ph type="ftr" sz="quarter" idx="11"/>
          </p:nvPr>
        </p:nvSpPr>
        <p:spPr>
          <a:noFill/>
        </p:spPr>
        <p:txBody>
          <a:bodyPr/>
          <a:lstStyle/>
          <a:p>
            <a:r>
              <a:rPr lang="en-US" smtClean="0"/>
              <a:t>Eldad Perahia, Intel Corporation</a:t>
            </a:r>
          </a:p>
        </p:txBody>
      </p:sp>
      <p:sp>
        <p:nvSpPr>
          <p:cNvPr id="15365" name="Slide Number Placeholder 5"/>
          <p:cNvSpPr>
            <a:spLocks noGrp="1"/>
          </p:cNvSpPr>
          <p:nvPr>
            <p:ph type="sldNum" sz="quarter" idx="12"/>
          </p:nvPr>
        </p:nvSpPr>
        <p:spPr>
          <a:noFill/>
        </p:spPr>
        <p:txBody>
          <a:bodyPr/>
          <a:lstStyle/>
          <a:p>
            <a:r>
              <a:rPr lang="en-US" smtClean="0"/>
              <a:t>Slide </a:t>
            </a:r>
            <a:fld id="{77A394D4-7352-46F9-B715-C47AAF895E1C}" type="slidenum">
              <a:rPr lang="en-US" smtClean="0"/>
              <a:pPr/>
              <a:t>14</a:t>
            </a:fld>
            <a:endParaRPr lang="en-US" smtClean="0"/>
          </a:p>
        </p:txBody>
      </p:sp>
      <p:sp>
        <p:nvSpPr>
          <p:cNvPr id="15366"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Eldad Perahia, Intel Corporation</a:t>
            </a:r>
          </a:p>
        </p:txBody>
      </p:sp>
      <p:sp>
        <p:nvSpPr>
          <p:cNvPr id="16387" name="Slide Number Placeholder 5"/>
          <p:cNvSpPr>
            <a:spLocks noGrp="1"/>
          </p:cNvSpPr>
          <p:nvPr>
            <p:ph type="sldNum" sz="quarter" idx="12"/>
          </p:nvPr>
        </p:nvSpPr>
        <p:spPr>
          <a:noFill/>
        </p:spPr>
        <p:txBody>
          <a:bodyPr/>
          <a:lstStyle/>
          <a:p>
            <a:r>
              <a:rPr lang="en-US" smtClean="0"/>
              <a:t>Slide </a:t>
            </a:r>
            <a:fld id="{3BF6E4B6-7DC3-4133-AAD6-A1081E1A1867}" type="slidenum">
              <a:rPr lang="en-US" smtClean="0"/>
              <a:pPr/>
              <a:t>15</a:t>
            </a:fld>
            <a:endParaRPr lang="en-US" smtClean="0"/>
          </a:p>
        </p:txBody>
      </p:sp>
      <p:sp>
        <p:nvSpPr>
          <p:cNvPr id="16388" name="Rectangle 2"/>
          <p:cNvSpPr>
            <a:spLocks noGrp="1" noChangeArrowheads="1"/>
          </p:cNvSpPr>
          <p:nvPr>
            <p:ph type="title"/>
          </p:nvPr>
        </p:nvSpPr>
        <p:spPr/>
        <p:txBody>
          <a:bodyPr/>
          <a:lstStyle/>
          <a:p>
            <a:r>
              <a:rPr lang="en-US" smtClean="0"/>
              <a:t>Notes for Monday July 18</a:t>
            </a:r>
            <a:r>
              <a:rPr lang="en-US" baseline="30000" smtClean="0"/>
              <a:t>th</a:t>
            </a:r>
            <a:r>
              <a:rPr lang="en-US" smtClean="0"/>
              <a:t>, 13:30 – 15:3</a:t>
            </a:r>
            <a:r>
              <a:rPr lang="en-US" smtClean="0">
                <a:sym typeface="Wingdings" pitchFamily="2" charset="2"/>
              </a:rPr>
              <a:t>0</a:t>
            </a:r>
          </a:p>
        </p:txBody>
      </p:sp>
      <p:sp>
        <p:nvSpPr>
          <p:cNvPr id="16389" name="Rectangle 3"/>
          <p:cNvSpPr>
            <a:spLocks noGrp="1" noChangeArrowheads="1"/>
          </p:cNvSpPr>
          <p:nvPr>
            <p:ph type="body" idx="1"/>
          </p:nvPr>
        </p:nvSpPr>
        <p:spPr/>
        <p:txBody>
          <a:bodyPr/>
          <a:lstStyle/>
          <a:p>
            <a:pPr lvl="1">
              <a:lnSpc>
                <a:spcPct val="80000"/>
              </a:lnSpc>
            </a:pPr>
            <a:endParaRPr lang="en-US" sz="1800" smtClean="0"/>
          </a:p>
          <a:p>
            <a:endParaRPr lang="en-US" smtClean="0"/>
          </a:p>
        </p:txBody>
      </p:sp>
      <p:sp>
        <p:nvSpPr>
          <p:cNvPr id="16390"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smtClean="0"/>
              <a:t>Eldad Perahia, Intel Corporation</a:t>
            </a:r>
          </a:p>
        </p:txBody>
      </p:sp>
      <p:sp>
        <p:nvSpPr>
          <p:cNvPr id="17411" name="Slide Number Placeholder 5"/>
          <p:cNvSpPr>
            <a:spLocks noGrp="1"/>
          </p:cNvSpPr>
          <p:nvPr>
            <p:ph type="sldNum" sz="quarter" idx="12"/>
          </p:nvPr>
        </p:nvSpPr>
        <p:spPr>
          <a:noFill/>
        </p:spPr>
        <p:txBody>
          <a:bodyPr/>
          <a:lstStyle/>
          <a:p>
            <a:r>
              <a:rPr lang="en-US" smtClean="0"/>
              <a:t>Slide </a:t>
            </a:r>
            <a:fld id="{0EE3E593-623E-4111-B4CC-BDF4FACD5ACF}" type="slidenum">
              <a:rPr lang="en-US" smtClean="0"/>
              <a:pPr/>
              <a:t>16</a:t>
            </a:fld>
            <a:endParaRPr lang="en-US" smtClean="0"/>
          </a:p>
        </p:txBody>
      </p:sp>
      <p:sp>
        <p:nvSpPr>
          <p:cNvPr id="17412" name="Rectangle 2"/>
          <p:cNvSpPr>
            <a:spLocks noGrp="1" noChangeArrowheads="1"/>
          </p:cNvSpPr>
          <p:nvPr>
            <p:ph type="title"/>
          </p:nvPr>
        </p:nvSpPr>
        <p:spPr/>
        <p:txBody>
          <a:bodyPr/>
          <a:lstStyle/>
          <a:p>
            <a:r>
              <a:rPr lang="en-US" smtClean="0"/>
              <a:t>Review from May</a:t>
            </a:r>
          </a:p>
        </p:txBody>
      </p:sp>
      <p:sp>
        <p:nvSpPr>
          <p:cNvPr id="17413" name="Rectangle 3"/>
          <p:cNvSpPr>
            <a:spLocks noGrp="1" noChangeArrowheads="1"/>
          </p:cNvSpPr>
          <p:nvPr>
            <p:ph type="body" idx="1"/>
          </p:nvPr>
        </p:nvSpPr>
        <p:spPr/>
        <p:txBody>
          <a:bodyPr/>
          <a:lstStyle/>
          <a:p>
            <a:r>
              <a:rPr lang="en-US" smtClean="0"/>
              <a:t>Resolved all comments on LB 174</a:t>
            </a:r>
          </a:p>
          <a:p>
            <a:r>
              <a:rPr lang="en-US" smtClean="0"/>
              <a:t>TG and WG approved motion for recirculation letter ballot on D3.0</a:t>
            </a:r>
          </a:p>
          <a:p>
            <a:endParaRPr lang="en-US" smtClean="0"/>
          </a:p>
        </p:txBody>
      </p:sp>
      <p:sp>
        <p:nvSpPr>
          <p:cNvPr id="17414"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smtClean="0"/>
              <a:t>Eldad Perahia, Intel Corporation</a:t>
            </a:r>
          </a:p>
        </p:txBody>
      </p:sp>
      <p:sp>
        <p:nvSpPr>
          <p:cNvPr id="18435" name="Slide Number Placeholder 5"/>
          <p:cNvSpPr>
            <a:spLocks noGrp="1"/>
          </p:cNvSpPr>
          <p:nvPr>
            <p:ph type="sldNum" sz="quarter" idx="12"/>
          </p:nvPr>
        </p:nvSpPr>
        <p:spPr>
          <a:noFill/>
        </p:spPr>
        <p:txBody>
          <a:bodyPr/>
          <a:lstStyle/>
          <a:p>
            <a:r>
              <a:rPr lang="en-US" smtClean="0"/>
              <a:t>Slide </a:t>
            </a:r>
            <a:fld id="{A79386EE-76A7-4002-AC70-AA347C2111E4}" type="slidenum">
              <a:rPr lang="en-US" smtClean="0"/>
              <a:pPr/>
              <a:t>17</a:t>
            </a:fld>
            <a:endParaRPr lang="en-US" smtClean="0"/>
          </a:p>
        </p:txBody>
      </p:sp>
      <p:sp>
        <p:nvSpPr>
          <p:cNvPr id="18436" name="Rectangle 2"/>
          <p:cNvSpPr>
            <a:spLocks noGrp="1" noChangeArrowheads="1"/>
          </p:cNvSpPr>
          <p:nvPr>
            <p:ph type="title"/>
          </p:nvPr>
        </p:nvSpPr>
        <p:spPr/>
        <p:txBody>
          <a:bodyPr/>
          <a:lstStyle/>
          <a:p>
            <a:r>
              <a:rPr lang="en-US" smtClean="0"/>
              <a:t>May Minutes</a:t>
            </a:r>
          </a:p>
        </p:txBody>
      </p:sp>
      <p:sp>
        <p:nvSpPr>
          <p:cNvPr id="18437" name="Rectangle 3"/>
          <p:cNvSpPr>
            <a:spLocks noGrp="1" noChangeArrowheads="1"/>
          </p:cNvSpPr>
          <p:nvPr>
            <p:ph type="body" idx="1"/>
          </p:nvPr>
        </p:nvSpPr>
        <p:spPr/>
        <p:txBody>
          <a:bodyPr/>
          <a:lstStyle/>
          <a:p>
            <a:r>
              <a:rPr lang="en-US" sz="2800" dirty="0" smtClean="0"/>
              <a:t>Motion to approve </a:t>
            </a:r>
            <a:r>
              <a:rPr lang="en-US" dirty="0" smtClean="0"/>
              <a:t>May </a:t>
            </a:r>
            <a:r>
              <a:rPr lang="en-US" sz="2800" dirty="0" smtClean="0"/>
              <a:t>‘11 TGad minutes as contained in 11-11-0696r0</a:t>
            </a:r>
          </a:p>
          <a:p>
            <a:endParaRPr lang="en-US" sz="2800" dirty="0" smtClean="0"/>
          </a:p>
          <a:p>
            <a:r>
              <a:rPr lang="en-US" sz="2800" dirty="0" smtClean="0"/>
              <a:t>Move</a:t>
            </a:r>
            <a:r>
              <a:rPr lang="en-US" sz="2800" dirty="0" smtClean="0"/>
              <a:t>: Chris</a:t>
            </a:r>
            <a:endParaRPr lang="en-US" sz="2800" dirty="0" smtClean="0"/>
          </a:p>
          <a:p>
            <a:r>
              <a:rPr lang="en-US" sz="2800" dirty="0" smtClean="0"/>
              <a:t>Second</a:t>
            </a:r>
            <a:r>
              <a:rPr lang="en-US" sz="2800" dirty="0" smtClean="0"/>
              <a:t>: Solomon</a:t>
            </a:r>
          </a:p>
          <a:p>
            <a:r>
              <a:rPr lang="en-US" sz="2800" dirty="0" smtClean="0"/>
              <a:t>Passed by unanimous consent</a:t>
            </a:r>
            <a:endParaRPr lang="en-US" sz="2800" dirty="0" smtClean="0"/>
          </a:p>
          <a:p>
            <a:endParaRPr lang="en-US" sz="2800" dirty="0" smtClean="0"/>
          </a:p>
          <a:p>
            <a:endParaRPr lang="en-US" dirty="0" smtClean="0"/>
          </a:p>
        </p:txBody>
      </p:sp>
      <p:sp>
        <p:nvSpPr>
          <p:cNvPr id="18438"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smtClean="0"/>
              <a:t>Eldad Perahia, Intel Corporation</a:t>
            </a:r>
          </a:p>
        </p:txBody>
      </p:sp>
      <p:sp>
        <p:nvSpPr>
          <p:cNvPr id="19459" name="Slide Number Placeholder 5"/>
          <p:cNvSpPr>
            <a:spLocks noGrp="1"/>
          </p:cNvSpPr>
          <p:nvPr>
            <p:ph type="sldNum" sz="quarter" idx="12"/>
          </p:nvPr>
        </p:nvSpPr>
        <p:spPr>
          <a:noFill/>
        </p:spPr>
        <p:txBody>
          <a:bodyPr/>
          <a:lstStyle/>
          <a:p>
            <a:r>
              <a:rPr lang="en-US" smtClean="0"/>
              <a:t>Slide </a:t>
            </a:r>
            <a:fld id="{EDBF7CBB-3E59-498A-B193-9076F4E6A3E4}" type="slidenum">
              <a:rPr lang="en-US" smtClean="0"/>
              <a:pPr/>
              <a:t>18</a:t>
            </a:fld>
            <a:endParaRPr lang="en-US" smtClean="0"/>
          </a:p>
        </p:txBody>
      </p:sp>
      <p:sp>
        <p:nvSpPr>
          <p:cNvPr id="19460" name="Rectangle 2"/>
          <p:cNvSpPr>
            <a:spLocks noGrp="1" noChangeArrowheads="1"/>
          </p:cNvSpPr>
          <p:nvPr>
            <p:ph type="title"/>
          </p:nvPr>
        </p:nvSpPr>
        <p:spPr/>
        <p:txBody>
          <a:bodyPr/>
          <a:lstStyle/>
          <a:p>
            <a:r>
              <a:rPr lang="en-US" smtClean="0"/>
              <a:t>Review of Conference Calls</a:t>
            </a:r>
          </a:p>
        </p:txBody>
      </p:sp>
      <p:sp>
        <p:nvSpPr>
          <p:cNvPr id="19461" name="Rectangle 3"/>
          <p:cNvSpPr>
            <a:spLocks noGrp="1" noChangeArrowheads="1"/>
          </p:cNvSpPr>
          <p:nvPr>
            <p:ph type="body" idx="1"/>
          </p:nvPr>
        </p:nvSpPr>
        <p:spPr/>
        <p:txBody>
          <a:bodyPr/>
          <a:lstStyle/>
          <a:p>
            <a:r>
              <a:rPr lang="en-US" smtClean="0"/>
              <a:t>Conference call minutes from 2011 contained in </a:t>
            </a:r>
          </a:p>
          <a:p>
            <a:pPr lvl="1"/>
            <a:r>
              <a:rPr lang="en-US" smtClean="0"/>
              <a:t>11/0016r16</a:t>
            </a:r>
          </a:p>
          <a:p>
            <a:r>
              <a:rPr lang="en-US" smtClean="0"/>
              <a:t>Comment resolution on D3.0</a:t>
            </a:r>
          </a:p>
        </p:txBody>
      </p:sp>
      <p:sp>
        <p:nvSpPr>
          <p:cNvPr id="19462"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smtClean="0"/>
              <a:t>Eldad Perahia, Intel Corporation</a:t>
            </a:r>
          </a:p>
        </p:txBody>
      </p:sp>
      <p:sp>
        <p:nvSpPr>
          <p:cNvPr id="20483" name="Slide Number Placeholder 5"/>
          <p:cNvSpPr>
            <a:spLocks noGrp="1"/>
          </p:cNvSpPr>
          <p:nvPr>
            <p:ph type="sldNum" sz="quarter" idx="12"/>
          </p:nvPr>
        </p:nvSpPr>
        <p:spPr>
          <a:noFill/>
        </p:spPr>
        <p:txBody>
          <a:bodyPr/>
          <a:lstStyle/>
          <a:p>
            <a:r>
              <a:rPr lang="en-US" smtClean="0"/>
              <a:t>Slide </a:t>
            </a:r>
            <a:fld id="{BD9D1455-9059-4367-9F0D-55D50005103E}" type="slidenum">
              <a:rPr lang="en-US" smtClean="0"/>
              <a:pPr/>
              <a:t>19</a:t>
            </a:fld>
            <a:endParaRPr lang="en-US" smtClean="0"/>
          </a:p>
        </p:txBody>
      </p:sp>
      <p:sp>
        <p:nvSpPr>
          <p:cNvPr id="20484" name="Rectangle 2"/>
          <p:cNvSpPr>
            <a:spLocks noGrp="1" noChangeArrowheads="1"/>
          </p:cNvSpPr>
          <p:nvPr>
            <p:ph type="title"/>
          </p:nvPr>
        </p:nvSpPr>
        <p:spPr/>
        <p:txBody>
          <a:bodyPr/>
          <a:lstStyle/>
          <a:p>
            <a:r>
              <a:rPr lang="en-US" smtClean="0"/>
              <a:t>Editor Report</a:t>
            </a:r>
          </a:p>
        </p:txBody>
      </p:sp>
      <p:sp>
        <p:nvSpPr>
          <p:cNvPr id="20485" name="Rectangle 3"/>
          <p:cNvSpPr>
            <a:spLocks noGrp="1" noChangeArrowheads="1"/>
          </p:cNvSpPr>
          <p:nvPr>
            <p:ph type="body" idx="1"/>
          </p:nvPr>
        </p:nvSpPr>
        <p:spPr/>
        <p:txBody>
          <a:bodyPr/>
          <a:lstStyle/>
          <a:p>
            <a:r>
              <a:rPr lang="en-US" dirty="0" smtClean="0"/>
              <a:t>Editor report: 11-11/0709r1</a:t>
            </a:r>
          </a:p>
          <a:p>
            <a:r>
              <a:rPr lang="en-US" dirty="0" smtClean="0"/>
              <a:t>LB177 comment database: 11/0850r5</a:t>
            </a:r>
          </a:p>
          <a:p>
            <a:r>
              <a:rPr lang="en-US" dirty="0" smtClean="0"/>
              <a:t>Total technical comments: 133</a:t>
            </a:r>
          </a:p>
          <a:p>
            <a:r>
              <a:rPr lang="en-US" dirty="0" smtClean="0"/>
              <a:t>Comments reviewed in conference calls:</a:t>
            </a:r>
          </a:p>
          <a:p>
            <a:pPr lvl="1"/>
            <a:r>
              <a:rPr lang="en-US" dirty="0" smtClean="0"/>
              <a:t>Included in Motions 46-50</a:t>
            </a:r>
          </a:p>
          <a:p>
            <a:r>
              <a:rPr lang="en-US" dirty="0" smtClean="0"/>
              <a:t>Remaining comments to review: 6 (but resolutions in 11/910r1</a:t>
            </a:r>
            <a:r>
              <a:rPr lang="en-US" dirty="0" smtClean="0"/>
              <a:t>)</a:t>
            </a:r>
          </a:p>
          <a:p>
            <a:r>
              <a:rPr lang="en-US" dirty="0" smtClean="0"/>
              <a:t>MEC report: 11-11/874r0</a:t>
            </a:r>
            <a:endParaRPr lang="en-US" dirty="0" smtClean="0"/>
          </a:p>
        </p:txBody>
      </p:sp>
      <p:sp>
        <p:nvSpPr>
          <p:cNvPr id="20486"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smtClean="0"/>
              <a:t>Eldad Perahia, Intel Corporation</a:t>
            </a:r>
          </a:p>
        </p:txBody>
      </p:sp>
      <p:sp>
        <p:nvSpPr>
          <p:cNvPr id="3075" name="Slide Number Placeholder 3"/>
          <p:cNvSpPr>
            <a:spLocks noGrp="1"/>
          </p:cNvSpPr>
          <p:nvPr>
            <p:ph type="sldNum" sz="quarter" idx="12"/>
          </p:nvPr>
        </p:nvSpPr>
        <p:spPr>
          <a:noFill/>
        </p:spPr>
        <p:txBody>
          <a:bodyPr/>
          <a:lstStyle/>
          <a:p>
            <a:r>
              <a:rPr lang="en-US" smtClean="0"/>
              <a:t>Slide </a:t>
            </a:r>
            <a:fld id="{45B6E096-4A74-4AE8-9BFF-8201C883121B}" type="slidenum">
              <a:rPr lang="en-US" smtClean="0"/>
              <a:pPr/>
              <a:t>2</a:t>
            </a:fld>
            <a:endParaRPr lang="en-US" smtClean="0"/>
          </a:p>
        </p:txBody>
      </p:sp>
      <p:sp>
        <p:nvSpPr>
          <p:cNvPr id="3076" name="Rectangle 2"/>
          <p:cNvSpPr>
            <a:spLocks noGrp="1" noChangeArrowheads="1"/>
          </p:cNvSpPr>
          <p:nvPr>
            <p:ph type="title" idx="4294967295"/>
          </p:nvPr>
        </p:nvSpPr>
        <p:spPr/>
        <p:txBody>
          <a:bodyPr/>
          <a:lstStyle/>
          <a:p>
            <a:r>
              <a:rPr lang="en-US" smtClean="0"/>
              <a:t>Meeting Protocol</a:t>
            </a:r>
          </a:p>
        </p:txBody>
      </p:sp>
      <p:sp>
        <p:nvSpPr>
          <p:cNvPr id="3077" name="Rectangle 3"/>
          <p:cNvSpPr>
            <a:spLocks noGrp="1" noChangeArrowheads="1"/>
          </p:cNvSpPr>
          <p:nvPr>
            <p:ph type="body" idx="4294967295"/>
          </p:nvPr>
        </p:nvSpPr>
        <p:spPr>
          <a:xfrm>
            <a:off x="381000" y="2667000"/>
            <a:ext cx="8458200" cy="1676400"/>
          </a:xfrm>
        </p:spPr>
        <p:txBody>
          <a:bodyPr/>
          <a:lstStyle/>
          <a:p>
            <a:r>
              <a:rPr lang="en-US" sz="3200" smtClean="0"/>
              <a:t>Please announce your affiliation when you first address the group during a meeting slot</a:t>
            </a:r>
          </a:p>
        </p:txBody>
      </p:sp>
      <p:sp>
        <p:nvSpPr>
          <p:cNvPr id="3078"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smtClean="0"/>
              <a:t>Eldad Perahia, Intel Corporation</a:t>
            </a:r>
          </a:p>
        </p:txBody>
      </p:sp>
      <p:sp>
        <p:nvSpPr>
          <p:cNvPr id="21507" name="Slide Number Placeholder 5"/>
          <p:cNvSpPr>
            <a:spLocks noGrp="1"/>
          </p:cNvSpPr>
          <p:nvPr>
            <p:ph type="sldNum" sz="quarter" idx="12"/>
          </p:nvPr>
        </p:nvSpPr>
        <p:spPr>
          <a:noFill/>
        </p:spPr>
        <p:txBody>
          <a:bodyPr/>
          <a:lstStyle/>
          <a:p>
            <a:r>
              <a:rPr lang="en-US" smtClean="0"/>
              <a:t>Slide </a:t>
            </a:r>
            <a:fld id="{591B9321-E1A6-4393-9457-723B0FB2BCAC}" type="slidenum">
              <a:rPr lang="en-US" smtClean="0"/>
              <a:pPr/>
              <a:t>20</a:t>
            </a:fld>
            <a:endParaRPr lang="en-US" smtClean="0"/>
          </a:p>
        </p:txBody>
      </p:sp>
      <p:sp>
        <p:nvSpPr>
          <p:cNvPr id="21508" name="Rectangle 2"/>
          <p:cNvSpPr>
            <a:spLocks noGrp="1" noChangeArrowheads="1"/>
          </p:cNvSpPr>
          <p:nvPr>
            <p:ph type="title"/>
          </p:nvPr>
        </p:nvSpPr>
        <p:spPr/>
        <p:txBody>
          <a:bodyPr/>
          <a:lstStyle/>
          <a:p>
            <a:r>
              <a:rPr lang="en-US" dirty="0" smtClean="0"/>
              <a:t>Motion </a:t>
            </a:r>
            <a:r>
              <a:rPr lang="en-US" dirty="0" smtClean="0"/>
              <a:t>49</a:t>
            </a:r>
            <a:endParaRPr lang="en-US" dirty="0" smtClean="0"/>
          </a:p>
        </p:txBody>
      </p:sp>
      <p:sp>
        <p:nvSpPr>
          <p:cNvPr id="21509" name="Rectangle 3"/>
          <p:cNvSpPr>
            <a:spLocks noGrp="1" noChangeArrowheads="1"/>
          </p:cNvSpPr>
          <p:nvPr>
            <p:ph type="body" idx="1"/>
          </p:nvPr>
        </p:nvSpPr>
        <p:spPr/>
        <p:txBody>
          <a:bodyPr/>
          <a:lstStyle/>
          <a:p>
            <a:r>
              <a:rPr lang="en-US" dirty="0" smtClean="0"/>
              <a:t>Move to approve resolution of comments:</a:t>
            </a:r>
          </a:p>
          <a:p>
            <a:pPr lvl="1"/>
            <a:r>
              <a:rPr lang="en-US" dirty="0" smtClean="0"/>
              <a:t>3037 in 11/0853r0, join and service discovery, </a:t>
            </a:r>
          </a:p>
          <a:p>
            <a:pPr lvl="1"/>
            <a:r>
              <a:rPr lang="en-US" dirty="0" smtClean="0"/>
              <a:t>3037 in 11/0859r1, more data bit, </a:t>
            </a:r>
          </a:p>
          <a:p>
            <a:pPr lvl="1"/>
            <a:r>
              <a:rPr lang="en-US" dirty="0" smtClean="0"/>
              <a:t>3037 in 11/0860r1, SIFS response bit</a:t>
            </a:r>
          </a:p>
          <a:p>
            <a:pPr lvl="1"/>
            <a:r>
              <a:rPr lang="en-US" dirty="0" smtClean="0"/>
              <a:t>3026 in 11/0858r1, FST</a:t>
            </a:r>
          </a:p>
          <a:p>
            <a:pPr lvl="1"/>
            <a:endParaRPr lang="en-US" dirty="0" smtClean="0"/>
          </a:p>
          <a:p>
            <a:pPr lvl="1"/>
            <a:r>
              <a:rPr lang="en-US" dirty="0" smtClean="0"/>
              <a:t>No objection to resolutions during Thursday June 9th, 10:00-12:00 meeting</a:t>
            </a:r>
          </a:p>
          <a:p>
            <a:r>
              <a:rPr lang="en-US" dirty="0" smtClean="0"/>
              <a:t>Move/Second: </a:t>
            </a:r>
            <a:r>
              <a:rPr lang="en-US" dirty="0" smtClean="0"/>
              <a:t>Chris/Sai</a:t>
            </a:r>
          </a:p>
          <a:p>
            <a:r>
              <a:rPr lang="en-US" dirty="0" smtClean="0"/>
              <a:t>Passed by unanimous consent</a:t>
            </a:r>
          </a:p>
        </p:txBody>
      </p:sp>
      <p:sp>
        <p:nvSpPr>
          <p:cNvPr id="21510"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2531"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DEBFDBD3-06FD-40F6-B044-A31AA20CA932}" type="slidenum">
              <a:rPr lang="en-US"/>
              <a:pPr algn="ctr"/>
              <a:t>21</a:t>
            </a:fld>
            <a:endParaRPr lang="en-US"/>
          </a:p>
        </p:txBody>
      </p:sp>
      <p:sp>
        <p:nvSpPr>
          <p:cNvPr id="22532" name="Rectangle 2"/>
          <p:cNvSpPr>
            <a:spLocks noGrp="1" noChangeArrowheads="1"/>
          </p:cNvSpPr>
          <p:nvPr>
            <p:ph type="title" idx="4294967295"/>
          </p:nvPr>
        </p:nvSpPr>
        <p:spPr>
          <a:xfrm>
            <a:off x="685800" y="685800"/>
            <a:ext cx="7772400" cy="762000"/>
          </a:xfrm>
        </p:spPr>
        <p:txBody>
          <a:bodyPr/>
          <a:lstStyle/>
          <a:p>
            <a:r>
              <a:rPr lang="en-US" dirty="0" smtClean="0"/>
              <a:t>Motion </a:t>
            </a:r>
            <a:r>
              <a:rPr lang="en-US" dirty="0" smtClean="0"/>
              <a:t>50</a:t>
            </a:r>
            <a:endParaRPr lang="en-US" dirty="0" smtClean="0"/>
          </a:p>
        </p:txBody>
      </p:sp>
      <p:sp>
        <p:nvSpPr>
          <p:cNvPr id="22533" name="Rectangle 3"/>
          <p:cNvSpPr>
            <a:spLocks noGrp="1" noChangeArrowheads="1"/>
          </p:cNvSpPr>
          <p:nvPr>
            <p:ph type="body" idx="4294967295"/>
          </p:nvPr>
        </p:nvSpPr>
        <p:spPr>
          <a:xfrm>
            <a:off x="685800" y="1524000"/>
            <a:ext cx="7772400" cy="4495800"/>
          </a:xfrm>
        </p:spPr>
        <p:txBody>
          <a:bodyPr/>
          <a:lstStyle/>
          <a:p>
            <a:r>
              <a:rPr lang="en-US" sz="2000" dirty="0" smtClean="0"/>
              <a:t>Move to approve resolution of comments:</a:t>
            </a:r>
          </a:p>
          <a:p>
            <a:pPr lvl="1"/>
            <a:r>
              <a:rPr lang="en-GB" sz="1800" dirty="0" smtClean="0"/>
              <a:t>3205, 3208</a:t>
            </a:r>
            <a:r>
              <a:rPr lang="en-US" sz="1800" dirty="0" smtClean="0"/>
              <a:t> in 11/0871r0, </a:t>
            </a:r>
            <a:r>
              <a:rPr lang="en-GB" sz="1800" dirty="0" smtClean="0"/>
              <a:t>Power Saving in Beacon Beamforming</a:t>
            </a:r>
            <a:endParaRPr lang="en-US" sz="1800" dirty="0" smtClean="0"/>
          </a:p>
          <a:p>
            <a:pPr lvl="1"/>
            <a:r>
              <a:rPr lang="en-GB" sz="1800" dirty="0" smtClean="0"/>
              <a:t>3037</a:t>
            </a:r>
            <a:r>
              <a:rPr lang="en-US" sz="1800" dirty="0" smtClean="0"/>
              <a:t> in 11/0870r0, </a:t>
            </a:r>
            <a:r>
              <a:rPr lang="en-GB" sz="1800" dirty="0" smtClean="0"/>
              <a:t>BF Clarifications</a:t>
            </a:r>
            <a:endParaRPr lang="en-US" sz="1800" dirty="0" smtClean="0"/>
          </a:p>
          <a:p>
            <a:pPr lvl="1"/>
            <a:r>
              <a:rPr lang="en-GB" sz="1800" dirty="0" smtClean="0"/>
              <a:t>3027, 3028, 3034, 3153, 3154, 3156 and 3199</a:t>
            </a:r>
            <a:r>
              <a:rPr lang="en-US" sz="1800" dirty="0" smtClean="0"/>
              <a:t> in 11/0861r2</a:t>
            </a:r>
          </a:p>
          <a:p>
            <a:pPr lvl="1"/>
            <a:r>
              <a:rPr lang="en-GB" sz="1800" dirty="0" smtClean="0"/>
              <a:t>3151, 3037</a:t>
            </a:r>
            <a:r>
              <a:rPr lang="en-US" sz="1800" dirty="0" smtClean="0"/>
              <a:t> in 11/0866r0, </a:t>
            </a:r>
            <a:r>
              <a:rPr lang="en-GB" sz="1800" dirty="0" smtClean="0"/>
              <a:t>MLME Interface for FST and Further Clarification of FST</a:t>
            </a:r>
            <a:endParaRPr lang="en-US" sz="1800" dirty="0" smtClean="0"/>
          </a:p>
          <a:p>
            <a:pPr lvl="1"/>
            <a:r>
              <a:rPr lang="en-GB" sz="1800" dirty="0" smtClean="0"/>
              <a:t>3151,  3025,  3037,  3022,  3038,  3134,  3132,  3066,  3068,  3070,  3077,  3078,  3081,  3079,  3080,  3190,  3156,  3154,  3153,  3083,  3082,  3159,  3086,  3087,  3089,  3090,  3162,  3091,  3199,  3028,  3027,  3034,  3208,  3205</a:t>
            </a:r>
            <a:r>
              <a:rPr lang="en-US" sz="1800" dirty="0" smtClean="0"/>
              <a:t> in 11/0850r5</a:t>
            </a:r>
          </a:p>
          <a:p>
            <a:pPr lvl="1"/>
            <a:endParaRPr lang="en-US" sz="1800" dirty="0" smtClean="0"/>
          </a:p>
          <a:p>
            <a:pPr lvl="1"/>
            <a:r>
              <a:rPr lang="en-US" sz="1800" dirty="0" smtClean="0"/>
              <a:t>No objection to resolutions during Thursday June 16th, 20:00-22:00 meeting</a:t>
            </a:r>
          </a:p>
          <a:p>
            <a:r>
              <a:rPr lang="en-US" sz="2000" dirty="0" smtClean="0"/>
              <a:t>Move/Second: </a:t>
            </a:r>
            <a:r>
              <a:rPr lang="en-US" sz="2000" dirty="0" smtClean="0"/>
              <a:t>Chris/Sai</a:t>
            </a:r>
          </a:p>
          <a:p>
            <a:r>
              <a:rPr lang="en-US" sz="2000" dirty="0" smtClean="0"/>
              <a:t>Passed by unanimous consent</a:t>
            </a:r>
          </a:p>
          <a:p>
            <a:endParaRPr lang="en-US" sz="2000" dirty="0" smtClean="0"/>
          </a:p>
        </p:txBody>
      </p:sp>
      <p:sp>
        <p:nvSpPr>
          <p:cNvPr id="22534"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3555"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34E061DD-91F1-4593-B589-C287D12221CC}" type="slidenum">
              <a:rPr lang="en-US"/>
              <a:pPr algn="ctr"/>
              <a:t>22</a:t>
            </a:fld>
            <a:endParaRPr lang="en-US"/>
          </a:p>
        </p:txBody>
      </p:sp>
      <p:sp>
        <p:nvSpPr>
          <p:cNvPr id="23556" name="Rectangle 2"/>
          <p:cNvSpPr>
            <a:spLocks noGrp="1" noChangeArrowheads="1"/>
          </p:cNvSpPr>
          <p:nvPr>
            <p:ph type="title" idx="4294967295"/>
          </p:nvPr>
        </p:nvSpPr>
        <p:spPr>
          <a:xfrm>
            <a:off x="685800" y="685800"/>
            <a:ext cx="7772400" cy="762000"/>
          </a:xfrm>
        </p:spPr>
        <p:txBody>
          <a:bodyPr/>
          <a:lstStyle/>
          <a:p>
            <a:r>
              <a:rPr lang="en-US" dirty="0" smtClean="0"/>
              <a:t>Motion </a:t>
            </a:r>
            <a:r>
              <a:rPr lang="en-US" dirty="0" smtClean="0"/>
              <a:t>51</a:t>
            </a:r>
            <a:endParaRPr lang="en-US" dirty="0" smtClean="0"/>
          </a:p>
        </p:txBody>
      </p:sp>
      <p:sp>
        <p:nvSpPr>
          <p:cNvPr id="23557" name="Rectangle 3"/>
          <p:cNvSpPr>
            <a:spLocks noGrp="1" noChangeArrowheads="1"/>
          </p:cNvSpPr>
          <p:nvPr>
            <p:ph type="body" idx="4294967295"/>
          </p:nvPr>
        </p:nvSpPr>
        <p:spPr>
          <a:xfrm>
            <a:off x="685800" y="1524000"/>
            <a:ext cx="7772400" cy="4572000"/>
          </a:xfrm>
        </p:spPr>
        <p:txBody>
          <a:bodyPr/>
          <a:lstStyle/>
          <a:p>
            <a:r>
              <a:rPr lang="en-US" sz="2000" dirty="0" smtClean="0"/>
              <a:t>Move to approve resolution of comments:</a:t>
            </a:r>
          </a:p>
          <a:p>
            <a:pPr lvl="1"/>
            <a:r>
              <a:rPr lang="en-GB" sz="1800" dirty="0" smtClean="0"/>
              <a:t>3037, 3164</a:t>
            </a:r>
            <a:r>
              <a:rPr lang="en-US" sz="1800" dirty="0" smtClean="0"/>
              <a:t> in 11/0892r1, </a:t>
            </a:r>
            <a:r>
              <a:rPr lang="en-GB" sz="1800" dirty="0" smtClean="0"/>
              <a:t>PHY Clarifications</a:t>
            </a:r>
            <a:endParaRPr lang="en-US" sz="1800" dirty="0" smtClean="0"/>
          </a:p>
          <a:p>
            <a:pPr lvl="1"/>
            <a:r>
              <a:rPr lang="en-GB" sz="1800" dirty="0" smtClean="0"/>
              <a:t>3037 </a:t>
            </a:r>
            <a:r>
              <a:rPr lang="en-US" sz="1800" dirty="0" smtClean="0"/>
              <a:t>in 11/0893r1, </a:t>
            </a:r>
            <a:r>
              <a:rPr lang="en-GB" sz="1800" dirty="0" smtClean="0"/>
              <a:t>BF Clarifications</a:t>
            </a:r>
            <a:endParaRPr lang="en-US" sz="1800" dirty="0" smtClean="0"/>
          </a:p>
          <a:p>
            <a:pPr lvl="1"/>
            <a:r>
              <a:rPr lang="en-GB" sz="1800" dirty="0" smtClean="0"/>
              <a:t>3001,  3000,  3002,  3003,  3005,  3004,  3006,  3007,  3051,  3167,  3166,  3010,  3011,  3029,  3030,  3141,  3012,  3013,  3018,  3032,  3135,  3133,  3184,  3106,  3183,  3180,  3182,  3178,  3186,  3196,  3107,  3198,  3187,  3111,  3157,  3112,  3113,  3115,  3120,  3119,  3122,  3206,  3121,  3209,  3210,  3207,  3147,  3123,  3124,  3125,  3126,  3127,  3020,  3128,  3164, 3031 </a:t>
            </a:r>
            <a:r>
              <a:rPr lang="en-US" sz="1800" dirty="0" smtClean="0"/>
              <a:t>in 11/0850r5</a:t>
            </a:r>
          </a:p>
          <a:p>
            <a:pPr lvl="1"/>
            <a:endParaRPr lang="en-US" sz="1800" dirty="0" smtClean="0"/>
          </a:p>
          <a:p>
            <a:pPr lvl="1"/>
            <a:r>
              <a:rPr lang="en-US" sz="1800" dirty="0" smtClean="0"/>
              <a:t>No objection to resolutions during Thursday June 23th, 10:00-12:00 meeting</a:t>
            </a:r>
          </a:p>
          <a:p>
            <a:r>
              <a:rPr lang="en-US" sz="2000" dirty="0" smtClean="0"/>
              <a:t>Move/Second: </a:t>
            </a:r>
            <a:r>
              <a:rPr lang="en-US" sz="2000" dirty="0" smtClean="0"/>
              <a:t>Chris/Sai</a:t>
            </a:r>
          </a:p>
          <a:p>
            <a:r>
              <a:rPr lang="en-US" sz="2000" dirty="0" smtClean="0"/>
              <a:t>Passed by unanimous consent</a:t>
            </a:r>
          </a:p>
        </p:txBody>
      </p:sp>
      <p:sp>
        <p:nvSpPr>
          <p:cNvPr id="23558"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4579"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DAD7A597-B3E0-41E3-9362-06A82DD9FE49}" type="slidenum">
              <a:rPr lang="en-US"/>
              <a:pPr algn="ctr"/>
              <a:t>23</a:t>
            </a:fld>
            <a:endParaRPr lang="en-US"/>
          </a:p>
        </p:txBody>
      </p:sp>
      <p:sp>
        <p:nvSpPr>
          <p:cNvPr id="24580" name="Rectangle 2"/>
          <p:cNvSpPr>
            <a:spLocks noGrp="1" noChangeArrowheads="1"/>
          </p:cNvSpPr>
          <p:nvPr>
            <p:ph type="title" idx="4294967295"/>
          </p:nvPr>
        </p:nvSpPr>
        <p:spPr>
          <a:xfrm>
            <a:off x="685800" y="685800"/>
            <a:ext cx="7772400" cy="762000"/>
          </a:xfrm>
        </p:spPr>
        <p:txBody>
          <a:bodyPr/>
          <a:lstStyle/>
          <a:p>
            <a:r>
              <a:rPr lang="en-US" dirty="0" smtClean="0"/>
              <a:t>Motion </a:t>
            </a:r>
            <a:r>
              <a:rPr lang="en-US" dirty="0" smtClean="0"/>
              <a:t>52</a:t>
            </a:r>
            <a:endParaRPr lang="en-US" dirty="0" smtClean="0"/>
          </a:p>
        </p:txBody>
      </p:sp>
      <p:sp>
        <p:nvSpPr>
          <p:cNvPr id="24581" name="Rectangle 3"/>
          <p:cNvSpPr>
            <a:spLocks noGrp="1" noChangeArrowheads="1"/>
          </p:cNvSpPr>
          <p:nvPr>
            <p:ph type="body" idx="4294967295"/>
          </p:nvPr>
        </p:nvSpPr>
        <p:spPr>
          <a:xfrm>
            <a:off x="685800" y="1524000"/>
            <a:ext cx="7772400" cy="4572000"/>
          </a:xfrm>
        </p:spPr>
        <p:txBody>
          <a:bodyPr/>
          <a:lstStyle/>
          <a:p>
            <a:r>
              <a:rPr lang="en-US" dirty="0" smtClean="0"/>
              <a:t>Move to approve resolution of comments:</a:t>
            </a:r>
          </a:p>
          <a:p>
            <a:pPr lvl="1"/>
            <a:r>
              <a:rPr lang="en-GB" dirty="0" smtClean="0"/>
              <a:t>3037</a:t>
            </a:r>
            <a:r>
              <a:rPr lang="en-US" dirty="0" smtClean="0"/>
              <a:t> in 11/0901r0, </a:t>
            </a:r>
            <a:r>
              <a:rPr lang="en-GB" dirty="0" smtClean="0"/>
              <a:t>Duration size</a:t>
            </a:r>
            <a:endParaRPr lang="en-US" dirty="0" smtClean="0"/>
          </a:p>
          <a:p>
            <a:pPr lvl="1"/>
            <a:r>
              <a:rPr lang="en-GB" dirty="0" smtClean="0"/>
              <a:t>3037 </a:t>
            </a:r>
            <a:r>
              <a:rPr lang="en-US" dirty="0" smtClean="0"/>
              <a:t>in 11/0911r0, </a:t>
            </a:r>
            <a:r>
              <a:rPr lang="en-GB" dirty="0" smtClean="0"/>
              <a:t>Spectral mask definition</a:t>
            </a:r>
          </a:p>
          <a:p>
            <a:pPr lvl="1"/>
            <a:r>
              <a:rPr lang="en-GB" altLang="ko-KR" dirty="0" smtClean="0">
                <a:ea typeface="굴림" charset="-127"/>
              </a:rPr>
              <a:t>3046, 3047, 3048, 3049, 3050, and 3054</a:t>
            </a:r>
            <a:r>
              <a:rPr lang="en-US" altLang="ko-KR" dirty="0" smtClean="0">
                <a:ea typeface="굴림" charset="-127"/>
              </a:rPr>
              <a:t> in 11/0913r0, Relay operation</a:t>
            </a:r>
            <a:endParaRPr lang="en-US" dirty="0" smtClean="0"/>
          </a:p>
          <a:p>
            <a:pPr lvl="1"/>
            <a:r>
              <a:rPr lang="en-GB" dirty="0" smtClean="0"/>
              <a:t>3211, 3212, 3014, 3129, 3131, 3130, 3053, 3016, 3033, 3035, 3036, 3055, 3204, 3024, 3056, 3177, 3170, 3176, 3057, 3058, 3061, 3059, 3062, 3063, 3043</a:t>
            </a:r>
            <a:r>
              <a:rPr lang="en-US" dirty="0" smtClean="0"/>
              <a:t> in 11/0850r5</a:t>
            </a:r>
          </a:p>
          <a:p>
            <a:pPr lvl="1"/>
            <a:endParaRPr lang="en-US" dirty="0" smtClean="0"/>
          </a:p>
          <a:p>
            <a:pPr lvl="1"/>
            <a:r>
              <a:rPr lang="en-US" dirty="0" smtClean="0"/>
              <a:t>No objection to resolutions during Thursday June 30th, 20:00-22:00 meeting</a:t>
            </a:r>
          </a:p>
          <a:p>
            <a:r>
              <a:rPr lang="en-US" dirty="0" smtClean="0"/>
              <a:t>Move/Second: </a:t>
            </a:r>
            <a:r>
              <a:rPr lang="en-US" dirty="0" smtClean="0"/>
              <a:t>Chris/Sai</a:t>
            </a:r>
          </a:p>
          <a:p>
            <a:r>
              <a:rPr lang="en-US" dirty="0" smtClean="0"/>
              <a:t>Passed by unanimous consent</a:t>
            </a:r>
          </a:p>
        </p:txBody>
      </p:sp>
      <p:sp>
        <p:nvSpPr>
          <p:cNvPr id="24582"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560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5AC34F61-3992-4506-A8E8-939F8C31A3F1}" type="slidenum">
              <a:rPr lang="en-US"/>
              <a:pPr algn="ctr"/>
              <a:t>24</a:t>
            </a:fld>
            <a:endParaRPr lang="en-US"/>
          </a:p>
        </p:txBody>
      </p:sp>
      <p:sp>
        <p:nvSpPr>
          <p:cNvPr id="25604" name="Rectangle 2"/>
          <p:cNvSpPr>
            <a:spLocks noGrp="1" noChangeArrowheads="1"/>
          </p:cNvSpPr>
          <p:nvPr>
            <p:ph type="title" idx="4294967295"/>
          </p:nvPr>
        </p:nvSpPr>
        <p:spPr>
          <a:xfrm>
            <a:off x="685800" y="685800"/>
            <a:ext cx="7772400" cy="762000"/>
          </a:xfrm>
        </p:spPr>
        <p:txBody>
          <a:bodyPr/>
          <a:lstStyle/>
          <a:p>
            <a:r>
              <a:rPr lang="en-US" dirty="0" smtClean="0"/>
              <a:t>Motion </a:t>
            </a:r>
            <a:r>
              <a:rPr lang="en-US" dirty="0" smtClean="0"/>
              <a:t>53</a:t>
            </a:r>
            <a:endParaRPr lang="en-US" dirty="0" smtClean="0"/>
          </a:p>
        </p:txBody>
      </p:sp>
      <p:sp>
        <p:nvSpPr>
          <p:cNvPr id="25605" name="Rectangle 3"/>
          <p:cNvSpPr>
            <a:spLocks noGrp="1" noChangeArrowheads="1"/>
          </p:cNvSpPr>
          <p:nvPr>
            <p:ph type="body" idx="4294967295"/>
          </p:nvPr>
        </p:nvSpPr>
        <p:spPr>
          <a:xfrm>
            <a:off x="685800" y="1524000"/>
            <a:ext cx="7772400" cy="4572000"/>
          </a:xfrm>
        </p:spPr>
        <p:txBody>
          <a:bodyPr/>
          <a:lstStyle/>
          <a:p>
            <a:r>
              <a:rPr lang="en-US" dirty="0" smtClean="0"/>
              <a:t>Move to approve resolution of comments:</a:t>
            </a:r>
          </a:p>
          <a:p>
            <a:pPr lvl="1"/>
            <a:r>
              <a:rPr lang="en-GB" dirty="0" smtClean="0"/>
              <a:t>3037</a:t>
            </a:r>
            <a:r>
              <a:rPr lang="en-US" dirty="0" smtClean="0"/>
              <a:t> in 11/0899r1, </a:t>
            </a:r>
            <a:r>
              <a:rPr lang="en-GB" dirty="0" smtClean="0"/>
              <a:t>Grant frame, BI, CW, BA clarification</a:t>
            </a:r>
            <a:r>
              <a:rPr lang="en-US" dirty="0" smtClean="0"/>
              <a:t> </a:t>
            </a:r>
          </a:p>
          <a:p>
            <a:pPr lvl="1"/>
            <a:r>
              <a:rPr lang="en-GB" dirty="0" smtClean="0"/>
              <a:t>3037, 3145 </a:t>
            </a:r>
            <a:r>
              <a:rPr lang="en-US" dirty="0" smtClean="0"/>
              <a:t>in 11/0902r0, </a:t>
            </a:r>
            <a:r>
              <a:rPr lang="en-GB" dirty="0" smtClean="0"/>
              <a:t>Response offset, awake duration, RX start time, poll frame, timestamp clarification</a:t>
            </a:r>
            <a:endParaRPr lang="en-US" dirty="0" smtClean="0"/>
          </a:p>
          <a:p>
            <a:pPr lvl="1"/>
            <a:r>
              <a:rPr lang="en-GB" dirty="0" smtClean="0"/>
              <a:t>3149, 3148, 3150, 3042, 3041</a:t>
            </a:r>
            <a:r>
              <a:rPr lang="en-US" dirty="0" smtClean="0"/>
              <a:t> in 11/0850r5</a:t>
            </a:r>
          </a:p>
          <a:p>
            <a:pPr lvl="1"/>
            <a:endParaRPr lang="en-US" dirty="0" smtClean="0"/>
          </a:p>
          <a:p>
            <a:pPr lvl="1"/>
            <a:r>
              <a:rPr lang="en-US" dirty="0" smtClean="0"/>
              <a:t>No objection to resolutions during Thursday July 7th, 10:00-12:00 meeting</a:t>
            </a:r>
          </a:p>
          <a:p>
            <a:r>
              <a:rPr lang="en-US" dirty="0" smtClean="0"/>
              <a:t>Move/Second: </a:t>
            </a:r>
            <a:r>
              <a:rPr lang="en-US" dirty="0" smtClean="0"/>
              <a:t>Chris/Sai</a:t>
            </a:r>
          </a:p>
          <a:p>
            <a:r>
              <a:rPr lang="en-US" dirty="0" smtClean="0"/>
              <a:t>Passed by unanimous consent</a:t>
            </a:r>
          </a:p>
          <a:p>
            <a:endParaRPr lang="en-US" dirty="0" smtClean="0"/>
          </a:p>
        </p:txBody>
      </p:sp>
      <p:sp>
        <p:nvSpPr>
          <p:cNvPr id="25606"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Motion </a:t>
            </a:r>
            <a:r>
              <a:rPr lang="en-US" dirty="0" smtClean="0"/>
              <a:t>54</a:t>
            </a:r>
            <a:endParaRPr lang="en-US" dirty="0" smtClean="0"/>
          </a:p>
        </p:txBody>
      </p:sp>
      <p:sp>
        <p:nvSpPr>
          <p:cNvPr id="26627" name="Rectangle 3"/>
          <p:cNvSpPr>
            <a:spLocks noGrp="1" noChangeArrowheads="1"/>
          </p:cNvSpPr>
          <p:nvPr>
            <p:ph type="body" idx="1"/>
          </p:nvPr>
        </p:nvSpPr>
        <p:spPr/>
        <p:txBody>
          <a:bodyPr/>
          <a:lstStyle/>
          <a:p>
            <a:r>
              <a:rPr lang="en-US" dirty="0" smtClean="0"/>
              <a:t>Move to approve resolution of comments:</a:t>
            </a:r>
            <a:endParaRPr lang="en-US" altLang="ko-KR" dirty="0" smtClean="0">
              <a:ea typeface="굴림" charset="-127"/>
            </a:endParaRPr>
          </a:p>
          <a:p>
            <a:pPr lvl="1"/>
            <a:r>
              <a:rPr lang="en-US" altLang="ko-KR" dirty="0" smtClean="0">
                <a:ea typeface="굴림" charset="-127"/>
              </a:rPr>
              <a:t>3037 in 11/0912r0, Allocation and flow management</a:t>
            </a:r>
          </a:p>
          <a:p>
            <a:pPr lvl="1"/>
            <a:endParaRPr lang="en-US" altLang="ko-KR" dirty="0" smtClean="0">
              <a:ea typeface="굴림" charset="-127"/>
            </a:endParaRPr>
          </a:p>
          <a:p>
            <a:r>
              <a:rPr lang="en-US" dirty="0" smtClean="0"/>
              <a:t>Move/Second</a:t>
            </a:r>
            <a:r>
              <a:rPr lang="en-US" dirty="0" smtClean="0"/>
              <a:t>:</a:t>
            </a:r>
            <a:r>
              <a:rPr lang="en-US" dirty="0" smtClean="0"/>
              <a:t> Chris/Sai</a:t>
            </a:r>
          </a:p>
          <a:p>
            <a:r>
              <a:rPr lang="en-US" dirty="0" smtClean="0"/>
              <a:t>Passed by unanimous consent</a:t>
            </a:r>
          </a:p>
          <a:p>
            <a:endParaRPr lang="en-US" dirty="0" smtClean="0"/>
          </a:p>
        </p:txBody>
      </p:sp>
      <p:sp>
        <p:nvSpPr>
          <p:cNvPr id="26628"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662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F5E6FB8-CF35-4DDC-B3BE-6BBFBB1CB14A}" type="slidenum">
              <a:rPr lang="en-US"/>
              <a:pPr algn="ct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Requirements for Sponsor Ballot</a:t>
            </a:r>
          </a:p>
        </p:txBody>
      </p:sp>
      <p:sp>
        <p:nvSpPr>
          <p:cNvPr id="27651" name="Rectangle 3"/>
          <p:cNvSpPr>
            <a:spLocks noGrp="1" noChangeArrowheads="1"/>
          </p:cNvSpPr>
          <p:nvPr>
            <p:ph type="body" idx="1"/>
          </p:nvPr>
        </p:nvSpPr>
        <p:spPr>
          <a:xfrm>
            <a:off x="533400" y="1905000"/>
            <a:ext cx="8229600" cy="4267200"/>
          </a:xfrm>
        </p:spPr>
        <p:txBody>
          <a:bodyPr/>
          <a:lstStyle/>
          <a:p>
            <a:r>
              <a:rPr lang="en-US" smtClean="0"/>
              <a:t>802.11 MEC (</a:t>
            </a:r>
            <a:r>
              <a:rPr lang="en-US" i="1" smtClean="0"/>
              <a:t>completed</a:t>
            </a:r>
            <a:r>
              <a:rPr lang="en-US" smtClean="0"/>
              <a:t>)</a:t>
            </a:r>
          </a:p>
          <a:p>
            <a:r>
              <a:rPr lang="en-US" smtClean="0"/>
              <a:t>IEEE-SA MEC (</a:t>
            </a:r>
            <a:r>
              <a:rPr lang="en-US" i="1" smtClean="0"/>
              <a:t>completed</a:t>
            </a:r>
            <a:r>
              <a:rPr lang="en-US" smtClean="0"/>
              <a:t>)</a:t>
            </a:r>
          </a:p>
          <a:p>
            <a:r>
              <a:rPr lang="en-US" smtClean="0"/>
              <a:t>Basic requirements for unconditional approval of the draft</a:t>
            </a:r>
          </a:p>
          <a:p>
            <a:pPr lvl="1"/>
            <a:r>
              <a:rPr lang="en-US" smtClean="0"/>
              <a:t>75% approval (drafts submitted to EC are typically ~90%) (</a:t>
            </a:r>
            <a:r>
              <a:rPr lang="en-US" i="1" smtClean="0"/>
              <a:t>achieved</a:t>
            </a:r>
            <a:r>
              <a:rPr lang="en-US" smtClean="0"/>
              <a:t>)</a:t>
            </a:r>
          </a:p>
          <a:p>
            <a:pPr lvl="1"/>
            <a:r>
              <a:rPr lang="en-US" smtClean="0"/>
              <a:t>Unchanged draft (typically ballot the “last draft” twice)</a:t>
            </a:r>
          </a:p>
          <a:p>
            <a:pPr lvl="1"/>
            <a:r>
              <a:rPr lang="en-US" smtClean="0"/>
              <a:t>No new valid disapprove comments</a:t>
            </a:r>
          </a:p>
          <a:p>
            <a:pPr lvl="2"/>
            <a:r>
              <a:rPr lang="en-US" smtClean="0"/>
              <a:t>Pile-on comment by same commenter is not new</a:t>
            </a:r>
          </a:p>
          <a:p>
            <a:pPr lvl="1"/>
            <a:r>
              <a:rPr lang="en-US" smtClean="0"/>
              <a:t>No valid change of vote to No</a:t>
            </a:r>
          </a:p>
          <a:p>
            <a:pPr lvl="2"/>
            <a:r>
              <a:rPr lang="en-US" smtClean="0"/>
              <a:t>change of vote based on out of scope comments is not valid</a:t>
            </a:r>
          </a:p>
          <a:p>
            <a:r>
              <a:rPr lang="en-US" smtClean="0"/>
              <a:t>Prepare report for 802 EC</a:t>
            </a:r>
          </a:p>
          <a:p>
            <a:r>
              <a:rPr lang="en-US" smtClean="0"/>
              <a:t>Form Sponsor ballot pool</a:t>
            </a:r>
          </a:p>
        </p:txBody>
      </p:sp>
      <p:sp>
        <p:nvSpPr>
          <p:cNvPr id="27652"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7653"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ED8BFAD8-84A5-46FE-8B28-48967D9594CD}" type="slidenum">
              <a:rPr lang="en-US"/>
              <a:pPr algn="ct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Timeline for Unconditional Approval</a:t>
            </a:r>
          </a:p>
        </p:txBody>
      </p:sp>
      <p:sp>
        <p:nvSpPr>
          <p:cNvPr id="28675" name="Rectangle 3"/>
          <p:cNvSpPr>
            <a:spLocks noGrp="1" noChangeArrowheads="1"/>
          </p:cNvSpPr>
          <p:nvPr>
            <p:ph type="body" sz="half" idx="1"/>
          </p:nvPr>
        </p:nvSpPr>
        <p:spPr/>
        <p:txBody>
          <a:bodyPr/>
          <a:lstStyle/>
          <a:p>
            <a:pPr>
              <a:lnSpc>
                <a:spcPct val="90000"/>
              </a:lnSpc>
            </a:pPr>
            <a:r>
              <a:rPr lang="en-US" sz="1600" smtClean="0"/>
              <a:t>D3</a:t>
            </a:r>
          </a:p>
          <a:p>
            <a:pPr lvl="1">
              <a:lnSpc>
                <a:spcPct val="90000"/>
              </a:lnSpc>
            </a:pPr>
            <a:r>
              <a:rPr lang="en-US" sz="1400" smtClean="0"/>
              <a:t>Approval of comment resolutions: July 22</a:t>
            </a:r>
          </a:p>
          <a:p>
            <a:pPr>
              <a:lnSpc>
                <a:spcPct val="90000"/>
              </a:lnSpc>
            </a:pPr>
            <a:r>
              <a:rPr lang="en-US" sz="1600" smtClean="0"/>
              <a:t>D4</a:t>
            </a:r>
          </a:p>
          <a:p>
            <a:pPr lvl="1">
              <a:lnSpc>
                <a:spcPct val="90000"/>
              </a:lnSpc>
            </a:pPr>
            <a:r>
              <a:rPr lang="en-US" sz="1400" smtClean="0"/>
              <a:t>Prepare draft: July 29</a:t>
            </a:r>
          </a:p>
          <a:p>
            <a:pPr lvl="1">
              <a:lnSpc>
                <a:spcPct val="90000"/>
              </a:lnSpc>
            </a:pPr>
            <a:r>
              <a:rPr lang="en-US" sz="1400" smtClean="0"/>
              <a:t>Recirculation Letter Ballot: Aug 1 – Aug 15</a:t>
            </a:r>
          </a:p>
          <a:p>
            <a:pPr lvl="1">
              <a:lnSpc>
                <a:spcPct val="90000"/>
              </a:lnSpc>
            </a:pPr>
            <a:r>
              <a:rPr lang="en-US" sz="1400" smtClean="0"/>
              <a:t>Comment resolution: Aug 16 – Sept 23</a:t>
            </a:r>
          </a:p>
          <a:p>
            <a:pPr lvl="1">
              <a:lnSpc>
                <a:spcPct val="90000"/>
              </a:lnSpc>
            </a:pPr>
            <a:r>
              <a:rPr lang="en-US" sz="1400" smtClean="0"/>
              <a:t>Approval of comment resolutions: Sept 23</a:t>
            </a:r>
          </a:p>
          <a:p>
            <a:pPr>
              <a:lnSpc>
                <a:spcPct val="90000"/>
              </a:lnSpc>
            </a:pPr>
            <a:r>
              <a:rPr lang="en-US" sz="1600" smtClean="0"/>
              <a:t>D4 unchanged</a:t>
            </a:r>
          </a:p>
          <a:p>
            <a:pPr lvl="1">
              <a:lnSpc>
                <a:spcPct val="90000"/>
              </a:lnSpc>
            </a:pPr>
            <a:r>
              <a:rPr lang="en-US" sz="1400" smtClean="0"/>
              <a:t>Recirculation Letter Ballot: Sept 26 – Oct 5</a:t>
            </a:r>
          </a:p>
          <a:p>
            <a:pPr lvl="1">
              <a:lnSpc>
                <a:spcPct val="90000"/>
              </a:lnSpc>
            </a:pPr>
            <a:r>
              <a:rPr lang="en-US" sz="1400" smtClean="0"/>
              <a:t>Comment resolution: Oct 6 – Nov 10</a:t>
            </a:r>
          </a:p>
          <a:p>
            <a:pPr lvl="1">
              <a:lnSpc>
                <a:spcPct val="90000"/>
              </a:lnSpc>
            </a:pPr>
            <a:r>
              <a:rPr lang="en-US" sz="1400" smtClean="0"/>
              <a:t>Approval of comment resolutions: Nov 11</a:t>
            </a:r>
          </a:p>
        </p:txBody>
      </p:sp>
      <p:sp>
        <p:nvSpPr>
          <p:cNvPr id="28676" name="Rectangle 4"/>
          <p:cNvSpPr>
            <a:spLocks noGrp="1" noChangeArrowheads="1"/>
          </p:cNvSpPr>
          <p:nvPr>
            <p:ph type="body" sz="half" idx="2"/>
          </p:nvPr>
        </p:nvSpPr>
        <p:spPr/>
        <p:txBody>
          <a:bodyPr/>
          <a:lstStyle/>
          <a:p>
            <a:pPr>
              <a:lnSpc>
                <a:spcPct val="90000"/>
              </a:lnSpc>
            </a:pPr>
            <a:r>
              <a:rPr lang="en-US" sz="1600" smtClean="0"/>
              <a:t>Prepare for Sponsor Ballot</a:t>
            </a:r>
          </a:p>
          <a:p>
            <a:pPr lvl="1">
              <a:lnSpc>
                <a:spcPct val="90000"/>
              </a:lnSpc>
            </a:pPr>
            <a:r>
              <a:rPr lang="en-US" sz="1400" smtClean="0"/>
              <a:t>802.11 MEC: </a:t>
            </a:r>
            <a:r>
              <a:rPr lang="en-US" sz="1400" i="1" smtClean="0"/>
              <a:t>completed</a:t>
            </a:r>
          </a:p>
          <a:p>
            <a:pPr lvl="1">
              <a:lnSpc>
                <a:spcPct val="90000"/>
              </a:lnSpc>
            </a:pPr>
            <a:r>
              <a:rPr lang="en-US" sz="1400" smtClean="0"/>
              <a:t>IEEE-SA MEC: </a:t>
            </a:r>
            <a:r>
              <a:rPr lang="en-US" sz="1400" i="1" smtClean="0"/>
              <a:t>completed</a:t>
            </a:r>
          </a:p>
          <a:p>
            <a:pPr lvl="1">
              <a:lnSpc>
                <a:spcPct val="90000"/>
              </a:lnSpc>
            </a:pPr>
            <a:r>
              <a:rPr lang="en-US" sz="1400" smtClean="0"/>
              <a:t>Form Sponsor ballot pool: Sept 24 – Nov 7</a:t>
            </a:r>
          </a:p>
          <a:p>
            <a:pPr lvl="1">
              <a:lnSpc>
                <a:spcPct val="90000"/>
              </a:lnSpc>
            </a:pPr>
            <a:r>
              <a:rPr lang="en-US" sz="1400" smtClean="0"/>
              <a:t>Prepare report: Nov 9 – 11</a:t>
            </a:r>
          </a:p>
          <a:p>
            <a:pPr lvl="1">
              <a:lnSpc>
                <a:spcPct val="90000"/>
              </a:lnSpc>
            </a:pPr>
            <a:r>
              <a:rPr lang="en-US" sz="1400" smtClean="0"/>
              <a:t>Seek Unconditional Approval: Nov 11</a:t>
            </a:r>
          </a:p>
          <a:p>
            <a:pPr>
              <a:lnSpc>
                <a:spcPct val="90000"/>
              </a:lnSpc>
            </a:pPr>
            <a:r>
              <a:rPr lang="en-US" sz="1600" smtClean="0"/>
              <a:t>Start of Initial Sponsor Ballot: Nov 16</a:t>
            </a:r>
          </a:p>
        </p:txBody>
      </p:sp>
      <p:sp>
        <p:nvSpPr>
          <p:cNvPr id="28677"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8678"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43A007A0-B8A4-4DAD-BD2D-04FC5EB42C1B}" type="slidenum">
              <a:rPr lang="en-US"/>
              <a:pPr algn="ct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85800"/>
            <a:ext cx="7772400" cy="914400"/>
          </a:xfrm>
        </p:spPr>
        <p:txBody>
          <a:bodyPr/>
          <a:lstStyle/>
          <a:p>
            <a:r>
              <a:rPr lang="en-US" smtClean="0"/>
              <a:t>Timeline for Conditional Approval</a:t>
            </a:r>
          </a:p>
        </p:txBody>
      </p:sp>
      <p:sp>
        <p:nvSpPr>
          <p:cNvPr id="29699" name="Rectangle 3"/>
          <p:cNvSpPr>
            <a:spLocks noGrp="1" noChangeArrowheads="1"/>
          </p:cNvSpPr>
          <p:nvPr>
            <p:ph type="body" sz="half" idx="1"/>
          </p:nvPr>
        </p:nvSpPr>
        <p:spPr>
          <a:xfrm>
            <a:off x="685800" y="1676400"/>
            <a:ext cx="3810000" cy="4419600"/>
          </a:xfrm>
        </p:spPr>
        <p:txBody>
          <a:bodyPr/>
          <a:lstStyle/>
          <a:p>
            <a:pPr>
              <a:lnSpc>
                <a:spcPct val="80000"/>
              </a:lnSpc>
            </a:pPr>
            <a:r>
              <a:rPr lang="en-US" sz="1600" smtClean="0"/>
              <a:t>D3</a:t>
            </a:r>
          </a:p>
          <a:p>
            <a:pPr lvl="1">
              <a:lnSpc>
                <a:spcPct val="80000"/>
              </a:lnSpc>
            </a:pPr>
            <a:r>
              <a:rPr lang="en-US" sz="1400" smtClean="0"/>
              <a:t>Approval of comment resolutions: July 22</a:t>
            </a:r>
          </a:p>
          <a:p>
            <a:pPr>
              <a:lnSpc>
                <a:spcPct val="80000"/>
              </a:lnSpc>
            </a:pPr>
            <a:r>
              <a:rPr lang="en-US" sz="1600" smtClean="0"/>
              <a:t>D4</a:t>
            </a:r>
          </a:p>
          <a:p>
            <a:pPr lvl="1">
              <a:lnSpc>
                <a:spcPct val="80000"/>
              </a:lnSpc>
            </a:pPr>
            <a:r>
              <a:rPr lang="en-US" sz="1400" smtClean="0"/>
              <a:t>Prepare draft: July 29</a:t>
            </a:r>
          </a:p>
          <a:p>
            <a:pPr lvl="1">
              <a:lnSpc>
                <a:spcPct val="80000"/>
              </a:lnSpc>
            </a:pPr>
            <a:r>
              <a:rPr lang="en-US" sz="1400" smtClean="0"/>
              <a:t>Recirculation Letter Ballot: Aug 1 – Aug 15</a:t>
            </a:r>
          </a:p>
          <a:p>
            <a:pPr lvl="1">
              <a:lnSpc>
                <a:spcPct val="80000"/>
              </a:lnSpc>
            </a:pPr>
            <a:r>
              <a:rPr lang="en-US" sz="1400" smtClean="0"/>
              <a:t>Comment resolution: Aug 16 – Sept 23</a:t>
            </a:r>
          </a:p>
          <a:p>
            <a:pPr lvl="1">
              <a:lnSpc>
                <a:spcPct val="80000"/>
              </a:lnSpc>
            </a:pPr>
            <a:r>
              <a:rPr lang="en-US" sz="1400" smtClean="0"/>
              <a:t>Approval of comment resolutions: Sept 23</a:t>
            </a:r>
          </a:p>
          <a:p>
            <a:pPr>
              <a:lnSpc>
                <a:spcPct val="80000"/>
              </a:lnSpc>
            </a:pPr>
            <a:r>
              <a:rPr lang="en-US" sz="1600" smtClean="0"/>
              <a:t>D5</a:t>
            </a:r>
          </a:p>
          <a:p>
            <a:pPr lvl="1">
              <a:lnSpc>
                <a:spcPct val="80000"/>
              </a:lnSpc>
            </a:pPr>
            <a:r>
              <a:rPr lang="en-US" sz="1400" smtClean="0"/>
              <a:t>Prepare draft: Sept 30</a:t>
            </a:r>
          </a:p>
          <a:p>
            <a:pPr lvl="1">
              <a:lnSpc>
                <a:spcPct val="80000"/>
              </a:lnSpc>
            </a:pPr>
            <a:r>
              <a:rPr lang="en-US" sz="1400" smtClean="0"/>
              <a:t>Recirculation Letter Ballot: Oct 3 – Oct 17</a:t>
            </a:r>
          </a:p>
          <a:p>
            <a:pPr lvl="1">
              <a:lnSpc>
                <a:spcPct val="80000"/>
              </a:lnSpc>
            </a:pPr>
            <a:r>
              <a:rPr lang="en-US" sz="1400" smtClean="0"/>
              <a:t>Comment resolution: Oct 18 – Nov 10</a:t>
            </a:r>
          </a:p>
          <a:p>
            <a:pPr lvl="1">
              <a:lnSpc>
                <a:spcPct val="80000"/>
              </a:lnSpc>
            </a:pPr>
            <a:r>
              <a:rPr lang="en-US" sz="1400" smtClean="0"/>
              <a:t>Approval of comment resolutions: Nov 11</a:t>
            </a:r>
          </a:p>
          <a:p>
            <a:pPr>
              <a:lnSpc>
                <a:spcPct val="80000"/>
              </a:lnSpc>
            </a:pPr>
            <a:r>
              <a:rPr lang="en-US" sz="1600" smtClean="0"/>
              <a:t>D5 unchanged</a:t>
            </a:r>
          </a:p>
          <a:p>
            <a:pPr lvl="1">
              <a:lnSpc>
                <a:spcPct val="80000"/>
              </a:lnSpc>
            </a:pPr>
            <a:r>
              <a:rPr lang="en-US" sz="1400" smtClean="0"/>
              <a:t>Recirculation Letter Ballot: Nov 12 – Nov 21</a:t>
            </a:r>
          </a:p>
          <a:p>
            <a:pPr lvl="1">
              <a:lnSpc>
                <a:spcPct val="80000"/>
              </a:lnSpc>
            </a:pPr>
            <a:r>
              <a:rPr lang="en-US" sz="1400" smtClean="0"/>
              <a:t>Comment resolution (accelerated process): Nov 22 – Dec 1</a:t>
            </a:r>
          </a:p>
        </p:txBody>
      </p:sp>
      <p:sp>
        <p:nvSpPr>
          <p:cNvPr id="29700" name="Rectangle 4"/>
          <p:cNvSpPr>
            <a:spLocks noGrp="1" noChangeArrowheads="1"/>
          </p:cNvSpPr>
          <p:nvPr>
            <p:ph type="body" sz="half" idx="2"/>
          </p:nvPr>
        </p:nvSpPr>
        <p:spPr/>
        <p:txBody>
          <a:bodyPr/>
          <a:lstStyle/>
          <a:p>
            <a:pPr>
              <a:lnSpc>
                <a:spcPct val="80000"/>
              </a:lnSpc>
            </a:pPr>
            <a:r>
              <a:rPr lang="en-US" sz="1600" smtClean="0"/>
              <a:t>Prepare for Sponsor Ballot</a:t>
            </a:r>
          </a:p>
          <a:p>
            <a:pPr lvl="1">
              <a:lnSpc>
                <a:spcPct val="80000"/>
              </a:lnSpc>
            </a:pPr>
            <a:r>
              <a:rPr lang="en-US" sz="1400" smtClean="0"/>
              <a:t>802.11 MEC: </a:t>
            </a:r>
            <a:r>
              <a:rPr lang="en-US" sz="1400" i="1" smtClean="0"/>
              <a:t>completed</a:t>
            </a:r>
          </a:p>
          <a:p>
            <a:pPr lvl="1">
              <a:lnSpc>
                <a:spcPct val="80000"/>
              </a:lnSpc>
            </a:pPr>
            <a:r>
              <a:rPr lang="en-US" sz="1400" smtClean="0"/>
              <a:t>IEEE-SA MEC: </a:t>
            </a:r>
            <a:r>
              <a:rPr lang="en-US" sz="1400" i="1" smtClean="0"/>
              <a:t>completed</a:t>
            </a:r>
          </a:p>
          <a:p>
            <a:pPr lvl="1">
              <a:lnSpc>
                <a:spcPct val="80000"/>
              </a:lnSpc>
            </a:pPr>
            <a:r>
              <a:rPr lang="en-US" sz="1400" smtClean="0"/>
              <a:t>Form Sponsor ballot pool: Sept 24 – Nov 7</a:t>
            </a:r>
          </a:p>
          <a:p>
            <a:pPr lvl="1">
              <a:lnSpc>
                <a:spcPct val="80000"/>
              </a:lnSpc>
            </a:pPr>
            <a:r>
              <a:rPr lang="en-US" sz="1400" smtClean="0"/>
              <a:t>Prepare report for Conditional: Nov 9 – 11</a:t>
            </a:r>
          </a:p>
          <a:p>
            <a:pPr lvl="1">
              <a:lnSpc>
                <a:spcPct val="80000"/>
              </a:lnSpc>
            </a:pPr>
            <a:r>
              <a:rPr lang="en-US" sz="1400" smtClean="0"/>
              <a:t>Seek Conditional Approval: Nov 11</a:t>
            </a:r>
          </a:p>
          <a:p>
            <a:pPr lvl="1">
              <a:lnSpc>
                <a:spcPct val="80000"/>
              </a:lnSpc>
            </a:pPr>
            <a:r>
              <a:rPr lang="en-US" sz="1400" smtClean="0"/>
              <a:t>Prepare report to EC: Dec 2 – 4</a:t>
            </a:r>
          </a:p>
          <a:p>
            <a:pPr lvl="1">
              <a:lnSpc>
                <a:spcPct val="80000"/>
              </a:lnSpc>
            </a:pPr>
            <a:r>
              <a:rPr lang="en-US" sz="1400" smtClean="0"/>
              <a:t>EC response to report: Dec 5 - 11</a:t>
            </a:r>
          </a:p>
          <a:p>
            <a:pPr>
              <a:lnSpc>
                <a:spcPct val="80000"/>
              </a:lnSpc>
            </a:pPr>
            <a:r>
              <a:rPr lang="en-US" sz="1600" smtClean="0"/>
              <a:t>Start of Initial Sponsor Ballot: Dec 14</a:t>
            </a:r>
          </a:p>
        </p:txBody>
      </p:sp>
      <p:sp>
        <p:nvSpPr>
          <p:cNvPr id="29701"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9702"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038874EA-013C-41C3-BA06-083B4824438C}" type="slidenum">
              <a:rPr lang="en-US"/>
              <a:pPr algn="ct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Motion </a:t>
            </a:r>
            <a:r>
              <a:rPr lang="en-US" dirty="0" smtClean="0"/>
              <a:t>on MEC</a:t>
            </a:r>
            <a:endParaRPr lang="en-US" dirty="0" smtClean="0"/>
          </a:p>
        </p:txBody>
      </p:sp>
      <p:sp>
        <p:nvSpPr>
          <p:cNvPr id="26627" name="Rectangle 3"/>
          <p:cNvSpPr>
            <a:spLocks noGrp="1" noChangeArrowheads="1"/>
          </p:cNvSpPr>
          <p:nvPr>
            <p:ph type="body" idx="1"/>
          </p:nvPr>
        </p:nvSpPr>
        <p:spPr/>
        <p:txBody>
          <a:bodyPr/>
          <a:lstStyle/>
          <a:p>
            <a:r>
              <a:rPr lang="en-US" dirty="0" smtClean="0"/>
              <a:t>Move to approve </a:t>
            </a:r>
            <a:r>
              <a:rPr lang="en-US" dirty="0" smtClean="0"/>
              <a:t>change to 802.11 TGad D3.0 described in 11/874r0 (MEC report)</a:t>
            </a:r>
            <a:endParaRPr lang="en-US" altLang="ko-KR" dirty="0" smtClean="0">
              <a:ea typeface="굴림" charset="-127"/>
            </a:endParaRPr>
          </a:p>
          <a:p>
            <a:pPr lvl="1"/>
            <a:endParaRPr lang="en-US" altLang="ko-KR" dirty="0" smtClean="0">
              <a:ea typeface="굴림" charset="-127"/>
            </a:endParaRPr>
          </a:p>
          <a:p>
            <a:r>
              <a:rPr lang="en-US" dirty="0" smtClean="0"/>
              <a:t>Move/Second</a:t>
            </a:r>
            <a:r>
              <a:rPr lang="en-US" dirty="0" smtClean="0"/>
              <a:t>:</a:t>
            </a:r>
            <a:r>
              <a:rPr lang="en-US" dirty="0" smtClean="0"/>
              <a:t> Carlos/Chris</a:t>
            </a:r>
          </a:p>
          <a:p>
            <a:r>
              <a:rPr lang="en-US" dirty="0" smtClean="0"/>
              <a:t>Passed by unanimous consent</a:t>
            </a:r>
          </a:p>
          <a:p>
            <a:endParaRPr lang="en-US" dirty="0" smtClean="0"/>
          </a:p>
        </p:txBody>
      </p:sp>
      <p:sp>
        <p:nvSpPr>
          <p:cNvPr id="26628"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2662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BF5E6FB8-CF35-4DDC-B3BE-6BBFBB1CB14A}" type="slidenum">
              <a:rPr lang="en-US"/>
              <a:pPr algn="ct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2011</a:t>
            </a:r>
          </a:p>
        </p:txBody>
      </p:sp>
      <p:sp>
        <p:nvSpPr>
          <p:cNvPr id="4099" name="Footer Placeholder 2"/>
          <p:cNvSpPr>
            <a:spLocks noGrp="1"/>
          </p:cNvSpPr>
          <p:nvPr>
            <p:ph type="ftr" sz="quarter" idx="11"/>
          </p:nvPr>
        </p:nvSpPr>
        <p:spPr>
          <a:noFill/>
        </p:spPr>
        <p:txBody>
          <a:bodyPr/>
          <a:lstStyle/>
          <a:p>
            <a:r>
              <a:rPr lang="en-US" smtClean="0"/>
              <a:t>Eldad Perahia, Intel Corporation</a:t>
            </a:r>
          </a:p>
        </p:txBody>
      </p:sp>
      <p:sp>
        <p:nvSpPr>
          <p:cNvPr id="4100" name="Slide Number Placeholder 3"/>
          <p:cNvSpPr>
            <a:spLocks noGrp="1"/>
          </p:cNvSpPr>
          <p:nvPr>
            <p:ph type="sldNum" sz="quarter" idx="12"/>
          </p:nvPr>
        </p:nvSpPr>
        <p:spPr>
          <a:noFill/>
        </p:spPr>
        <p:txBody>
          <a:bodyPr/>
          <a:lstStyle/>
          <a:p>
            <a:r>
              <a:rPr lang="en-US" smtClean="0"/>
              <a:t>Slide </a:t>
            </a:r>
            <a:fld id="{CC7FDB0E-2F9D-4184-978C-1456B3B8D41C}" type="slidenum">
              <a:rPr lang="en-US" smtClean="0"/>
              <a:pPr/>
              <a:t>3</a:t>
            </a:fld>
            <a:endParaRPr lang="en-US" smtClean="0"/>
          </a:p>
        </p:txBody>
      </p:sp>
      <p:sp>
        <p:nvSpPr>
          <p:cNvPr id="4101" name="Rectangle 2"/>
          <p:cNvSpPr>
            <a:spLocks noGrp="1" noChangeArrowheads="1"/>
          </p:cNvSpPr>
          <p:nvPr>
            <p:ph type="title" idx="4294967295"/>
          </p:nvPr>
        </p:nvSpPr>
        <p:spPr/>
        <p:txBody>
          <a:bodyPr/>
          <a:lstStyle/>
          <a:p>
            <a:r>
              <a:rPr lang="en-US" smtClean="0"/>
              <a:t>Attendance</a:t>
            </a:r>
          </a:p>
        </p:txBody>
      </p:sp>
      <p:sp>
        <p:nvSpPr>
          <p:cNvPr id="4102" name="Rectangle 3"/>
          <p:cNvSpPr>
            <a:spLocks noGrp="1" noChangeArrowheads="1"/>
          </p:cNvSpPr>
          <p:nvPr>
            <p:ph type="body" idx="4294967295"/>
          </p:nvPr>
        </p:nvSpPr>
        <p:spPr>
          <a:xfrm>
            <a:off x="381000" y="1600200"/>
            <a:ext cx="8077200" cy="4495800"/>
          </a:xfrm>
        </p:spPr>
        <p:txBody>
          <a:bodyPr/>
          <a:lstStyle/>
          <a:p>
            <a:pPr marL="457200" indent="-457200"/>
            <a:r>
              <a:rPr lang="en-US" smtClean="0">
                <a:hlinkClick r:id="rId2"/>
              </a:rPr>
              <a:t>https://murphy.events.ieee.org/imat/attendance/index</a:t>
            </a:r>
            <a:endParaRPr lang="en-US" smtClean="0"/>
          </a:p>
          <a:p>
            <a:pPr marL="457200" indent="-457200"/>
            <a:endParaRPr lang="en-US" sz="3600" smtClean="0"/>
          </a:p>
          <a:p>
            <a:pPr marL="457200" indent="-457200">
              <a:buFontTx/>
              <a:buAutoNum type="arabicPeriod"/>
            </a:pPr>
            <a:r>
              <a:rPr lang="en-US" sz="3600" smtClean="0"/>
              <a:t>Register</a:t>
            </a:r>
          </a:p>
          <a:p>
            <a:pPr marL="457200" indent="-457200">
              <a:buFontTx/>
              <a:buAutoNum type="arabicPeriod"/>
            </a:pPr>
            <a:r>
              <a:rPr lang="en-US" sz="3600" smtClean="0"/>
              <a:t>Indicate attendance</a:t>
            </a:r>
          </a:p>
          <a:p>
            <a:pPr marL="457200" indent="-457200">
              <a:buFontTx/>
              <a:buAutoNum type="arabicPeriod"/>
            </a:pPr>
            <a:endParaRPr lang="en-US" sz="3600" smtClean="0"/>
          </a:p>
          <a:p>
            <a:pPr marL="457200" indent="-457200">
              <a:spcBef>
                <a:spcPct val="0"/>
              </a:spcBef>
              <a:buFontTx/>
              <a:buNone/>
            </a:pPr>
            <a:r>
              <a:rPr lang="en-US" sz="2800" smtClean="0"/>
              <a:t>See document 11-09-0517r0  for more details</a:t>
            </a:r>
            <a:r>
              <a:rPr lang="en-US" sz="320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r>
              <a:rPr lang="en-US" smtClean="0"/>
              <a:t>Backup</a:t>
            </a:r>
          </a:p>
        </p:txBody>
      </p:sp>
      <p:sp>
        <p:nvSpPr>
          <p:cNvPr id="30723" name="Subtitle 2"/>
          <p:cNvSpPr>
            <a:spLocks noGrp="1"/>
          </p:cNvSpPr>
          <p:nvPr>
            <p:ph type="subTitle" idx="1"/>
          </p:nvPr>
        </p:nvSpPr>
        <p:spPr/>
        <p:txBody>
          <a:bodyPr/>
          <a:lstStyle/>
          <a:p>
            <a:endParaRPr lang="en-US" smtClean="0"/>
          </a:p>
        </p:txBody>
      </p:sp>
      <p:sp>
        <p:nvSpPr>
          <p:cNvPr id="30724" name="Footer Placeholder 4"/>
          <p:cNvSpPr>
            <a:spLocks noGrp="1"/>
          </p:cNvSpPr>
          <p:nvPr>
            <p:ph type="ftr" sz="quarter" idx="11"/>
          </p:nvPr>
        </p:nvSpPr>
        <p:spPr>
          <a:noFill/>
        </p:spPr>
        <p:txBody>
          <a:bodyPr/>
          <a:lstStyle/>
          <a:p>
            <a:r>
              <a:rPr lang="en-US" smtClean="0"/>
              <a:t>Eldad Perahia, Intel Corporation</a:t>
            </a:r>
          </a:p>
        </p:txBody>
      </p:sp>
      <p:sp>
        <p:nvSpPr>
          <p:cNvPr id="30725" name="Slide Number Placeholder 5"/>
          <p:cNvSpPr>
            <a:spLocks noGrp="1"/>
          </p:cNvSpPr>
          <p:nvPr>
            <p:ph type="sldNum" sz="quarter" idx="12"/>
          </p:nvPr>
        </p:nvSpPr>
        <p:spPr>
          <a:xfrm>
            <a:off x="4357688" y="6475413"/>
            <a:ext cx="504825" cy="182562"/>
          </a:xfrm>
          <a:noFill/>
        </p:spPr>
        <p:txBody>
          <a:bodyPr/>
          <a:lstStyle/>
          <a:p>
            <a:r>
              <a:rPr lang="en-US" smtClean="0"/>
              <a:t>Slide </a:t>
            </a:r>
            <a:fld id="{87A036C1-D2AB-4A86-A278-E6D208278EDA}" type="slidenum">
              <a:rPr lang="en-US" smtClean="0"/>
              <a:pPr/>
              <a:t>30</a:t>
            </a:fld>
            <a:endParaRPr lang="en-US" smtClean="0"/>
          </a:p>
        </p:txBody>
      </p:sp>
      <p:sp>
        <p:nvSpPr>
          <p:cNvPr id="30726"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Motion </a:t>
            </a:r>
            <a:r>
              <a:rPr lang="en-US" dirty="0" smtClean="0"/>
              <a:t>55</a:t>
            </a:r>
            <a:endParaRPr lang="en-US" dirty="0" smtClean="0"/>
          </a:p>
        </p:txBody>
      </p:sp>
      <p:sp>
        <p:nvSpPr>
          <p:cNvPr id="31747" name="Rectangle 3"/>
          <p:cNvSpPr>
            <a:spLocks noGrp="1" noChangeArrowheads="1"/>
          </p:cNvSpPr>
          <p:nvPr>
            <p:ph type="body" idx="1"/>
          </p:nvPr>
        </p:nvSpPr>
        <p:spPr/>
        <p:txBody>
          <a:bodyPr/>
          <a:lstStyle/>
          <a:p>
            <a:r>
              <a:rPr lang="en-US" dirty="0" smtClean="0"/>
              <a:t>Move to approve resolution of comments:</a:t>
            </a:r>
            <a:endParaRPr lang="en-GB" dirty="0" smtClean="0"/>
          </a:p>
          <a:p>
            <a:pPr lvl="1"/>
            <a:r>
              <a:rPr lang="en-GB" dirty="0" smtClean="0"/>
              <a:t>3052, 3161, 3191, 3040, 3088 in 11/0910r1, multiple MAC addresses and MA-STA</a:t>
            </a:r>
          </a:p>
          <a:p>
            <a:pPr lvl="1"/>
            <a:endParaRPr lang="en-GB" dirty="0" smtClean="0"/>
          </a:p>
          <a:p>
            <a:r>
              <a:rPr lang="en-US" dirty="0" smtClean="0"/>
              <a:t>Move/Second:</a:t>
            </a:r>
          </a:p>
        </p:txBody>
      </p:sp>
      <p:sp>
        <p:nvSpPr>
          <p:cNvPr id="31748"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a:r>
              <a:rPr lang="en-US"/>
              <a:t>Eldad Perahia, Intel Corporation</a:t>
            </a:r>
          </a:p>
        </p:txBody>
      </p:sp>
      <p:sp>
        <p:nvSpPr>
          <p:cNvPr id="31749"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46C8DAA8-0D15-4374-9462-C51255F7EAA4}" type="slidenum">
              <a:rPr lang="en-US"/>
              <a:pPr algn="ct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5"/>
          <p:cNvSpPr>
            <a:spLocks noGrp="1"/>
          </p:cNvSpPr>
          <p:nvPr>
            <p:ph type="ftr" sz="quarter" idx="11"/>
          </p:nvPr>
        </p:nvSpPr>
        <p:spPr>
          <a:noFill/>
        </p:spPr>
        <p:txBody>
          <a:bodyPr/>
          <a:lstStyle/>
          <a:p>
            <a:r>
              <a:rPr lang="en-US" smtClean="0"/>
              <a:t>Eldad Perahia, Intel Corporation</a:t>
            </a:r>
          </a:p>
        </p:txBody>
      </p:sp>
      <p:sp>
        <p:nvSpPr>
          <p:cNvPr id="32771" name="Slide Number Placeholder 6"/>
          <p:cNvSpPr>
            <a:spLocks noGrp="1"/>
          </p:cNvSpPr>
          <p:nvPr>
            <p:ph type="sldNum" sz="quarter" idx="12"/>
          </p:nvPr>
        </p:nvSpPr>
        <p:spPr>
          <a:xfrm>
            <a:off x="4357688" y="6475413"/>
            <a:ext cx="504825" cy="182562"/>
          </a:xfrm>
          <a:noFill/>
        </p:spPr>
        <p:txBody>
          <a:bodyPr/>
          <a:lstStyle/>
          <a:p>
            <a:r>
              <a:rPr lang="en-US" smtClean="0"/>
              <a:t>Slide </a:t>
            </a:r>
            <a:fld id="{C5E81743-71FE-456B-B995-B8AC96E8E3F3}" type="slidenum">
              <a:rPr lang="en-US" smtClean="0"/>
              <a:pPr/>
              <a:t>32</a:t>
            </a:fld>
            <a:endParaRPr lang="en-US" smtClean="0"/>
          </a:p>
        </p:txBody>
      </p:sp>
      <p:sp>
        <p:nvSpPr>
          <p:cNvPr id="32772" name="Rectangle 2"/>
          <p:cNvSpPr>
            <a:spLocks noGrp="1" noChangeArrowheads="1"/>
          </p:cNvSpPr>
          <p:nvPr>
            <p:ph type="title"/>
          </p:nvPr>
        </p:nvSpPr>
        <p:spPr/>
        <p:txBody>
          <a:bodyPr/>
          <a:lstStyle/>
          <a:p>
            <a:r>
              <a:rPr lang="en-US" smtClean="0"/>
              <a:t>Conference call times</a:t>
            </a:r>
          </a:p>
        </p:txBody>
      </p:sp>
      <p:sp>
        <p:nvSpPr>
          <p:cNvPr id="32773" name="Rectangle 5"/>
          <p:cNvSpPr>
            <a:spLocks noGrp="1" noChangeArrowheads="1"/>
          </p:cNvSpPr>
          <p:nvPr>
            <p:ph type="body" sz="half" idx="2"/>
          </p:nvPr>
        </p:nvSpPr>
        <p:spPr/>
        <p:txBody>
          <a:bodyPr/>
          <a:lstStyle/>
          <a:p>
            <a:r>
              <a:rPr lang="en-US" sz="2000" smtClean="0"/>
              <a:t>New conference calls</a:t>
            </a:r>
          </a:p>
          <a:p>
            <a:pPr lvl="1"/>
            <a:r>
              <a:rPr lang="en-US" sz="1800" smtClean="0"/>
              <a:t>Not overlap with TGac</a:t>
            </a:r>
          </a:p>
          <a:p>
            <a:pPr lvl="1"/>
            <a:r>
              <a:rPr lang="en-US" sz="1800" smtClean="0"/>
              <a:t>Aug 25, Sept 8, Sept 29, Oct 13</a:t>
            </a:r>
          </a:p>
          <a:p>
            <a:pPr lvl="2"/>
            <a:r>
              <a:rPr lang="en-US" sz="1600" smtClean="0"/>
              <a:t>10:00 – 12:00 ET</a:t>
            </a:r>
          </a:p>
          <a:p>
            <a:pPr lvl="1"/>
            <a:r>
              <a:rPr lang="en-US" sz="1800" smtClean="0"/>
              <a:t>Aug 18, Sept 1, Sept 15, Oct 6, </a:t>
            </a:r>
          </a:p>
          <a:p>
            <a:pPr lvl="2"/>
            <a:r>
              <a:rPr lang="en-US" sz="1600" smtClean="0"/>
              <a:t>20:00-22:00 ET</a:t>
            </a:r>
          </a:p>
          <a:p>
            <a:endParaRPr lang="en-US" sz="2000" smtClean="0"/>
          </a:p>
        </p:txBody>
      </p:sp>
      <p:sp>
        <p:nvSpPr>
          <p:cNvPr id="32774" name="Rectangle 6"/>
          <p:cNvSpPr>
            <a:spLocks noGrp="1" noChangeArrowheads="1"/>
          </p:cNvSpPr>
          <p:nvPr>
            <p:ph type="body" sz="half" idx="1"/>
          </p:nvPr>
        </p:nvSpPr>
        <p:spPr/>
        <p:txBody>
          <a:bodyPr/>
          <a:lstStyle/>
          <a:p>
            <a:r>
              <a:rPr lang="en-US" sz="2000" dirty="0" smtClean="0"/>
              <a:t>Previously approved conference calls</a:t>
            </a:r>
          </a:p>
          <a:p>
            <a:pPr lvl="1"/>
            <a:r>
              <a:rPr lang="en-US" sz="1800" dirty="0" smtClean="0"/>
              <a:t>July </a:t>
            </a:r>
            <a:r>
              <a:rPr lang="en-US" sz="1800" dirty="0" smtClean="0"/>
              <a:t>28, Aug 11</a:t>
            </a:r>
          </a:p>
          <a:p>
            <a:pPr lvl="2"/>
            <a:r>
              <a:rPr lang="en-US" sz="1600" dirty="0" smtClean="0"/>
              <a:t>10:00 – 12:00 ET</a:t>
            </a:r>
          </a:p>
          <a:p>
            <a:pPr lvl="1"/>
            <a:r>
              <a:rPr lang="en-US" sz="1800" dirty="0" smtClean="0"/>
              <a:t>Aug </a:t>
            </a:r>
            <a:r>
              <a:rPr lang="en-US" sz="1800" dirty="0" smtClean="0"/>
              <a:t>4</a:t>
            </a:r>
          </a:p>
          <a:p>
            <a:pPr lvl="2"/>
            <a:r>
              <a:rPr lang="en-US" sz="1600" dirty="0" smtClean="0"/>
              <a:t>20:00-22:00 ET</a:t>
            </a:r>
          </a:p>
        </p:txBody>
      </p:sp>
      <p:sp>
        <p:nvSpPr>
          <p:cNvPr id="32775"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Eldad Perahia, Intel Corporation</a:t>
            </a:r>
          </a:p>
        </p:txBody>
      </p:sp>
      <p:sp>
        <p:nvSpPr>
          <p:cNvPr id="33795" name="Slide Number Placeholder 5"/>
          <p:cNvSpPr>
            <a:spLocks noGrp="1"/>
          </p:cNvSpPr>
          <p:nvPr>
            <p:ph type="sldNum" sz="quarter" idx="12"/>
          </p:nvPr>
        </p:nvSpPr>
        <p:spPr>
          <a:xfrm>
            <a:off x="4357688" y="6475413"/>
            <a:ext cx="504825" cy="182562"/>
          </a:xfrm>
          <a:noFill/>
        </p:spPr>
        <p:txBody>
          <a:bodyPr/>
          <a:lstStyle/>
          <a:p>
            <a:r>
              <a:rPr lang="en-US" smtClean="0"/>
              <a:t>Slide </a:t>
            </a:r>
            <a:fld id="{08CE47C0-8542-4F31-A887-3C19E2904D67}" type="slidenum">
              <a:rPr lang="en-US" smtClean="0"/>
              <a:pPr/>
              <a:t>33</a:t>
            </a:fld>
            <a:endParaRPr lang="en-US" smtClean="0"/>
          </a:p>
        </p:txBody>
      </p:sp>
      <p:sp>
        <p:nvSpPr>
          <p:cNvPr id="33796" name="Rectangle 2"/>
          <p:cNvSpPr>
            <a:spLocks noGrp="1" noChangeArrowheads="1"/>
          </p:cNvSpPr>
          <p:nvPr>
            <p:ph type="title"/>
          </p:nvPr>
        </p:nvSpPr>
        <p:spPr/>
        <p:txBody>
          <a:bodyPr/>
          <a:lstStyle/>
          <a:p>
            <a:r>
              <a:rPr lang="en-US" dirty="0" smtClean="0"/>
              <a:t>Goals for </a:t>
            </a:r>
            <a:r>
              <a:rPr lang="en-US" dirty="0" smtClean="0"/>
              <a:t>September</a:t>
            </a:r>
            <a:endParaRPr lang="en-US" dirty="0" smtClean="0"/>
          </a:p>
        </p:txBody>
      </p:sp>
      <p:sp>
        <p:nvSpPr>
          <p:cNvPr id="33797" name="Rectangle 3"/>
          <p:cNvSpPr>
            <a:spLocks noGrp="1" noChangeArrowheads="1"/>
          </p:cNvSpPr>
          <p:nvPr>
            <p:ph type="body" idx="1"/>
          </p:nvPr>
        </p:nvSpPr>
        <p:spPr/>
        <p:txBody>
          <a:bodyPr/>
          <a:lstStyle/>
          <a:p>
            <a:r>
              <a:rPr lang="en-US" sz="2800" dirty="0" smtClean="0"/>
              <a:t>Comment resolution on </a:t>
            </a:r>
            <a:r>
              <a:rPr lang="en-US" sz="2800" dirty="0" smtClean="0"/>
              <a:t>D4.0</a:t>
            </a:r>
          </a:p>
          <a:p>
            <a:r>
              <a:rPr lang="en-US" sz="2800" dirty="0" smtClean="0"/>
              <a:t>More planning for Sponsor Ballot</a:t>
            </a:r>
            <a:endParaRPr lang="en-US" sz="2800" dirty="0" smtClean="0"/>
          </a:p>
          <a:p>
            <a:endParaRPr lang="en-US" sz="2800" dirty="0" smtClean="0"/>
          </a:p>
        </p:txBody>
      </p:sp>
      <p:sp>
        <p:nvSpPr>
          <p:cNvPr id="33798"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2400" cy="685800"/>
          </a:xfrm>
        </p:spPr>
        <p:txBody>
          <a:bodyPr/>
          <a:lstStyle/>
          <a:p>
            <a:r>
              <a:rPr lang="en-US" smtClean="0"/>
              <a:t>Motion for Recirculation Letter Ballot</a:t>
            </a:r>
          </a:p>
        </p:txBody>
      </p:sp>
      <p:sp>
        <p:nvSpPr>
          <p:cNvPr id="34819" name="Content Placeholder 2"/>
          <p:cNvSpPr>
            <a:spLocks noGrp="1"/>
          </p:cNvSpPr>
          <p:nvPr>
            <p:ph idx="1"/>
          </p:nvPr>
        </p:nvSpPr>
        <p:spPr>
          <a:xfrm>
            <a:off x="685800" y="1600200"/>
            <a:ext cx="7772400" cy="4495800"/>
          </a:xfrm>
        </p:spPr>
        <p:txBody>
          <a:bodyPr/>
          <a:lstStyle/>
          <a:p>
            <a:r>
              <a:rPr lang="en-US" sz="2000" smtClean="0"/>
              <a:t>Having approved comment resolutions for all of the comments received from LB 177 on P802.11ad D3.0 as contained in document 11/0850rY,</a:t>
            </a:r>
          </a:p>
          <a:p>
            <a:r>
              <a:rPr lang="en-US" sz="2000" smtClean="0"/>
              <a:t>Instruct the editor to prepare Draft 4.0 incorporating these resolutions and,</a:t>
            </a:r>
          </a:p>
          <a:p>
            <a:r>
              <a:rPr lang="en-US" sz="2000" smtClean="0"/>
              <a:t>Approve a 15 day Working Group Recirculation Ballot asking the question “Should P802.11ad D4.0 be forwarded to Sponsor Ballot?”</a:t>
            </a:r>
          </a:p>
          <a:p>
            <a:endParaRPr lang="en-US" sz="2000" smtClean="0"/>
          </a:p>
          <a:p>
            <a:r>
              <a:rPr lang="en-US" sz="2000" smtClean="0"/>
              <a:t>Moved: &lt;name&gt;,  Seconded: &lt;name&gt;, Result: y-n-a</a:t>
            </a:r>
          </a:p>
          <a:p>
            <a:endParaRPr lang="en-US" sz="2000" smtClean="0"/>
          </a:p>
          <a:p>
            <a:r>
              <a:rPr lang="en-US" sz="2000" smtClean="0"/>
              <a:t>[Moved by Eldad Perahia on behalf of TGad</a:t>
            </a:r>
          </a:p>
          <a:p>
            <a:r>
              <a:rPr lang="en-US" sz="2000" smtClean="0"/>
              <a:t>TGad vote: </a:t>
            </a:r>
          </a:p>
          <a:p>
            <a:r>
              <a:rPr lang="en-US" sz="2000" smtClean="0"/>
              <a:t>Moved: &lt;name&gt;,  Seconded: &lt;name&gt;, Result: y-n-a]</a:t>
            </a:r>
          </a:p>
          <a:p>
            <a:pPr>
              <a:buFontTx/>
              <a:buNone/>
            </a:pPr>
            <a:endParaRPr lang="en-US" sz="2000" smtClean="0"/>
          </a:p>
        </p:txBody>
      </p:sp>
      <p:sp>
        <p:nvSpPr>
          <p:cNvPr id="34820" name="Footer Placeholder 4"/>
          <p:cNvSpPr>
            <a:spLocks noGrp="1"/>
          </p:cNvSpPr>
          <p:nvPr>
            <p:ph type="ftr" sz="quarter" idx="11"/>
          </p:nvPr>
        </p:nvSpPr>
        <p:spPr>
          <a:noFill/>
        </p:spPr>
        <p:txBody>
          <a:bodyPr/>
          <a:lstStyle/>
          <a:p>
            <a:r>
              <a:rPr lang="en-US" smtClean="0"/>
              <a:t>Eldad Perahia, Intel Corporation</a:t>
            </a:r>
          </a:p>
        </p:txBody>
      </p:sp>
      <p:sp>
        <p:nvSpPr>
          <p:cNvPr id="34821" name="Slide Number Placeholder 5"/>
          <p:cNvSpPr>
            <a:spLocks noGrp="1"/>
          </p:cNvSpPr>
          <p:nvPr>
            <p:ph type="sldNum" sz="quarter" idx="12"/>
          </p:nvPr>
        </p:nvSpPr>
        <p:spPr>
          <a:xfrm>
            <a:off x="4357688" y="6475413"/>
            <a:ext cx="504825" cy="182562"/>
          </a:xfrm>
          <a:noFill/>
        </p:spPr>
        <p:txBody>
          <a:bodyPr/>
          <a:lstStyle/>
          <a:p>
            <a:r>
              <a:rPr lang="en-US" smtClean="0"/>
              <a:t>Slide </a:t>
            </a:r>
            <a:fld id="{A560D5DF-9BF4-4B45-B869-103767D7866B}" type="slidenum">
              <a:rPr lang="en-US" smtClean="0"/>
              <a:pPr/>
              <a:t>34</a:t>
            </a:fld>
            <a:endParaRPr lang="en-US" smtClean="0"/>
          </a:p>
        </p:txBody>
      </p:sp>
      <p:sp>
        <p:nvSpPr>
          <p:cNvPr id="34822"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p:spPr>
        <p:txBody>
          <a:bodyPr/>
          <a:lstStyle/>
          <a:p>
            <a:r>
              <a:rPr lang="en-US" smtClean="0"/>
              <a:t>Eldad Perahia, Intel Corporation</a:t>
            </a:r>
          </a:p>
        </p:txBody>
      </p:sp>
      <p:sp>
        <p:nvSpPr>
          <p:cNvPr id="5123" name="Slide Number Placeholder 3"/>
          <p:cNvSpPr>
            <a:spLocks noGrp="1"/>
          </p:cNvSpPr>
          <p:nvPr>
            <p:ph type="sldNum" sz="quarter" idx="12"/>
          </p:nvPr>
        </p:nvSpPr>
        <p:spPr>
          <a:noFill/>
        </p:spPr>
        <p:txBody>
          <a:bodyPr/>
          <a:lstStyle/>
          <a:p>
            <a:r>
              <a:rPr lang="en-US" smtClean="0"/>
              <a:t>Slide </a:t>
            </a:r>
            <a:fld id="{FA71820D-5D0F-4AD9-A84B-EF76EFD7A558}" type="slidenum">
              <a:rPr lang="en-US" smtClean="0"/>
              <a:pPr/>
              <a:t>4</a:t>
            </a:fld>
            <a:endParaRPr lang="en-US" smtClean="0"/>
          </a:p>
        </p:txBody>
      </p:sp>
      <p:sp>
        <p:nvSpPr>
          <p:cNvPr id="5124" name="Rectangle 2"/>
          <p:cNvSpPr>
            <a:spLocks noGrp="1" noChangeArrowheads="1"/>
          </p:cNvSpPr>
          <p:nvPr>
            <p:ph type="title" idx="4294967295"/>
          </p:nvPr>
        </p:nvSpPr>
        <p:spPr>
          <a:xfrm>
            <a:off x="685800" y="685800"/>
            <a:ext cx="7772400" cy="762000"/>
          </a:xfrm>
        </p:spPr>
        <p:txBody>
          <a:bodyPr/>
          <a:lstStyle/>
          <a:p>
            <a:r>
              <a:rPr lang="en-US" smtClean="0"/>
              <a:t>Attendance, Voting &amp; Document Status</a:t>
            </a:r>
          </a:p>
        </p:txBody>
      </p:sp>
      <p:sp>
        <p:nvSpPr>
          <p:cNvPr id="5125" name="Rectangle 3"/>
          <p:cNvSpPr>
            <a:spLocks noGrp="1" noChangeArrowheads="1"/>
          </p:cNvSpPr>
          <p:nvPr>
            <p:ph type="body" idx="4294967295"/>
          </p:nvPr>
        </p:nvSpPr>
        <p:spPr>
          <a:xfrm>
            <a:off x="304800" y="1371600"/>
            <a:ext cx="8686800" cy="4724400"/>
          </a:xfrm>
        </p:spPr>
        <p:txBody>
          <a:bodyPr/>
          <a:lstStyle/>
          <a:p>
            <a:r>
              <a:rPr lang="en-US" smtClean="0"/>
              <a:t>Make sure your badges are correct </a:t>
            </a:r>
          </a:p>
          <a:p>
            <a:endParaRPr lang="en-US" smtClean="0"/>
          </a:p>
          <a:p>
            <a:r>
              <a:rPr lang="en-US" smtClean="0"/>
              <a:t>If you plan to make a submission be sure it does not contain company logos or advertising</a:t>
            </a:r>
          </a:p>
          <a:p>
            <a:endParaRPr lang="en-US" smtClean="0"/>
          </a:p>
          <a:p>
            <a:r>
              <a:rPr lang="en-US" smtClean="0"/>
              <a:t>Questions on Voting status, Ballot pool, Access to Reflector, Documentation,  member’s area</a:t>
            </a:r>
          </a:p>
          <a:p>
            <a:pPr lvl="1"/>
            <a:r>
              <a:rPr lang="en-US" sz="2400" smtClean="0"/>
              <a:t>see Adrian Stephens –  adrian.p.stephens@intel.com</a:t>
            </a:r>
            <a:r>
              <a:rPr lang="en-US" smtClean="0"/>
              <a:t> </a:t>
            </a:r>
          </a:p>
          <a:p>
            <a:pPr lvl="1"/>
            <a:endParaRPr lang="en-US" smtClean="0"/>
          </a:p>
          <a:p>
            <a:r>
              <a:rPr lang="en-US" smtClean="0"/>
              <a:t>Cell Phones Silent or Off</a:t>
            </a:r>
          </a:p>
          <a:p>
            <a:pPr lvl="1"/>
            <a:endParaRPr lang="en-US" smtClean="0"/>
          </a:p>
        </p:txBody>
      </p:sp>
      <p:sp>
        <p:nvSpPr>
          <p:cNvPr id="5126"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smtClean="0"/>
              <a:t>Eldad Perahia, Intel Corporation</a:t>
            </a:r>
          </a:p>
        </p:txBody>
      </p:sp>
      <p:sp>
        <p:nvSpPr>
          <p:cNvPr id="6147" name="Slide Number Placeholder 5"/>
          <p:cNvSpPr>
            <a:spLocks noGrp="1"/>
          </p:cNvSpPr>
          <p:nvPr>
            <p:ph type="sldNum" sz="quarter" idx="12"/>
          </p:nvPr>
        </p:nvSpPr>
        <p:spPr>
          <a:noFill/>
        </p:spPr>
        <p:txBody>
          <a:bodyPr/>
          <a:lstStyle/>
          <a:p>
            <a:r>
              <a:rPr lang="en-US" smtClean="0"/>
              <a:t>Slide </a:t>
            </a:r>
            <a:fld id="{AA00481D-7551-4230-9235-80C6ADB09F77}" type="slidenum">
              <a:rPr lang="en-US" smtClean="0"/>
              <a:pPr/>
              <a:t>5</a:t>
            </a:fld>
            <a:endParaRPr lang="en-US" smtClean="0"/>
          </a:p>
        </p:txBody>
      </p:sp>
      <p:sp>
        <p:nvSpPr>
          <p:cNvPr id="6148" name="Rectangle 2"/>
          <p:cNvSpPr>
            <a:spLocks noGrp="1" noChangeArrowheads="1"/>
          </p:cNvSpPr>
          <p:nvPr>
            <p:ph type="title"/>
          </p:nvPr>
        </p:nvSpPr>
        <p:spPr/>
        <p:txBody>
          <a:bodyPr/>
          <a:lstStyle/>
          <a:p>
            <a:r>
              <a:rPr lang="en-US" smtClean="0"/>
              <a:t>Patent Policy</a:t>
            </a:r>
          </a:p>
        </p:txBody>
      </p:sp>
      <p:sp>
        <p:nvSpPr>
          <p:cNvPr id="6149" name="Rectangle 3"/>
          <p:cNvSpPr>
            <a:spLocks noGrp="1" noChangeArrowheads="1"/>
          </p:cNvSpPr>
          <p:nvPr>
            <p:ph type="body" idx="1"/>
          </p:nvPr>
        </p:nvSpPr>
        <p:spPr/>
        <p:txBody>
          <a:bodyPr/>
          <a:lstStyle/>
          <a:p>
            <a:r>
              <a:rPr lang="en-US" smtClean="0"/>
              <a:t>Following 5 slides</a:t>
            </a:r>
          </a:p>
        </p:txBody>
      </p:sp>
      <p:sp>
        <p:nvSpPr>
          <p:cNvPr id="6150"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noFill/>
        </p:spPr>
        <p:txBody>
          <a:bodyPr/>
          <a:lstStyle/>
          <a:p>
            <a:r>
              <a:rPr lang="en-US" smtClean="0"/>
              <a:t>Eldad Perahia, Intel Corporation</a:t>
            </a:r>
          </a:p>
        </p:txBody>
      </p:sp>
      <p:sp>
        <p:nvSpPr>
          <p:cNvPr id="7171" name="Slide Number Placeholder 4"/>
          <p:cNvSpPr>
            <a:spLocks noGrp="1"/>
          </p:cNvSpPr>
          <p:nvPr>
            <p:ph type="sldNum" sz="quarter" idx="12"/>
          </p:nvPr>
        </p:nvSpPr>
        <p:spPr>
          <a:noFill/>
        </p:spPr>
        <p:txBody>
          <a:bodyPr/>
          <a:lstStyle/>
          <a:p>
            <a:r>
              <a:rPr lang="en-US" smtClean="0"/>
              <a:t>Slide </a:t>
            </a:r>
            <a:fld id="{871E2229-7492-4CBA-A143-F18C2349A1EB}" type="slidenum">
              <a:rPr lang="en-US" smtClean="0"/>
              <a:pPr/>
              <a:t>6</a:t>
            </a:fld>
            <a:endParaRPr lang="en-US" smtClean="0"/>
          </a:p>
        </p:txBody>
      </p:sp>
      <p:sp>
        <p:nvSpPr>
          <p:cNvPr id="7172" name="Rectangle 2"/>
          <p:cNvSpPr>
            <a:spLocks noGrp="1" noChangeArrowheads="1"/>
          </p:cNvSpPr>
          <p:nvPr>
            <p:ph type="title"/>
          </p:nvPr>
        </p:nvSpPr>
        <p:spPr>
          <a:xfrm>
            <a:off x="685800" y="685800"/>
            <a:ext cx="7772400" cy="381000"/>
          </a:xfrm>
          <a:noFill/>
        </p:spPr>
        <p:txBody>
          <a:bodyPr lIns="90487" tIns="44450" rIns="90487" bIns="44450"/>
          <a:lstStyle/>
          <a:p>
            <a:r>
              <a:rPr lang="en-US" sz="2400" u="sng" smtClean="0"/>
              <a:t>Instructions for the WG Chair</a:t>
            </a:r>
          </a:p>
        </p:txBody>
      </p:sp>
      <p:sp>
        <p:nvSpPr>
          <p:cNvPr id="7173"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sz="800" b="0" smtClean="0"/>
              <a:t>	</a:t>
            </a:r>
            <a:r>
              <a:rPr lang="en-US" sz="1400" b="0" smtClean="0"/>
              <a:t>The IEEE-SA strongly recommends that at each WG meeting the chair or a designee:</a:t>
            </a:r>
            <a:endParaRPr lang="en-US" sz="14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7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7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7174"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175"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1"/>
          </p:nvPr>
        </p:nvSpPr>
        <p:spPr>
          <a:noFill/>
        </p:spPr>
        <p:txBody>
          <a:bodyPr/>
          <a:lstStyle/>
          <a:p>
            <a:r>
              <a:rPr lang="en-US" smtClean="0"/>
              <a:t>Eldad Perahia, Intel Corporation</a:t>
            </a:r>
          </a:p>
        </p:txBody>
      </p:sp>
      <p:sp>
        <p:nvSpPr>
          <p:cNvPr id="8195" name="Slide Number Placeholder 4"/>
          <p:cNvSpPr>
            <a:spLocks noGrp="1"/>
          </p:cNvSpPr>
          <p:nvPr>
            <p:ph type="sldNum" sz="quarter" idx="12"/>
          </p:nvPr>
        </p:nvSpPr>
        <p:spPr>
          <a:noFill/>
        </p:spPr>
        <p:txBody>
          <a:bodyPr/>
          <a:lstStyle/>
          <a:p>
            <a:r>
              <a:rPr lang="en-US" smtClean="0"/>
              <a:t>Slide </a:t>
            </a:r>
            <a:fld id="{E329009B-4DC6-47CA-A2DC-C831AA7F495F}" type="slidenum">
              <a:rPr lang="en-US" smtClean="0"/>
              <a:pPr/>
              <a:t>7</a:t>
            </a:fld>
            <a:endParaRPr lang="en-US" smtClean="0"/>
          </a:p>
        </p:txBody>
      </p:sp>
      <p:sp>
        <p:nvSpPr>
          <p:cNvPr id="8196" name="Rectangle 2"/>
          <p:cNvSpPr>
            <a:spLocks noGrp="1" noChangeArrowheads="1"/>
          </p:cNvSpPr>
          <p:nvPr>
            <p:ph type="title"/>
          </p:nvPr>
        </p:nvSpPr>
        <p:spPr>
          <a:xfrm>
            <a:off x="685800" y="685800"/>
            <a:ext cx="7772400" cy="381000"/>
          </a:xfrm>
        </p:spPr>
        <p:txBody>
          <a:bodyPr/>
          <a:lstStyle/>
          <a:p>
            <a:r>
              <a:rPr lang="en-US" sz="2800" u="sng" smtClean="0"/>
              <a:t>Participants, Patents, and Duty to Inform</a:t>
            </a:r>
          </a:p>
        </p:txBody>
      </p:sp>
      <p:sp>
        <p:nvSpPr>
          <p:cNvPr id="819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8198"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819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200"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1"/>
          </p:nvPr>
        </p:nvSpPr>
        <p:spPr>
          <a:noFill/>
        </p:spPr>
        <p:txBody>
          <a:bodyPr/>
          <a:lstStyle/>
          <a:p>
            <a:r>
              <a:rPr lang="en-US" smtClean="0"/>
              <a:t>Eldad Perahia, Intel Corporation</a:t>
            </a:r>
          </a:p>
        </p:txBody>
      </p:sp>
      <p:sp>
        <p:nvSpPr>
          <p:cNvPr id="9219" name="Slide Number Placeholder 4"/>
          <p:cNvSpPr>
            <a:spLocks noGrp="1"/>
          </p:cNvSpPr>
          <p:nvPr>
            <p:ph type="sldNum" sz="quarter" idx="12"/>
          </p:nvPr>
        </p:nvSpPr>
        <p:spPr>
          <a:noFill/>
        </p:spPr>
        <p:txBody>
          <a:bodyPr/>
          <a:lstStyle/>
          <a:p>
            <a:r>
              <a:rPr lang="en-US" smtClean="0"/>
              <a:t>Slide </a:t>
            </a:r>
            <a:fld id="{1C3A9A64-DC5C-4938-B4C2-89876E15202A}" type="slidenum">
              <a:rPr lang="en-US" smtClean="0"/>
              <a:pPr/>
              <a:t>8</a:t>
            </a:fld>
            <a:endParaRPr lang="en-US" smtClean="0"/>
          </a:p>
        </p:txBody>
      </p:sp>
      <p:sp>
        <p:nvSpPr>
          <p:cNvPr id="9220" name="Rectangle 2"/>
          <p:cNvSpPr>
            <a:spLocks noGrp="1" noChangeArrowheads="1"/>
          </p:cNvSpPr>
          <p:nvPr>
            <p:ph type="title"/>
          </p:nvPr>
        </p:nvSpPr>
        <p:spPr/>
        <p:txBody>
          <a:bodyPr/>
          <a:lstStyle/>
          <a:p>
            <a:r>
              <a:rPr lang="en-GB" u="sng" smtClean="0"/>
              <a:t>Patent Related Links</a:t>
            </a:r>
            <a:endParaRPr lang="en-US" u="sng" smtClean="0"/>
          </a:p>
        </p:txBody>
      </p:sp>
      <p:sp>
        <p:nvSpPr>
          <p:cNvPr id="9221"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sz="1800" smtClean="0">
                <a:cs typeface="Times New Roman" pitchFamily="18" charset="0"/>
              </a:rPr>
              <a:t>	</a:t>
            </a:r>
            <a:r>
              <a:rPr 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mtClean="0">
                <a:cs typeface="Times New Roman" pitchFamily="18" charset="0"/>
              </a:rPr>
              <a:t>	Patent Policy is stated in these sources:</a:t>
            </a:r>
          </a:p>
          <a:p>
            <a:pPr lvl="1">
              <a:lnSpc>
                <a:spcPct val="90000"/>
              </a:lnSpc>
              <a:buFontTx/>
              <a:buNone/>
            </a:pPr>
            <a:r>
              <a:rPr lang="en-GB" smtClean="0"/>
              <a:t>		IEEE-SA Standards Boards Bylaws</a:t>
            </a:r>
          </a:p>
          <a:p>
            <a:pPr lvl="1">
              <a:lnSpc>
                <a:spcPct val="90000"/>
              </a:lnSpc>
              <a:buFontTx/>
              <a:buNone/>
            </a:pPr>
            <a:r>
              <a:rPr lang="en-US" sz="1900" smtClean="0"/>
              <a:t>		</a:t>
            </a:r>
            <a:r>
              <a:rPr lang="en-US" sz="1900" i="1" smtClean="0"/>
              <a:t>http://standards.ieee.org/guides/bylaws/sect6-7.html#6</a:t>
            </a:r>
          </a:p>
          <a:p>
            <a:pPr lvl="1">
              <a:lnSpc>
                <a:spcPct val="90000"/>
              </a:lnSpc>
              <a:buFontTx/>
              <a:buNone/>
            </a:pPr>
            <a:r>
              <a:rPr lang="en-GB" smtClean="0"/>
              <a:t>		IEEE-SA Standards Board Operations Manual</a:t>
            </a:r>
          </a:p>
          <a:p>
            <a:pPr lvl="1">
              <a:lnSpc>
                <a:spcPct val="90000"/>
              </a:lnSpc>
              <a:buFontTx/>
              <a:buNone/>
            </a:pPr>
            <a:r>
              <a:rPr lang="en-US" smtClean="0"/>
              <a:t>		</a:t>
            </a:r>
            <a:r>
              <a:rPr lang="en-US" sz="1900" i="1" smtClean="0"/>
              <a:t>http://standards.ieee.org/guides/opman/sect6.html#6.3</a:t>
            </a:r>
            <a:endParaRPr lang="en-US" smtClean="0"/>
          </a:p>
          <a:p>
            <a:pPr lvl="1">
              <a:lnSpc>
                <a:spcPct val="90000"/>
              </a:lnSpc>
              <a:buFontTx/>
              <a:buNone/>
            </a:pPr>
            <a:r>
              <a:rPr lang="en-US" smtClean="0">
                <a:cs typeface="Times New Roman" pitchFamily="18" charset="0"/>
              </a:rPr>
              <a:t>	Material about the patent policy is available at</a:t>
            </a:r>
            <a:r>
              <a:rPr lang="en-US" smtClean="0"/>
              <a:t> </a:t>
            </a:r>
          </a:p>
          <a:p>
            <a:pPr lvl="1">
              <a:lnSpc>
                <a:spcPct val="90000"/>
              </a:lnSpc>
              <a:buFontTx/>
              <a:buNone/>
            </a:pPr>
            <a:r>
              <a:rPr lang="en-US" smtClean="0"/>
              <a:t>		</a:t>
            </a:r>
            <a:r>
              <a:rPr lang="en-US" sz="1900" i="1" smtClean="0"/>
              <a:t>http://standards.ieee.org/board/pat/pat-material.html</a:t>
            </a:r>
          </a:p>
        </p:txBody>
      </p:sp>
      <p:sp>
        <p:nvSpPr>
          <p:cNvPr id="9222"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9223"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224"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1"/>
          </p:nvPr>
        </p:nvSpPr>
        <p:spPr>
          <a:noFill/>
        </p:spPr>
        <p:txBody>
          <a:bodyPr/>
          <a:lstStyle/>
          <a:p>
            <a:r>
              <a:rPr lang="en-US" smtClean="0"/>
              <a:t>Eldad Perahia, Intel Corporation</a:t>
            </a:r>
          </a:p>
        </p:txBody>
      </p:sp>
      <p:sp>
        <p:nvSpPr>
          <p:cNvPr id="10243" name="Slide Number Placeholder 4"/>
          <p:cNvSpPr>
            <a:spLocks noGrp="1"/>
          </p:cNvSpPr>
          <p:nvPr>
            <p:ph type="sldNum" sz="quarter" idx="12"/>
          </p:nvPr>
        </p:nvSpPr>
        <p:spPr>
          <a:noFill/>
        </p:spPr>
        <p:txBody>
          <a:bodyPr/>
          <a:lstStyle/>
          <a:p>
            <a:r>
              <a:rPr lang="en-US" smtClean="0"/>
              <a:t>Slide </a:t>
            </a:r>
            <a:fld id="{13DC0577-2163-4E53-A4BE-613C489F9D1E}" type="slidenum">
              <a:rPr lang="en-US" smtClean="0"/>
              <a:pPr/>
              <a:t>9</a:t>
            </a:fld>
            <a:endParaRPr lang="en-US" smtClean="0"/>
          </a:p>
        </p:txBody>
      </p:sp>
      <p:sp>
        <p:nvSpPr>
          <p:cNvPr id="10244" name="Rectangle 2"/>
          <p:cNvSpPr>
            <a:spLocks noGrp="1" noChangeArrowheads="1"/>
          </p:cNvSpPr>
          <p:nvPr>
            <p:ph type="title"/>
          </p:nvPr>
        </p:nvSpPr>
        <p:spPr/>
        <p:txBody>
          <a:bodyPr/>
          <a:lstStyle/>
          <a:p>
            <a:r>
              <a:rPr lang="en-US" smtClean="0"/>
              <a:t>Call for Potentially Essential Patents</a:t>
            </a:r>
          </a:p>
        </p:txBody>
      </p:sp>
      <p:sp>
        <p:nvSpPr>
          <p:cNvPr id="10245" name="Rectangle 3"/>
          <p:cNvSpPr>
            <a:spLocks noGrp="1" noChangeArrowheads="1"/>
          </p:cNvSpPr>
          <p:nvPr>
            <p:ph type="body" idx="4294967295"/>
          </p:nvPr>
        </p:nvSpPr>
        <p:spPr>
          <a:xfrm>
            <a:off x="762000" y="1981200"/>
            <a:ext cx="7772400" cy="4114800"/>
          </a:xfrm>
        </p:spPr>
        <p:txBody>
          <a:bodyPr/>
          <a:lstStyle/>
          <a:p>
            <a:r>
              <a:rPr 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600" smtClean="0"/>
              <a:t>Either speak up now or</a:t>
            </a:r>
          </a:p>
          <a:p>
            <a:pPr lvl="1"/>
            <a:r>
              <a:rPr lang="en-US" sz="1600" smtClean="0"/>
              <a:t>Provide the chair of this group with the identity of the holder(s) of any and all such claims as soon as possible or</a:t>
            </a:r>
          </a:p>
          <a:p>
            <a:pPr lvl="1"/>
            <a:r>
              <a:rPr lang="en-US" sz="1600" smtClean="0"/>
              <a:t>Cause an LOA to be submitted</a:t>
            </a:r>
          </a:p>
        </p:txBody>
      </p:sp>
      <p:sp>
        <p:nvSpPr>
          <p:cNvPr id="1024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10247" name="Date Placeholder 1"/>
          <p:cNvSpPr txBox="1">
            <a:spLocks noGrp="1"/>
          </p:cNvSpPr>
          <p:nvPr/>
        </p:nvSpPr>
        <p:spPr bwMode="auto">
          <a:xfrm>
            <a:off x="696913" y="334963"/>
            <a:ext cx="933450" cy="274637"/>
          </a:xfrm>
          <a:prstGeom prst="rect">
            <a:avLst/>
          </a:prstGeom>
          <a:noFill/>
          <a:ln w="9525">
            <a:noFill/>
            <a:miter lim="800000"/>
            <a:headEnd/>
            <a:tailEnd/>
          </a:ln>
        </p:spPr>
        <p:txBody>
          <a:bodyPr wrap="none" lIns="0" tIns="0" rIns="0" bIns="0" anchor="b">
            <a:spAutoFit/>
          </a:bodyPr>
          <a:lstStyle/>
          <a:p>
            <a:r>
              <a:rPr lang="en-US" sz="1800" b="1"/>
              <a:t>July 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72565</TotalTime>
  <Words>2366</Words>
  <Application>Microsoft Office PowerPoint</Application>
  <PresentationFormat>On-screen Show (4:3)</PresentationFormat>
  <Paragraphs>453</Paragraphs>
  <Slides>34</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Times New Roman</vt:lpstr>
      <vt:lpstr>Arial</vt:lpstr>
      <vt:lpstr>Helvetica</vt:lpstr>
      <vt:lpstr>Monotype Sorts</vt:lpstr>
      <vt:lpstr>굴림</vt:lpstr>
      <vt:lpstr>Wingdings</vt:lpstr>
      <vt:lpstr>802-11-Submission</vt:lpstr>
      <vt:lpstr>Microsoft Word Document</vt:lpstr>
      <vt:lpstr>TGad July 2011 Report</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Submissions</vt:lpstr>
      <vt:lpstr>Tentative TGad Agenda for the Week</vt:lpstr>
      <vt:lpstr>Agenda for Monday July 18th, 13:30 – 15:30</vt:lpstr>
      <vt:lpstr>Notes for Monday July 18th, 13:30 – 15:30</vt:lpstr>
      <vt:lpstr>Review from May</vt:lpstr>
      <vt:lpstr>May Minutes</vt:lpstr>
      <vt:lpstr>Review of Conference Calls</vt:lpstr>
      <vt:lpstr>Editor Report</vt:lpstr>
      <vt:lpstr>Motion 49</vt:lpstr>
      <vt:lpstr>Motion 50</vt:lpstr>
      <vt:lpstr>Motion 51</vt:lpstr>
      <vt:lpstr>Motion 52</vt:lpstr>
      <vt:lpstr>Motion 53</vt:lpstr>
      <vt:lpstr>Motion 54</vt:lpstr>
      <vt:lpstr>Requirements for Sponsor Ballot</vt:lpstr>
      <vt:lpstr>Timeline for Unconditional Approval</vt:lpstr>
      <vt:lpstr>Timeline for Conditional Approval</vt:lpstr>
      <vt:lpstr>Motion on MEC</vt:lpstr>
      <vt:lpstr>Backup</vt:lpstr>
      <vt:lpstr>Motion 55</vt:lpstr>
      <vt:lpstr>Conference call times</vt:lpstr>
      <vt:lpstr>Goals for September</vt:lpstr>
      <vt:lpstr>Motion for Recirculation Letter Ballot</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2215</cp:revision>
  <cp:lastPrinted>1998-02-10T13:28:06Z</cp:lastPrinted>
  <dcterms:created xsi:type="dcterms:W3CDTF">2007-04-17T18:10:23Z</dcterms:created>
  <dcterms:modified xsi:type="dcterms:W3CDTF">2011-07-18T21:48:06Z</dcterms:modified>
</cp:coreProperties>
</file>