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9" r:id="rId2"/>
    <p:sldId id="257" r:id="rId3"/>
    <p:sldId id="281" r:id="rId4"/>
    <p:sldId id="282" r:id="rId5"/>
    <p:sldId id="283" r:id="rId6"/>
    <p:sldId id="284" r:id="rId7"/>
    <p:sldId id="312" r:id="rId8"/>
    <p:sldId id="287" r:id="rId9"/>
    <p:sldId id="290" r:id="rId10"/>
    <p:sldId id="310" r:id="rId11"/>
    <p:sldId id="308" r:id="rId12"/>
    <p:sldId id="291" r:id="rId13"/>
    <p:sldId id="292" r:id="rId14"/>
    <p:sldId id="288" r:id="rId15"/>
    <p:sldId id="306" r:id="rId16"/>
    <p:sldId id="307" r:id="rId17"/>
    <p:sldId id="313" r:id="rId18"/>
    <p:sldId id="298" r:id="rId19"/>
    <p:sldId id="299" r:id="rId20"/>
    <p:sldId id="300" r:id="rId21"/>
    <p:sldId id="301" r:id="rId22"/>
    <p:sldId id="309" r:id="rId23"/>
    <p:sldId id="305" r:id="rId24"/>
    <p:sldId id="315" r:id="rId25"/>
    <p:sldId id="303" r:id="rId26"/>
    <p:sldId id="304" r:id="rId27"/>
    <p:sldId id="311" r:id="rId28"/>
    <p:sldId id="273" r:id="rId29"/>
    <p:sldId id="316" r:id="rId3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November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-11/</a:t>
            </a:r>
            <a:r>
              <a:rPr lang="en-US" altLang="ja-JP" sz="1800" b="1" dirty="0" smtClean="0"/>
              <a:t>0977r6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3723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Name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Affiliations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Address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Phone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email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Hitoshi MORIOKA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Allied Telesis R&amp;D Center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2-14-38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Tenjin</a:t>
                      </a:r>
                      <a:r>
                        <a:rPr kumimoji="1" lang="en-US" altLang="ja-JP" sz="1400" baseline="0" dirty="0" smtClean="0"/>
                        <a:t>, Chuo-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Fukuoka 810-0001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+81-92-771-7630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hmorioka@root-hq.com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Hiroshi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Mano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Allied Telesis R&amp;D Center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7-21-11</a:t>
                      </a:r>
                      <a:r>
                        <a:rPr kumimoji="1" lang="en-US" altLang="ja-JP" sz="1400" baseline="0" dirty="0" smtClean="0"/>
                        <a:t> Nishi-</a:t>
                      </a:r>
                      <a:r>
                        <a:rPr kumimoji="1" lang="en-US" altLang="ja-JP" sz="1400" baseline="0" dirty="0" err="1" smtClean="0"/>
                        <a:t>Gotanda</a:t>
                      </a:r>
                      <a:r>
                        <a:rPr kumimoji="1" lang="en-US" altLang="ja-JP" sz="1400" baseline="0" dirty="0" smtClean="0"/>
                        <a:t>, Shinagawa-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Tokyo 141-0031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+81-3-5719-7630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hmano@root-hq.com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Mark RISON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CSR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Cambridge Business Park, Cowley Road, Cambridge CB4 0WZ UK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+44-1223-692000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Mark.Rison@csr.com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Marc </a:t>
                      </a:r>
                      <a:r>
                        <a:rPr kumimoji="1" lang="en-US" altLang="ja-JP" sz="1400" dirty="0" err="1" smtClean="0"/>
                        <a:t>Emmelmann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Fraunhofer</a:t>
                      </a:r>
                      <a:r>
                        <a:rPr kumimoji="1" lang="en-US" altLang="ja-JP" sz="1400" baseline="0" dirty="0" smtClean="0"/>
                        <a:t> FOKUS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Kaiserin-Augusta-Alle</a:t>
                      </a:r>
                      <a:r>
                        <a:rPr kumimoji="1" lang="en-US" altLang="ja-JP" sz="1400" dirty="0" smtClean="0"/>
                        <a:t> 31 10589 Berlin Germany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+49-30-3463-7268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emmelmann@ieee.org</a:t>
                      </a:r>
                      <a:endParaRPr kumimoji="1" lang="ja-JP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Upper Layer Setup Proposal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</a:t>
            </a:r>
            <a:r>
              <a:rPr lang="en-US" altLang="ja-JP" sz="2000" b="0" dirty="0" smtClean="0"/>
              <a:t>-11-09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Flags in DHCP IE</a:t>
            </a:r>
            <a:endParaRPr lang="ja-JP" altLang="en-US" dirty="0"/>
          </a:p>
        </p:txBody>
      </p:sp>
      <p:sp>
        <p:nvSpPr>
          <p:cNvPr id="17" name="コンテンツ プレースホルダ 16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2743200"/>
          </a:xfrm>
        </p:spPr>
        <p:txBody>
          <a:bodyPr/>
          <a:lstStyle/>
          <a:p>
            <a:r>
              <a:rPr lang="en-US" altLang="ja-JP" sz="2000" dirty="0" smtClean="0"/>
              <a:t>B0:</a:t>
            </a:r>
            <a:r>
              <a:rPr lang="en-US" altLang="ja-JP" sz="2000" dirty="0" smtClean="0"/>
              <a:t> Type</a:t>
            </a:r>
          </a:p>
          <a:p>
            <a:pPr lvl="1"/>
            <a:r>
              <a:rPr lang="en-US" altLang="ja-JP" sz="1800" dirty="0" smtClean="0"/>
              <a:t>0:</a:t>
            </a:r>
            <a:r>
              <a:rPr lang="en-US" altLang="ja-JP" sz="1800" dirty="0" smtClean="0"/>
              <a:t> DHCPv4</a:t>
            </a:r>
          </a:p>
          <a:p>
            <a:pPr lvl="1"/>
            <a:r>
              <a:rPr lang="en-US" altLang="ja-JP" sz="1800" dirty="0" smtClean="0"/>
              <a:t>1:</a:t>
            </a:r>
            <a:r>
              <a:rPr lang="en-US" altLang="ja-JP" sz="1800" dirty="0" smtClean="0"/>
              <a:t> DHCPv6</a:t>
            </a:r>
          </a:p>
          <a:p>
            <a:r>
              <a:rPr lang="en-US" altLang="ja-JP" sz="2000" dirty="0" smtClean="0"/>
              <a:t>B1:</a:t>
            </a:r>
            <a:r>
              <a:rPr lang="en-US" altLang="ja-JP" sz="2000" dirty="0" smtClean="0"/>
              <a:t> Fragment</a:t>
            </a:r>
          </a:p>
          <a:p>
            <a:pPr lvl="1"/>
            <a:r>
              <a:rPr lang="en-US" altLang="ja-JP" sz="1800" dirty="0" smtClean="0"/>
              <a:t>0: Final</a:t>
            </a:r>
            <a:r>
              <a:rPr lang="en-US" altLang="ja-JP" sz="1800" dirty="0" smtClean="0"/>
              <a:t> DHCP IE</a:t>
            </a:r>
          </a:p>
          <a:p>
            <a:pPr lvl="1"/>
            <a:r>
              <a:rPr lang="en-US" altLang="ja-JP" sz="1800" dirty="0" smtClean="0"/>
              <a:t>1: Continue to the next</a:t>
            </a:r>
            <a:r>
              <a:rPr lang="en-US" altLang="ja-JP" sz="1800" dirty="0" smtClean="0"/>
              <a:t> DHCP IE</a:t>
            </a:r>
          </a:p>
          <a:p>
            <a:r>
              <a:rPr lang="en-US" altLang="ja-JP" sz="2000" dirty="0" smtClean="0"/>
              <a:t>B2-B7: Reserved</a:t>
            </a:r>
            <a:endParaRPr lang="ja-JP" altLang="en-US" sz="20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304800" y="25146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Type</a:t>
            </a:r>
            <a:endParaRPr kumimoji="1"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1371600" y="25146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Fragment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2438400" y="2514600"/>
            <a:ext cx="6400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B0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526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B1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194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B2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862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B3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768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B4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436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B5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104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B6</a:t>
            </a:r>
            <a:endParaRPr kumimoji="1"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772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B7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RA 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DHCP message format is defined in RFC2131 (IPv4) and RFC3315 (IPv6).  Some options are defined in other </a:t>
            </a:r>
            <a:r>
              <a:rPr lang="en-US" altLang="ja-JP" dirty="0" err="1" smtClean="0"/>
              <a:t>RFCs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54102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3434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IE </a:t>
            </a:r>
            <a:r>
              <a:rPr kumimoji="1" lang="en-US" altLang="ja-JP" sz="1600" dirty="0" smtClean="0"/>
              <a:t>ID:</a:t>
            </a:r>
            <a:r>
              <a:rPr kumimoji="1" lang="en-US" altLang="ja-JP" sz="1600" dirty="0" smtClean="0"/>
              <a:t> xx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26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86200" y="38100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209800" y="3048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Router Advertisement Message</a:t>
            </a:r>
          </a:p>
          <a:p>
            <a:pPr algn="ctr"/>
            <a:r>
              <a:rPr kumimoji="1" lang="en-US" altLang="ja-JP" sz="1600" dirty="0" smtClean="0"/>
              <a:t>(include IPv6 header)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ARP</a:t>
            </a:r>
            <a:r>
              <a:rPr lang="en-US" altLang="ja-JP" dirty="0" smtClean="0"/>
              <a:t> 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altLang="ja-JP" dirty="0" smtClean="0"/>
              <a:t>This IE includes pairs of IPv4 address and MAC address of</a:t>
            </a:r>
            <a:r>
              <a:rPr lang="en-US" altLang="ja-JP" dirty="0" smtClean="0"/>
              <a:t> the gateway (and optionally other hosts in the local network).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54102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3434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IE </a:t>
            </a:r>
            <a:r>
              <a:rPr kumimoji="1" lang="en-US" altLang="ja-JP" sz="1600" dirty="0" smtClean="0"/>
              <a:t>ID:</a:t>
            </a:r>
            <a:r>
              <a:rPr kumimoji="1" lang="en-US" altLang="ja-JP" sz="1600" dirty="0" smtClean="0"/>
              <a:t> xx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26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58000" y="32766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209800" y="2667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IPv4 Address (4 octets)</a:t>
            </a:r>
            <a:endParaRPr kumimoji="1" lang="ja-JP" altLang="en-US" sz="1600" dirty="0"/>
          </a:p>
        </p:txBody>
      </p:sp>
      <p:sp>
        <p:nvSpPr>
          <p:cNvPr id="20" name="フリーフォーム 19"/>
          <p:cNvSpPr/>
          <p:nvPr/>
        </p:nvSpPr>
        <p:spPr bwMode="auto">
          <a:xfrm>
            <a:off x="2209800" y="3429000"/>
            <a:ext cx="4286250" cy="1536700"/>
          </a:xfrm>
          <a:custGeom>
            <a:avLst/>
            <a:gdLst>
              <a:gd name="connsiteX0" fmla="*/ 0 w 4286250"/>
              <a:gd name="connsiteY0" fmla="*/ 6350 h 1536700"/>
              <a:gd name="connsiteX1" fmla="*/ 4286250 w 4286250"/>
              <a:gd name="connsiteY1" fmla="*/ 6350 h 1536700"/>
              <a:gd name="connsiteX2" fmla="*/ 4286250 w 4286250"/>
              <a:gd name="connsiteY2" fmla="*/ 781050 h 1536700"/>
              <a:gd name="connsiteX3" fmla="*/ 2146300 w 4286250"/>
              <a:gd name="connsiteY3" fmla="*/ 781050 h 1536700"/>
              <a:gd name="connsiteX4" fmla="*/ 2146300 w 4286250"/>
              <a:gd name="connsiteY4" fmla="*/ 1536700 h 1536700"/>
              <a:gd name="connsiteX5" fmla="*/ 0 w 4286250"/>
              <a:gd name="connsiteY5" fmla="*/ 1530350 h 1536700"/>
              <a:gd name="connsiteX6" fmla="*/ 0 w 4286250"/>
              <a:gd name="connsiteY6" fmla="*/ 6350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6250" h="1536700">
                <a:moveTo>
                  <a:pt x="0" y="6350"/>
                </a:moveTo>
                <a:lnTo>
                  <a:pt x="4286250" y="6350"/>
                </a:lnTo>
                <a:lnTo>
                  <a:pt x="4286250" y="781050"/>
                </a:lnTo>
                <a:lnTo>
                  <a:pt x="2146300" y="781050"/>
                </a:lnTo>
                <a:lnTo>
                  <a:pt x="2146300" y="1536700"/>
                </a:lnTo>
                <a:lnTo>
                  <a:pt x="0" y="1530350"/>
                </a:lnTo>
                <a:cubicBezTo>
                  <a:pt x="2117" y="1020233"/>
                  <a:pt x="6350" y="0"/>
                  <a:pt x="0" y="635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MAC Address (6 octets)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6482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48768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51054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NDP 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altLang="ja-JP" dirty="0" smtClean="0"/>
              <a:t>This IE includes pairs of IPv6 address and MAC address of</a:t>
            </a:r>
            <a:r>
              <a:rPr lang="en-US" altLang="ja-JP" dirty="0" smtClean="0"/>
              <a:t> the gateway (and optionally other hosts </a:t>
            </a:r>
            <a:r>
              <a:rPr lang="en-US" altLang="ja-JP" dirty="0" smtClean="0"/>
              <a:t>in the local </a:t>
            </a:r>
            <a:r>
              <a:rPr lang="en-US" altLang="ja-JP" dirty="0" smtClean="0"/>
              <a:t>network).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54102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3434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IE </a:t>
            </a:r>
            <a:r>
              <a:rPr kumimoji="1" lang="en-US" altLang="ja-JP" sz="1600" dirty="0" smtClean="0"/>
              <a:t>ID:</a:t>
            </a:r>
            <a:r>
              <a:rPr kumimoji="1" lang="en-US" altLang="ja-JP" sz="1600" dirty="0" smtClean="0"/>
              <a:t> xx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26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58000" y="32766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209800" y="2667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IPv6 Address (16 octets)</a:t>
            </a:r>
            <a:endParaRPr kumimoji="1" lang="ja-JP" altLang="en-US" sz="1600" dirty="0"/>
          </a:p>
        </p:txBody>
      </p:sp>
      <p:sp>
        <p:nvSpPr>
          <p:cNvPr id="20" name="フリーフォーム 19"/>
          <p:cNvSpPr/>
          <p:nvPr/>
        </p:nvSpPr>
        <p:spPr bwMode="auto">
          <a:xfrm>
            <a:off x="2209800" y="3429000"/>
            <a:ext cx="4286250" cy="1536700"/>
          </a:xfrm>
          <a:custGeom>
            <a:avLst/>
            <a:gdLst>
              <a:gd name="connsiteX0" fmla="*/ 0 w 4286250"/>
              <a:gd name="connsiteY0" fmla="*/ 6350 h 1536700"/>
              <a:gd name="connsiteX1" fmla="*/ 4286250 w 4286250"/>
              <a:gd name="connsiteY1" fmla="*/ 6350 h 1536700"/>
              <a:gd name="connsiteX2" fmla="*/ 4286250 w 4286250"/>
              <a:gd name="connsiteY2" fmla="*/ 781050 h 1536700"/>
              <a:gd name="connsiteX3" fmla="*/ 2146300 w 4286250"/>
              <a:gd name="connsiteY3" fmla="*/ 781050 h 1536700"/>
              <a:gd name="connsiteX4" fmla="*/ 2146300 w 4286250"/>
              <a:gd name="connsiteY4" fmla="*/ 1536700 h 1536700"/>
              <a:gd name="connsiteX5" fmla="*/ 0 w 4286250"/>
              <a:gd name="connsiteY5" fmla="*/ 1530350 h 1536700"/>
              <a:gd name="connsiteX6" fmla="*/ 0 w 4286250"/>
              <a:gd name="connsiteY6" fmla="*/ 6350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6250" h="1536700">
                <a:moveTo>
                  <a:pt x="0" y="6350"/>
                </a:moveTo>
                <a:lnTo>
                  <a:pt x="4286250" y="6350"/>
                </a:lnTo>
                <a:lnTo>
                  <a:pt x="4286250" y="781050"/>
                </a:lnTo>
                <a:lnTo>
                  <a:pt x="2146300" y="781050"/>
                </a:lnTo>
                <a:lnTo>
                  <a:pt x="2146300" y="1536700"/>
                </a:lnTo>
                <a:lnTo>
                  <a:pt x="0" y="1530350"/>
                </a:lnTo>
                <a:cubicBezTo>
                  <a:pt x="2117" y="1020233"/>
                  <a:pt x="6350" y="0"/>
                  <a:pt x="0" y="635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MAC Address (6 octets)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6482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48768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51054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IEs</a:t>
            </a:r>
            <a:r>
              <a:rPr lang="en-US" altLang="ja-JP" dirty="0" smtClean="0"/>
              <a:t> </a:t>
            </a:r>
            <a:r>
              <a:rPr lang="en-US" altLang="ja-JP" dirty="0" smtClean="0"/>
              <a:t>Usage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sz="1800" dirty="0" smtClean="0"/>
              <a:t>Beacon/Probe Response</a:t>
            </a:r>
          </a:p>
          <a:p>
            <a:pPr lvl="1"/>
            <a:r>
              <a:rPr lang="en-US" altLang="ja-JP" sz="1600" dirty="0" smtClean="0"/>
              <a:t>Upper Layer Type</a:t>
            </a:r>
            <a:r>
              <a:rPr lang="en-US" altLang="ja-JP" sz="1600" dirty="0" smtClean="0"/>
              <a:t> IE</a:t>
            </a:r>
            <a:endParaRPr lang="en-US" altLang="ja-JP" sz="1600" dirty="0" smtClean="0"/>
          </a:p>
          <a:p>
            <a:pPr lvl="2"/>
            <a:r>
              <a:rPr lang="en-US" altLang="ja-JP" sz="1400" dirty="0" smtClean="0"/>
              <a:t>Supported upper layer type.</a:t>
            </a:r>
          </a:p>
          <a:p>
            <a:r>
              <a:rPr lang="en-US" altLang="ja-JP" sz="1800" dirty="0" smtClean="0"/>
              <a:t>Association Request</a:t>
            </a:r>
          </a:p>
          <a:p>
            <a:pPr lvl="1"/>
            <a:r>
              <a:rPr lang="en-US" altLang="ja-JP" sz="1600" dirty="0" smtClean="0"/>
              <a:t>Upper Layer Type</a:t>
            </a:r>
            <a:r>
              <a:rPr lang="en-US" altLang="ja-JP" sz="1600" dirty="0" smtClean="0"/>
              <a:t> IE</a:t>
            </a:r>
            <a:endParaRPr lang="en-US" altLang="ja-JP" sz="1600" dirty="0" smtClean="0"/>
          </a:p>
          <a:p>
            <a:pPr lvl="2"/>
            <a:r>
              <a:rPr lang="en-US" altLang="ja-JP" sz="1400" dirty="0" smtClean="0"/>
              <a:t>Request which upper layer type to configure</a:t>
            </a:r>
            <a:r>
              <a:rPr lang="en-US" altLang="ja-JP" sz="1400" dirty="0" smtClean="0"/>
              <a:t>.</a:t>
            </a:r>
            <a:endParaRPr lang="en-US" altLang="ja-JP" sz="1400" dirty="0" smtClean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ja-JP" sz="1800" dirty="0" smtClean="0"/>
              <a:t>Association Response</a:t>
            </a:r>
          </a:p>
          <a:p>
            <a:pPr lvl="1"/>
            <a:r>
              <a:rPr lang="en-US" altLang="ja-JP" sz="1600" dirty="0" smtClean="0"/>
              <a:t>DHCP</a:t>
            </a:r>
            <a:r>
              <a:rPr lang="en-US" altLang="ja-JP" sz="1600" dirty="0" smtClean="0"/>
              <a:t> IE</a:t>
            </a:r>
            <a:endParaRPr lang="en-US" altLang="ja-JP" sz="1600" dirty="0" smtClean="0"/>
          </a:p>
          <a:p>
            <a:pPr lvl="2"/>
            <a:r>
              <a:rPr lang="en-US" altLang="ja-JP" sz="1400" dirty="0" smtClean="0"/>
              <a:t>DHCPACK(IPv4)/DHCP Reply(IPv6) from the DHCP server.</a:t>
            </a:r>
          </a:p>
          <a:p>
            <a:pPr lvl="1"/>
            <a:r>
              <a:rPr lang="en-US" altLang="ja-JP" sz="1800" dirty="0" smtClean="0"/>
              <a:t>RA IE</a:t>
            </a:r>
          </a:p>
          <a:p>
            <a:pPr lvl="2"/>
            <a:r>
              <a:rPr lang="en-US" altLang="ja-JP" sz="1400" dirty="0" smtClean="0"/>
              <a:t>RA with IPv6 header.</a:t>
            </a:r>
          </a:p>
          <a:p>
            <a:pPr lvl="1"/>
            <a:r>
              <a:rPr lang="en-US" altLang="ja-JP" sz="1600" dirty="0" smtClean="0"/>
              <a:t>ARP</a:t>
            </a:r>
            <a:r>
              <a:rPr lang="en-US" altLang="ja-JP" sz="1600" dirty="0" smtClean="0"/>
              <a:t> IE </a:t>
            </a:r>
            <a:r>
              <a:rPr lang="en-US" altLang="ja-JP" sz="1600" dirty="0" smtClean="0"/>
              <a:t>(IPv4)</a:t>
            </a:r>
          </a:p>
          <a:p>
            <a:pPr lvl="2"/>
            <a:r>
              <a:rPr lang="en-US" altLang="ja-JP" sz="1400" dirty="0" smtClean="0"/>
              <a:t>ARP table</a:t>
            </a:r>
          </a:p>
          <a:p>
            <a:pPr lvl="1"/>
            <a:r>
              <a:rPr lang="en-US" altLang="ja-JP" sz="1600" dirty="0" smtClean="0"/>
              <a:t>NDP IE </a:t>
            </a:r>
            <a:r>
              <a:rPr lang="en-US" altLang="ja-JP" sz="1600" dirty="0" smtClean="0"/>
              <a:t>(IPv6)</a:t>
            </a:r>
          </a:p>
          <a:p>
            <a:pPr lvl="2"/>
            <a:r>
              <a:rPr lang="en-US" altLang="ja-JP" sz="1400" dirty="0" smtClean="0"/>
              <a:t>ND </a:t>
            </a:r>
            <a:r>
              <a:rPr lang="en-US" altLang="ja-JP" sz="1400" dirty="0" smtClean="0"/>
              <a:t>configuration</a:t>
            </a:r>
            <a:endParaRPr lang="en-US" altLang="ja-JP" sz="14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IPv4 </a:t>
            </a:r>
            <a:r>
              <a:rPr lang="en-US" altLang="ja-JP" dirty="0" smtClean="0"/>
              <a:t>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dirty="0" smtClean="0"/>
              <a:t>AP transmits “IPv4 </a:t>
            </a:r>
            <a:r>
              <a:rPr lang="en-US" altLang="ja-JP" sz="1800" dirty="0" err="1" smtClean="0"/>
              <a:t>config</a:t>
            </a:r>
            <a:r>
              <a:rPr lang="en-US" altLang="ja-JP" sz="1800" dirty="0" smtClean="0"/>
              <a:t> available” IE in Beacon/Probe Response.</a:t>
            </a:r>
          </a:p>
          <a:p>
            <a:r>
              <a:rPr lang="en-US" altLang="ja-JP" sz="1800" dirty="0" smtClean="0"/>
              <a:t>STA </a:t>
            </a:r>
            <a:r>
              <a:rPr lang="en-US" altLang="ja-JP" sz="1800" dirty="0" smtClean="0"/>
              <a:t>transmits Assoc. Req. to AP with “IPv4 </a:t>
            </a:r>
            <a:r>
              <a:rPr lang="en-US" altLang="ja-JP" sz="1800" dirty="0" err="1" smtClean="0"/>
              <a:t>config</a:t>
            </a:r>
            <a:r>
              <a:rPr lang="en-US" altLang="ja-JP" sz="1800" dirty="0" smtClean="0"/>
              <a:t> required” IE.</a:t>
            </a:r>
          </a:p>
          <a:p>
            <a:pPr lvl="1"/>
            <a:r>
              <a:rPr lang="en-US" altLang="ja-JP" sz="1400" dirty="0" smtClean="0"/>
              <a:t>The IE is NOT DHCP message. Just indicate to request IPv4 configuration.</a:t>
            </a:r>
          </a:p>
          <a:p>
            <a:r>
              <a:rPr lang="en-US" altLang="ja-JP" sz="1800" dirty="0" smtClean="0"/>
              <a:t>The AP authenticate the STA.</a:t>
            </a:r>
          </a:p>
          <a:p>
            <a:r>
              <a:rPr lang="en-US" altLang="ja-JP" sz="1800" dirty="0" smtClean="0"/>
              <a:t>After successful authentication, the AP generates DHCPDISCOVER with RCO and transmit to DHCP server.</a:t>
            </a:r>
          </a:p>
          <a:p>
            <a:pPr lvl="1"/>
            <a:r>
              <a:rPr lang="en-US" altLang="ja-JP" sz="1400" dirty="0" smtClean="0"/>
              <a:t>“</a:t>
            </a:r>
            <a:r>
              <a:rPr lang="en-US" altLang="ja-JP" sz="1400" dirty="0" err="1" smtClean="0"/>
              <a:t>chaddr</a:t>
            </a:r>
            <a:r>
              <a:rPr lang="en-US" altLang="ja-JP" sz="1400" dirty="0" smtClean="0"/>
              <a:t>” field in DHCPDISCOVER is filled by </a:t>
            </a:r>
            <a:r>
              <a:rPr lang="en-US" altLang="ja-JP" sz="1400" dirty="0" err="1" smtClean="0"/>
              <a:t>STA’s</a:t>
            </a:r>
            <a:r>
              <a:rPr lang="en-US" altLang="ja-JP" sz="1400" dirty="0" smtClean="0"/>
              <a:t> MAC address.</a:t>
            </a:r>
          </a:p>
          <a:p>
            <a:r>
              <a:rPr lang="en-US" altLang="ja-JP" sz="1800" dirty="0" smtClean="0"/>
              <a:t>The DHCP server replies DHCPACK (or DHCPOFFER)</a:t>
            </a:r>
          </a:p>
          <a:p>
            <a:r>
              <a:rPr lang="en-US" altLang="ja-JP" sz="1800" dirty="0" smtClean="0"/>
              <a:t>The AP extracts DHCP message. The</a:t>
            </a:r>
            <a:r>
              <a:rPr lang="en-US" altLang="ja-JP" sz="1800" dirty="0" smtClean="0"/>
              <a:t> DHCP message body and </a:t>
            </a:r>
            <a:r>
              <a:rPr lang="en-US" altLang="ja-JP" sz="1800" dirty="0" smtClean="0"/>
              <a:t>MAC address of the gateway are filled in</a:t>
            </a:r>
            <a:r>
              <a:rPr lang="en-US" altLang="ja-JP" sz="1800" dirty="0" smtClean="0"/>
              <a:t> 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.  </a:t>
            </a:r>
            <a:r>
              <a:rPr lang="en-US" altLang="ja-JP" sz="1800" dirty="0" smtClean="0"/>
              <a:t>Then the AP transmits Assoc. Resp. with the 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 </a:t>
            </a:r>
            <a:r>
              <a:rPr lang="en-US" altLang="ja-JP" sz="1800" dirty="0" smtClean="0"/>
              <a:t>to the STA.</a:t>
            </a:r>
          </a:p>
          <a:p>
            <a:r>
              <a:rPr lang="en-US" altLang="ja-JP" sz="1800" dirty="0" smtClean="0"/>
              <a:t>The STA setup its IPv4 layer.</a:t>
            </a:r>
          </a:p>
          <a:p>
            <a:pPr>
              <a:buNone/>
            </a:pPr>
            <a:endParaRPr lang="en-US" altLang="ja-JP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IPv6 </a:t>
            </a:r>
            <a:r>
              <a:rPr lang="en-US" altLang="ja-JP" dirty="0" smtClean="0"/>
              <a:t>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dirty="0" smtClean="0"/>
              <a:t>AP caches RA.</a:t>
            </a:r>
          </a:p>
          <a:p>
            <a:pPr lvl="1"/>
            <a:r>
              <a:rPr lang="en-US" altLang="ja-JP" sz="1400" dirty="0" smtClean="0"/>
              <a:t>AP can know DHCPv6 is required or</a:t>
            </a:r>
            <a:r>
              <a:rPr lang="en-US" altLang="ja-JP" sz="1400" dirty="0" smtClean="0"/>
              <a:t> not by </a:t>
            </a:r>
            <a:r>
              <a:rPr lang="en-US" altLang="ja-JP" sz="1400" dirty="0" smtClean="0"/>
              <a:t>receiving RA.</a:t>
            </a:r>
            <a:endParaRPr lang="en-US" altLang="ja-JP" sz="1400" dirty="0" smtClean="0"/>
          </a:p>
          <a:p>
            <a:r>
              <a:rPr lang="en-US" altLang="ja-JP" sz="1800" dirty="0" smtClean="0"/>
              <a:t>AP transmits “</a:t>
            </a:r>
            <a:r>
              <a:rPr lang="en-US" altLang="ja-JP" sz="1800" dirty="0" smtClean="0"/>
              <a:t>IPv6 </a:t>
            </a:r>
            <a:r>
              <a:rPr lang="en-US" altLang="ja-JP" sz="1800" dirty="0" err="1" smtClean="0"/>
              <a:t>config</a:t>
            </a:r>
            <a:r>
              <a:rPr lang="en-US" altLang="ja-JP" sz="1800" dirty="0" smtClean="0"/>
              <a:t> available” IE in Beacon/Probe Response.</a:t>
            </a:r>
          </a:p>
          <a:p>
            <a:r>
              <a:rPr lang="en-US" altLang="ja-JP" sz="1800" dirty="0" smtClean="0"/>
              <a:t>STA </a:t>
            </a:r>
            <a:r>
              <a:rPr lang="en-US" altLang="ja-JP" sz="1800" dirty="0" smtClean="0"/>
              <a:t>transmits Assoc. Req. with “IPv6 configure required IE” to AP.</a:t>
            </a:r>
          </a:p>
          <a:p>
            <a:r>
              <a:rPr lang="en-US" altLang="ja-JP" sz="1800" dirty="0" smtClean="0"/>
              <a:t>The AP authenticate the STA.</a:t>
            </a:r>
          </a:p>
          <a:p>
            <a:r>
              <a:rPr lang="en-US" altLang="ja-JP" sz="1800" dirty="0" smtClean="0"/>
              <a:t>After successful authentication, the AP generates DHCP Solicit with RCO and transmit to DHCP server if DHCPv6 is required in the network.</a:t>
            </a:r>
          </a:p>
          <a:p>
            <a:pPr lvl="1"/>
            <a:r>
              <a:rPr lang="en-US" altLang="ja-JP" sz="1400" dirty="0" smtClean="0"/>
              <a:t>DUID-LLT or DUID-LL in DHCP Solicit is filled by </a:t>
            </a:r>
            <a:r>
              <a:rPr lang="en-US" altLang="ja-JP" sz="1400" dirty="0" err="1" smtClean="0"/>
              <a:t>STA’s</a:t>
            </a:r>
            <a:r>
              <a:rPr lang="en-US" altLang="ja-JP" sz="1400" dirty="0" smtClean="0"/>
              <a:t> MAC address.</a:t>
            </a:r>
          </a:p>
          <a:p>
            <a:r>
              <a:rPr lang="en-US" altLang="ja-JP" sz="1800" dirty="0" smtClean="0"/>
              <a:t>The DHCP server replies DHCP Reply.</a:t>
            </a:r>
          </a:p>
          <a:p>
            <a:r>
              <a:rPr lang="en-US" altLang="ja-JP" sz="1800" dirty="0" smtClean="0"/>
              <a:t>The AP extracts DHCP message. The RA and DHCP</a:t>
            </a:r>
            <a:r>
              <a:rPr lang="en-US" altLang="ja-JP" sz="1800" dirty="0" smtClean="0"/>
              <a:t> message body are </a:t>
            </a:r>
            <a:r>
              <a:rPr lang="en-US" altLang="ja-JP" sz="1800" dirty="0" smtClean="0"/>
              <a:t>filled in</a:t>
            </a:r>
            <a:r>
              <a:rPr lang="en-US" altLang="ja-JP" sz="1800" dirty="0" smtClean="0"/>
              <a:t> 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.  </a:t>
            </a:r>
            <a:r>
              <a:rPr lang="en-US" altLang="ja-JP" sz="1800" dirty="0" smtClean="0"/>
              <a:t>Then the AP transmits Assoc. Resp. with the 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 </a:t>
            </a:r>
            <a:r>
              <a:rPr lang="en-US" altLang="ja-JP" sz="1800" dirty="0" smtClean="0"/>
              <a:t>to the STA.</a:t>
            </a:r>
          </a:p>
          <a:p>
            <a:r>
              <a:rPr lang="en-US" altLang="ja-JP" sz="1800" dirty="0" smtClean="0"/>
              <a:t>The STA setup its IPv6 layer.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 bwMode="auto">
          <a:xfrm>
            <a:off x="685800" y="2362200"/>
            <a:ext cx="2743200" cy="2971800"/>
          </a:xfrm>
          <a:prstGeom prst="roundRect">
            <a:avLst/>
          </a:prstGeom>
          <a:solidFill>
            <a:srgbClr val="C2D5EC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角丸四角形 25"/>
          <p:cNvSpPr/>
          <p:nvPr/>
        </p:nvSpPr>
        <p:spPr bwMode="auto">
          <a:xfrm>
            <a:off x="3733800" y="2362200"/>
            <a:ext cx="2057400" cy="2971800"/>
          </a:xfrm>
          <a:prstGeom prst="roundRect">
            <a:avLst/>
          </a:prstGeom>
          <a:solidFill>
            <a:srgbClr val="ECBBCA"/>
          </a:soli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角丸四角形 27"/>
          <p:cNvSpPr/>
          <p:nvPr/>
        </p:nvSpPr>
        <p:spPr bwMode="auto">
          <a:xfrm>
            <a:off x="6400800" y="2362200"/>
            <a:ext cx="1905000" cy="1219200"/>
          </a:xfrm>
          <a:prstGeom prst="roundRect">
            <a:avLst/>
          </a:prstGeom>
          <a:solidFill>
            <a:srgbClr val="CCFFCC"/>
          </a:solidFill>
          <a:ln w="127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Implementation Example for DHCPv4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7800" y="44196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WLAN driver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447800" y="38862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 stack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1447800" y="27432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err="1" smtClean="0"/>
              <a:t>Userland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4038600" y="44196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WLAN driver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038600" y="27432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client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6629400" y="27432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</a:t>
            </a:r>
            <a:r>
              <a:rPr lang="en-US" altLang="ja-JP" sz="1600" dirty="0" smtClean="0"/>
              <a:t>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フリーフォーム 13"/>
          <p:cNvSpPr/>
          <p:nvPr/>
        </p:nvSpPr>
        <p:spPr bwMode="auto">
          <a:xfrm>
            <a:off x="1136208" y="2989484"/>
            <a:ext cx="294280" cy="1703851"/>
          </a:xfrm>
          <a:custGeom>
            <a:avLst/>
            <a:gdLst>
              <a:gd name="connsiteX0" fmla="*/ 294280 w 294280"/>
              <a:gd name="connsiteY0" fmla="*/ 0 h 1703851"/>
              <a:gd name="connsiteX1" fmla="*/ 0 w 294280"/>
              <a:gd name="connsiteY1" fmla="*/ 867415 h 1703851"/>
              <a:gd name="connsiteX2" fmla="*/ 294280 w 294280"/>
              <a:gd name="connsiteY2" fmla="*/ 1703851 h 170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280" h="1703851">
                <a:moveTo>
                  <a:pt x="294280" y="0"/>
                </a:moveTo>
                <a:cubicBezTo>
                  <a:pt x="147140" y="291720"/>
                  <a:pt x="0" y="583440"/>
                  <a:pt x="0" y="867415"/>
                </a:cubicBezTo>
                <a:cubicBezTo>
                  <a:pt x="0" y="1151390"/>
                  <a:pt x="294280" y="1703851"/>
                  <a:pt x="294280" y="1703851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16200000">
            <a:off x="-113031" y="3600563"/>
            <a:ext cx="2179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Configure to use IPv4 FILS</a:t>
            </a:r>
            <a:endParaRPr kumimoji="1" lang="ja-JP" altLang="en-US" sz="1400" dirty="0"/>
          </a:p>
        </p:txBody>
      </p:sp>
      <p:cxnSp>
        <p:nvCxnSpPr>
          <p:cNvPr id="17" name="直線矢印コネクタ 16"/>
          <p:cNvCxnSpPr/>
          <p:nvPr/>
        </p:nvCxnSpPr>
        <p:spPr bwMode="auto">
          <a:xfrm>
            <a:off x="2895600" y="48006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cxnSp>
        <p:nvCxnSpPr>
          <p:cNvPr id="20" name="直線矢印コネクタ 19"/>
          <p:cNvCxnSpPr/>
          <p:nvPr/>
        </p:nvCxnSpPr>
        <p:spPr bwMode="auto">
          <a:xfrm rot="16200000">
            <a:off x="4001293" y="383593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>
            <a:off x="5486400" y="30480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sp>
        <p:nvSpPr>
          <p:cNvPr id="23" name="フリーフォーム 22"/>
          <p:cNvSpPr/>
          <p:nvPr/>
        </p:nvSpPr>
        <p:spPr bwMode="auto">
          <a:xfrm>
            <a:off x="2896342" y="4197669"/>
            <a:ext cx="188444" cy="387239"/>
          </a:xfrm>
          <a:custGeom>
            <a:avLst/>
            <a:gdLst>
              <a:gd name="connsiteX0" fmla="*/ 0 w 188444"/>
              <a:gd name="connsiteY0" fmla="*/ 387239 h 387239"/>
              <a:gd name="connsiteX1" fmla="*/ 185862 w 188444"/>
              <a:gd name="connsiteY1" fmla="*/ 216854 h 387239"/>
              <a:gd name="connsiteX2" fmla="*/ 15489 w 188444"/>
              <a:gd name="connsiteY2" fmla="*/ 0 h 38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444" h="387239">
                <a:moveTo>
                  <a:pt x="0" y="387239"/>
                </a:moveTo>
                <a:cubicBezTo>
                  <a:pt x="91640" y="334316"/>
                  <a:pt x="183281" y="281394"/>
                  <a:pt x="185862" y="216854"/>
                </a:cubicBezTo>
                <a:cubicBezTo>
                  <a:pt x="188444" y="152314"/>
                  <a:pt x="15489" y="0"/>
                  <a:pt x="15489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 rot="16200000">
            <a:off x="2905079" y="4181521"/>
            <a:ext cx="593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Setup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52600" y="1981200"/>
            <a:ext cx="659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STA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495800" y="1981200"/>
            <a:ext cx="512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AP</a:t>
            </a:r>
            <a:endParaRPr kumimoji="1" lang="ja-JP" altLang="en-US" sz="2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553200" y="1981200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DHCP Server</a:t>
            </a:r>
            <a:endParaRPr kumimoji="1" lang="ja-JP" altLang="en-US" sz="2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352800" y="4800600"/>
            <a:ext cx="423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IEs</a:t>
            </a:r>
            <a:endParaRPr kumimoji="1" lang="ja-JP" altLang="en-US" sz="1400" dirty="0"/>
          </a:p>
        </p:txBody>
      </p:sp>
      <p:sp>
        <p:nvSpPr>
          <p:cNvPr id="33" name="テキスト ボックス 32"/>
          <p:cNvSpPr txBox="1"/>
          <p:nvPr/>
        </p:nvSpPr>
        <p:spPr>
          <a:xfrm rot="16200000">
            <a:off x="4059451" y="3712949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Trigger</a:t>
            </a:r>
            <a:endParaRPr kumimoji="1" lang="ja-JP" altLang="en-US" sz="1400" dirty="0"/>
          </a:p>
        </p:txBody>
      </p:sp>
      <p:sp>
        <p:nvSpPr>
          <p:cNvPr id="34" name="テキスト ボックス 33"/>
          <p:cNvSpPr txBox="1"/>
          <p:nvPr/>
        </p:nvSpPr>
        <p:spPr>
          <a:xfrm rot="16200000">
            <a:off x="4731889" y="3650111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</a:t>
            </a:r>
          </a:p>
          <a:p>
            <a:r>
              <a:rPr kumimoji="1" lang="en-US" altLang="ja-JP" sz="1400" dirty="0" smtClean="0"/>
              <a:t>Message</a:t>
            </a:r>
            <a:endParaRPr kumimoji="1" lang="ja-JP" altLang="en-US" sz="1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791200" y="3048000"/>
            <a:ext cx="663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</a:t>
            </a:r>
            <a:endParaRPr kumimoji="1" lang="ja-JP" altLang="en-US" sz="1400" dirty="0"/>
          </a:p>
        </p:txBody>
      </p:sp>
      <p:cxnSp>
        <p:nvCxnSpPr>
          <p:cNvPr id="36" name="直線矢印コネクタ 35"/>
          <p:cNvCxnSpPr/>
          <p:nvPr/>
        </p:nvCxnSpPr>
        <p:spPr bwMode="auto">
          <a:xfrm rot="5400000" flipV="1">
            <a:off x="4306094" y="3847306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Comparison with </a:t>
            </a:r>
            <a:r>
              <a:rPr lang="en-US" altLang="ja-JP" dirty="0" smtClean="0"/>
              <a:t>O</a:t>
            </a:r>
            <a:r>
              <a:rPr lang="en-US" altLang="ja-JP" dirty="0" smtClean="0"/>
              <a:t>ther Proposals</a:t>
            </a:r>
            <a:endParaRPr lang="en-US" altLang="ja-JP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11</a:t>
            </a:r>
            <a:r>
              <a:rPr lang="en-US" altLang="ja-JP" dirty="0" smtClean="0"/>
              <a:t>-11/</a:t>
            </a:r>
            <a:r>
              <a:rPr lang="en-US" altLang="ja-JP" dirty="0" smtClean="0"/>
              <a:t>977r6 </a:t>
            </a:r>
            <a:r>
              <a:rPr lang="en-US" altLang="ja-JP" dirty="0" smtClean="0"/>
              <a:t>(Hitoshi)</a:t>
            </a:r>
          </a:p>
          <a:p>
            <a:r>
              <a:rPr lang="en-US" altLang="ja-JP" dirty="0" smtClean="0"/>
              <a:t>11-11/</a:t>
            </a:r>
            <a:r>
              <a:rPr lang="en-US" altLang="ja-JP" dirty="0" smtClean="0"/>
              <a:t>1047r5 </a:t>
            </a:r>
            <a:r>
              <a:rPr lang="en-US" altLang="ja-JP" dirty="0" smtClean="0"/>
              <a:t>(Ping)</a:t>
            </a:r>
          </a:p>
          <a:p>
            <a:r>
              <a:rPr lang="en-US" altLang="ja-JP" dirty="0" smtClean="0"/>
              <a:t>11-11/1108r1 (Gabor)</a:t>
            </a:r>
          </a:p>
          <a:p>
            <a:r>
              <a:rPr lang="en-US" altLang="ja-JP" dirty="0" smtClean="0"/>
              <a:t>11-11/1167r0 (Hiroki)</a:t>
            </a:r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What’s in Common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r>
              <a:rPr lang="en-US" altLang="ja-JP" dirty="0" smtClean="0"/>
              <a:t>Create new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IE(s</a:t>
            </a:r>
            <a:r>
              <a:rPr lang="en-US" altLang="ja-JP" dirty="0" smtClean="0"/>
              <a:t>) for carrying upper layer setup information.</a:t>
            </a:r>
          </a:p>
          <a:p>
            <a:pPr lvl="1"/>
            <a:r>
              <a:rPr lang="en-US" altLang="ja-JP" dirty="0" smtClean="0"/>
              <a:t>Formats and contents are different.</a:t>
            </a:r>
          </a:p>
          <a:p>
            <a:r>
              <a:rPr lang="en-US" altLang="ja-JP" dirty="0" smtClean="0"/>
              <a:t>The </a:t>
            </a:r>
            <a:r>
              <a:rPr lang="en-US" altLang="ja-JP" dirty="0" smtClean="0"/>
              <a:t>IE is carried by Auth/Assoc frames.</a:t>
            </a:r>
          </a:p>
          <a:p>
            <a:r>
              <a:rPr lang="en-US" altLang="ja-JP" dirty="0" smtClean="0"/>
              <a:t>DHCP with Rapid Commit Option (RCO) can be used behind AP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Upper Layer Setup capability is advertised in Beacon/Probe Response.</a:t>
            </a:r>
          </a:p>
          <a:p>
            <a:r>
              <a:rPr lang="en-US" altLang="ja-JP" dirty="0" smtClean="0"/>
              <a:t>DHCP messages after initial setup (renew, release…) are transferred</a:t>
            </a:r>
            <a:r>
              <a:rPr lang="en-US" altLang="ja-JP" dirty="0" smtClean="0"/>
              <a:t> as </a:t>
            </a:r>
            <a:r>
              <a:rPr lang="en-US" altLang="ja-JP" dirty="0" smtClean="0"/>
              <a:t>data frame.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 technical proposal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which addresses</a:t>
            </a:r>
            <a:r>
              <a:rPr lang="en-US" altLang="ja-JP" dirty="0" smtClean="0"/>
              <a:t> upper layer setup phase</a:t>
            </a:r>
            <a:r>
              <a:rPr lang="en-US" altLang="ja-JP" dirty="0" smtClean="0"/>
              <a:t> and comparison with other proposals.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Concept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ja-JP" sz="2000" dirty="0" smtClean="0"/>
              <a:t>Ping, Hiroki (Generic Container IE)</a:t>
            </a:r>
          </a:p>
          <a:p>
            <a:pPr lvl="1"/>
            <a:r>
              <a:rPr lang="en-US" altLang="ja-JP" sz="1600" dirty="0" smtClean="0"/>
              <a:t>STA transmits upper layer messages encapsulated as IE.</a:t>
            </a:r>
            <a:endParaRPr lang="en-US" altLang="ja-JP" sz="1600" dirty="0" smtClean="0"/>
          </a:p>
          <a:p>
            <a:pPr lvl="1"/>
            <a:endParaRPr lang="en-US" altLang="ja-JP" sz="1800" dirty="0" smtClean="0"/>
          </a:p>
          <a:p>
            <a:pPr lvl="1"/>
            <a:endParaRPr lang="en-US" altLang="ja-JP" sz="18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r>
              <a:rPr lang="en-US" altLang="ja-JP" sz="2000" dirty="0" smtClean="0"/>
              <a:t>Hitoshi, Gabor (Function Specific IE)</a:t>
            </a:r>
          </a:p>
          <a:p>
            <a:pPr lvl="1"/>
            <a:r>
              <a:rPr lang="en-US" altLang="ja-JP" sz="1800" dirty="0" smtClean="0"/>
              <a:t>STA just requests to the AP, “tell me IPv4/IPv6 configuration.”.</a:t>
            </a: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772400" y="6477000"/>
            <a:ext cx="758095" cy="184666"/>
          </a:xfrm>
        </p:spPr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31558" y="6248400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524000" y="25146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3810000" y="25146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rot="5400000">
            <a:off x="1486694" y="33901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 bwMode="auto">
          <a:xfrm>
            <a:off x="6096000" y="25146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5400000">
            <a:off x="3772694" y="33901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6058694" y="33901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左右矢印 15"/>
          <p:cNvSpPr/>
          <p:nvPr/>
        </p:nvSpPr>
        <p:spPr bwMode="auto">
          <a:xfrm>
            <a:off x="1905000" y="3048000"/>
            <a:ext cx="4572000" cy="713232"/>
          </a:xfrm>
          <a:prstGeom prst="leftRightArrow">
            <a:avLst>
              <a:gd name="adj1" fmla="val 63031"/>
              <a:gd name="adj2" fmla="val 71716"/>
            </a:avLst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DHCP, RS/RA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1524000" y="4648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3810000" y="4648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直線コネクタ 18"/>
          <p:cNvCxnSpPr/>
          <p:nvPr/>
        </p:nvCxnSpPr>
        <p:spPr bwMode="auto">
          <a:xfrm rot="5400000">
            <a:off x="1486694" y="55237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 bwMode="auto">
          <a:xfrm>
            <a:off x="6096000" y="4648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 rot="5400000">
            <a:off x="3772694" y="55237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 bwMode="auto">
          <a:xfrm rot="5400000">
            <a:off x="6058694" y="55237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左右矢印 22"/>
          <p:cNvSpPr/>
          <p:nvPr/>
        </p:nvSpPr>
        <p:spPr bwMode="auto">
          <a:xfrm>
            <a:off x="4191000" y="5181600"/>
            <a:ext cx="2286000" cy="713232"/>
          </a:xfrm>
          <a:prstGeom prst="leftRightArrow">
            <a:avLst>
              <a:gd name="adj1" fmla="val 58687"/>
              <a:gd name="adj2" fmla="val 71716"/>
            </a:avLst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DHCP,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RS/RA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左右矢印 23"/>
          <p:cNvSpPr/>
          <p:nvPr/>
        </p:nvSpPr>
        <p:spPr bwMode="auto">
          <a:xfrm>
            <a:off x="1905000" y="5181600"/>
            <a:ext cx="2286000" cy="713232"/>
          </a:xfrm>
          <a:prstGeom prst="leftRightArrow">
            <a:avLst>
              <a:gd name="adj1" fmla="val 58687"/>
              <a:gd name="adj2" fmla="val 71716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Function Specific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 message carried in IE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9" name="正方形/長方形 8"/>
          <p:cNvSpPr/>
          <p:nvPr/>
        </p:nvSpPr>
        <p:spPr bwMode="auto">
          <a:xfrm>
            <a:off x="914400" y="1828800"/>
            <a:ext cx="5181600" cy="685800"/>
          </a:xfrm>
          <a:prstGeom prst="rect">
            <a:avLst/>
          </a:prstGeom>
          <a:solidFill>
            <a:srgbClr val="C11C25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MAC Header (14 octet)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914400" y="2514600"/>
            <a:ext cx="5181600" cy="685800"/>
          </a:xfrm>
          <a:prstGeom prst="rect">
            <a:avLst/>
          </a:prstGeom>
          <a:solidFill>
            <a:srgbClr val="C9501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IP Header (20 octet)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14400" y="3200400"/>
            <a:ext cx="5181600" cy="685800"/>
          </a:xfrm>
          <a:prstGeom prst="rect">
            <a:avLst/>
          </a:prstGeom>
          <a:solidFill>
            <a:srgbClr val="C0AA1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UDP Header (8 octet)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914400" y="3886200"/>
            <a:ext cx="5181600" cy="1752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DHCP message body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右大かっこ 12"/>
          <p:cNvSpPr/>
          <p:nvPr/>
        </p:nvSpPr>
        <p:spPr bwMode="auto">
          <a:xfrm>
            <a:off x="6248400" y="3886200"/>
            <a:ext cx="152400" cy="1752600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5400000">
            <a:off x="6153252" y="4590948"/>
            <a:ext cx="86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Hitoshi</a:t>
            </a:r>
            <a:endParaRPr kumimoji="1" lang="ja-JP" altLang="en-US" sz="1800" dirty="0"/>
          </a:p>
        </p:txBody>
      </p:sp>
      <p:sp>
        <p:nvSpPr>
          <p:cNvPr id="15" name="右大かっこ 14"/>
          <p:cNvSpPr/>
          <p:nvPr/>
        </p:nvSpPr>
        <p:spPr bwMode="auto">
          <a:xfrm>
            <a:off x="6705600" y="2514600"/>
            <a:ext cx="152400" cy="3124200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 rot="5400000">
            <a:off x="6738661" y="3929339"/>
            <a:ext cx="60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Ping</a:t>
            </a:r>
            <a:endParaRPr kumimoji="1" lang="ja-JP" altLang="en-US" sz="1800" dirty="0"/>
          </a:p>
        </p:txBody>
      </p:sp>
      <p:sp>
        <p:nvSpPr>
          <p:cNvPr id="17" name="右大かっこ 16"/>
          <p:cNvSpPr/>
          <p:nvPr/>
        </p:nvSpPr>
        <p:spPr bwMode="auto">
          <a:xfrm>
            <a:off x="7162800" y="1828800"/>
            <a:ext cx="152400" cy="3810000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5400000">
            <a:off x="7106200" y="3638000"/>
            <a:ext cx="787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Hiroki</a:t>
            </a:r>
            <a:endParaRPr kumimoji="1" lang="ja-JP" altLang="en-US" sz="1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76400" y="5943600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kumimoji="1" lang="en-US" altLang="ja-JP" sz="1800" dirty="0" smtClean="0"/>
              <a:t> Gabor’s proposal doesn’t carry DHCP messages.</a:t>
            </a:r>
            <a:endParaRPr kumimoji="1" lang="ja-JP" altLang="en-US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 without RCO</a:t>
            </a:r>
            <a:endParaRPr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sz="2000" dirty="0" smtClean="0"/>
              <a:t>If the DHCP server does NOT support RCO,</a:t>
            </a:r>
          </a:p>
          <a:p>
            <a:pPr lvl="1"/>
            <a:r>
              <a:rPr lang="en-US" altLang="ja-JP" sz="2000" dirty="0" smtClean="0"/>
              <a:t>Hiroki, Ping</a:t>
            </a:r>
          </a:p>
          <a:p>
            <a:pPr lvl="2"/>
            <a:r>
              <a:rPr lang="en-US" altLang="ja-JP" sz="1800" dirty="0" smtClean="0"/>
              <a:t>2-roundtrip frame exchanges are required between STA and AP.</a:t>
            </a:r>
          </a:p>
          <a:p>
            <a:pPr lvl="1"/>
            <a:r>
              <a:rPr lang="en-US" altLang="ja-JP" sz="2000" dirty="0" smtClean="0"/>
              <a:t>Hitoshi, Gabor</a:t>
            </a:r>
          </a:p>
          <a:p>
            <a:pPr lvl="2"/>
            <a:r>
              <a:rPr lang="en-US" altLang="ja-JP" sz="1800" dirty="0" smtClean="0"/>
              <a:t>1-roundtrip frame exchange between STA and AP can complete upper layer setup.</a:t>
            </a:r>
          </a:p>
          <a:p>
            <a:r>
              <a:rPr lang="en-US" altLang="ja-JP" sz="2000" dirty="0" smtClean="0"/>
              <a:t>Both upper layer setup latency and airtime occupation can be reduced.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22</a:t>
            </a:fld>
            <a:endParaRPr lang="en-US" altLang="ja-JP"/>
          </a:p>
        </p:txBody>
      </p:sp>
      <p:cxnSp>
        <p:nvCxnSpPr>
          <p:cNvPr id="7" name="直線コネクタ 6"/>
          <p:cNvCxnSpPr/>
          <p:nvPr/>
        </p:nvCxnSpPr>
        <p:spPr bwMode="auto">
          <a:xfrm rot="5400000">
            <a:off x="4876800" y="3124200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正方形/長方形 8"/>
          <p:cNvSpPr/>
          <p:nvPr/>
        </p:nvSpPr>
        <p:spPr bwMode="auto">
          <a:xfrm>
            <a:off x="5181600" y="1981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rot="5400000">
            <a:off x="6019800" y="3124200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正方形/長方形 10"/>
          <p:cNvSpPr/>
          <p:nvPr/>
        </p:nvSpPr>
        <p:spPr bwMode="auto">
          <a:xfrm>
            <a:off x="6324600" y="1981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5400000">
            <a:off x="7162800" y="3124200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正方形/長方形 14"/>
          <p:cNvSpPr/>
          <p:nvPr/>
        </p:nvSpPr>
        <p:spPr bwMode="auto">
          <a:xfrm>
            <a:off x="7467600" y="1981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矢印コネクタ 16"/>
          <p:cNvCxnSpPr/>
          <p:nvPr/>
        </p:nvCxnSpPr>
        <p:spPr bwMode="auto">
          <a:xfrm>
            <a:off x="5562600" y="26670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8" name="直線矢印コネクタ 17"/>
          <p:cNvCxnSpPr/>
          <p:nvPr/>
        </p:nvCxnSpPr>
        <p:spPr bwMode="auto">
          <a:xfrm>
            <a:off x="6705600" y="27432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9" name="直線矢印コネクタ 18"/>
          <p:cNvCxnSpPr/>
          <p:nvPr/>
        </p:nvCxnSpPr>
        <p:spPr bwMode="auto">
          <a:xfrm flipH="1">
            <a:off x="6705600" y="28956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0" name="直線矢印コネクタ 19"/>
          <p:cNvCxnSpPr/>
          <p:nvPr/>
        </p:nvCxnSpPr>
        <p:spPr bwMode="auto">
          <a:xfrm flipH="1">
            <a:off x="5562600" y="29718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直線矢印コネクタ 20"/>
          <p:cNvCxnSpPr/>
          <p:nvPr/>
        </p:nvCxnSpPr>
        <p:spPr bwMode="auto">
          <a:xfrm>
            <a:off x="5562600" y="31242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>
            <a:off x="6705600" y="32004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 flipH="1">
            <a:off x="6705600" y="33528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 flipH="1">
            <a:off x="5562600" y="34290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5" name="直線コネクタ 24"/>
          <p:cNvCxnSpPr/>
          <p:nvPr/>
        </p:nvCxnSpPr>
        <p:spPr bwMode="auto">
          <a:xfrm rot="5400000">
            <a:off x="4876006" y="5410994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正方形/長方形 25"/>
          <p:cNvSpPr/>
          <p:nvPr/>
        </p:nvSpPr>
        <p:spPr bwMode="auto">
          <a:xfrm>
            <a:off x="5180806" y="4267994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7" name="直線コネクタ 26"/>
          <p:cNvCxnSpPr/>
          <p:nvPr/>
        </p:nvCxnSpPr>
        <p:spPr bwMode="auto">
          <a:xfrm rot="5400000">
            <a:off x="6019006" y="5410994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正方形/長方形 27"/>
          <p:cNvSpPr/>
          <p:nvPr/>
        </p:nvSpPr>
        <p:spPr bwMode="auto">
          <a:xfrm>
            <a:off x="6323806" y="4267994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9" name="直線コネクタ 28"/>
          <p:cNvCxnSpPr/>
          <p:nvPr/>
        </p:nvCxnSpPr>
        <p:spPr bwMode="auto">
          <a:xfrm rot="5400000">
            <a:off x="7162006" y="5410994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正方形/長方形 29"/>
          <p:cNvSpPr/>
          <p:nvPr/>
        </p:nvSpPr>
        <p:spPr bwMode="auto">
          <a:xfrm>
            <a:off x="7466806" y="4267994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直線矢印コネクタ 30"/>
          <p:cNvCxnSpPr/>
          <p:nvPr/>
        </p:nvCxnSpPr>
        <p:spPr bwMode="auto">
          <a:xfrm>
            <a:off x="5561806" y="49537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6704806" y="50299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H="1">
            <a:off x="6704806" y="51823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6704806" y="53347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H="1">
            <a:off x="6704806" y="54871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8" name="直線矢印コネクタ 37"/>
          <p:cNvCxnSpPr/>
          <p:nvPr/>
        </p:nvCxnSpPr>
        <p:spPr bwMode="auto">
          <a:xfrm flipH="1">
            <a:off x="5561806" y="55633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Gateway MAC Address</a:t>
            </a:r>
            <a:endParaRPr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r>
              <a:rPr lang="en-US" altLang="ja-JP" sz="2000" dirty="0" smtClean="0"/>
              <a:t>In IPv4/IPv6 environment, STA requires to know MAC address of the gateway for communication in most cases.</a:t>
            </a:r>
          </a:p>
          <a:p>
            <a:r>
              <a:rPr lang="en-US" altLang="ja-JP" sz="2000" dirty="0" smtClean="0"/>
              <a:t>ARP/ND requires IP address of STA.</a:t>
            </a:r>
          </a:p>
          <a:p>
            <a:r>
              <a:rPr lang="en-US" altLang="ja-JP" sz="2000" dirty="0" smtClean="0"/>
              <a:t>So IP address must be assigned to STA before starting ARP/ND.</a:t>
            </a:r>
          </a:p>
          <a:p>
            <a:r>
              <a:rPr lang="en-US" altLang="ja-JP" sz="2000" dirty="0" smtClean="0"/>
              <a:t>This means IP address assignment (DHCP/RA) and ARP/ND must be processed </a:t>
            </a:r>
            <a:r>
              <a:rPr lang="en-US" altLang="ja-JP" sz="2000" dirty="0" err="1" smtClean="0"/>
              <a:t>sequencially</a:t>
            </a:r>
            <a:r>
              <a:rPr lang="en-US" altLang="ja-JP" sz="2000" dirty="0" smtClean="0"/>
              <a:t> in existing protocol.</a:t>
            </a:r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Hiroki, Ping: DHCP/RA and ARP/ND must be processed </a:t>
            </a:r>
            <a:r>
              <a:rPr lang="en-US" altLang="ja-JP" sz="2000" dirty="0" err="1" smtClean="0"/>
              <a:t>seperately</a:t>
            </a:r>
            <a:r>
              <a:rPr lang="en-US" altLang="ja-JP" sz="2000" dirty="0" smtClean="0"/>
              <a:t>. So it requires 2-roundtrip frame exchanges.</a:t>
            </a:r>
          </a:p>
          <a:p>
            <a:r>
              <a:rPr lang="en-US" altLang="ja-JP" sz="2000" dirty="0" smtClean="0"/>
              <a:t>Hitoshi, Gabor: It can be processed simultaneously. So it can be done in 1-roundtrip frame exchange.</a:t>
            </a:r>
            <a:endParaRPr lang="ja-JP" altLang="en-US" sz="20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23</a:t>
            </a:fld>
            <a:endParaRPr lang="en-US" altLang="ja-JP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 bwMode="auto">
          <a:xfrm>
            <a:off x="2895600" y="5029200"/>
            <a:ext cx="3657600" cy="8382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Protocol Sequences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914400" y="4343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667000" y="4343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2400300" y="5448300"/>
            <a:ext cx="1295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648494" y="5447506"/>
            <a:ext cx="1295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95400" y="50292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810000" y="4343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76800" y="4343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848894" y="5142706"/>
            <a:ext cx="685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3048000" y="51816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3048000" y="53340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4610894" y="5447506"/>
            <a:ext cx="1295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3048000" y="57150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 bwMode="auto">
          <a:xfrm flipV="1">
            <a:off x="3048000" y="55626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H="1" flipV="1">
            <a:off x="1295400" y="58674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6553200" y="5486400"/>
            <a:ext cx="2212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717A"/>
                </a:solidFill>
              </a:rPr>
              <a:t>Virtually Simultaneous</a:t>
            </a:r>
            <a:endParaRPr kumimoji="1" lang="ja-JP" altLang="en-US" sz="1600" b="1" dirty="0">
              <a:solidFill>
                <a:srgbClr val="FF717A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91000" y="5105400"/>
            <a:ext cx="2159566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/Rapid Commit Option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257800" y="54864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ARP/ND</a:t>
            </a:r>
            <a:endParaRPr kumimoji="1" lang="ja-JP" altLang="en-US" dirty="0"/>
          </a:p>
        </p:txBody>
      </p:sp>
      <p:sp>
        <p:nvSpPr>
          <p:cNvPr id="50" name="正方形/長方形 49"/>
          <p:cNvSpPr/>
          <p:nvPr/>
        </p:nvSpPr>
        <p:spPr bwMode="auto">
          <a:xfrm>
            <a:off x="914400" y="2057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2667000" y="2057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3" name="直線コネクタ 52"/>
          <p:cNvCxnSpPr>
            <a:stCxn id="52" idx="2"/>
          </p:cNvCxnSpPr>
          <p:nvPr/>
        </p:nvCxnSpPr>
        <p:spPr bwMode="auto">
          <a:xfrm rot="5400000">
            <a:off x="2438400" y="3124200"/>
            <a:ext cx="1219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 bwMode="auto">
          <a:xfrm rot="5400000">
            <a:off x="686594" y="3123406"/>
            <a:ext cx="1219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 bwMode="auto">
          <a:xfrm flipV="1">
            <a:off x="1295400" y="27432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 bwMode="auto">
          <a:xfrm>
            <a:off x="3810000" y="2057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876800" y="2057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9" name="直線コネクタ 58"/>
          <p:cNvCxnSpPr/>
          <p:nvPr/>
        </p:nvCxnSpPr>
        <p:spPr bwMode="auto">
          <a:xfrm rot="5400000">
            <a:off x="3848894" y="2856706"/>
            <a:ext cx="685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 bwMode="auto">
          <a:xfrm flipV="1">
            <a:off x="3048000" y="28956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 bwMode="auto">
          <a:xfrm rot="10800000">
            <a:off x="3048000" y="30480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 bwMode="auto">
          <a:xfrm rot="5400000">
            <a:off x="4648994" y="3123406"/>
            <a:ext cx="1219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 bwMode="auto">
          <a:xfrm rot="10800000">
            <a:off x="1295400" y="3505200"/>
            <a:ext cx="3962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 bwMode="auto">
          <a:xfrm>
            <a:off x="1295400" y="3352800"/>
            <a:ext cx="3962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 bwMode="auto">
          <a:xfrm flipH="1" flipV="1">
            <a:off x="1295400" y="31242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4191000" y="2819400"/>
            <a:ext cx="2159566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/Rapid Commit Option</a:t>
            </a:r>
            <a:endParaRPr kumimoji="1" lang="ja-JP" alt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257800" y="32766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ARP/ND</a:t>
            </a:r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609600" y="1676400"/>
            <a:ext cx="1533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Hiroki, Ping</a:t>
            </a:r>
            <a:endParaRPr kumimoji="1" lang="ja-JP" altLang="en-US" sz="2000" b="1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09600" y="3962400"/>
            <a:ext cx="1823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Hitoshi, Gabor</a:t>
            </a:r>
            <a:endParaRPr kumimoji="1" lang="ja-JP" altLang="en-US" sz="2000" b="1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905000" y="2209800"/>
            <a:ext cx="543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IE(s</a:t>
            </a:r>
            <a:r>
              <a:rPr kumimoji="1" lang="en-US" altLang="ja-JP" sz="1400" dirty="0" smtClean="0"/>
              <a:t>)</a:t>
            </a:r>
            <a:endParaRPr kumimoji="1" lang="ja-JP" altLang="en-US" sz="1400" dirty="0"/>
          </a:p>
        </p:txBody>
      </p:sp>
      <p:sp>
        <p:nvSpPr>
          <p:cNvPr id="89" name="円/楕円 88"/>
          <p:cNvSpPr/>
          <p:nvPr/>
        </p:nvSpPr>
        <p:spPr bwMode="auto">
          <a:xfrm>
            <a:off x="2057400" y="2667000"/>
            <a:ext cx="228600" cy="533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1" name="直線コネクタ 90"/>
          <p:cNvCxnSpPr>
            <a:stCxn id="89" idx="0"/>
            <a:endCxn id="88" idx="2"/>
          </p:cNvCxnSpPr>
          <p:nvPr/>
        </p:nvCxnSpPr>
        <p:spPr bwMode="auto">
          <a:xfrm rot="5400000" flipH="1" flipV="1">
            <a:off x="2099530" y="2589748"/>
            <a:ext cx="149423" cy="50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2" name="円/楕円 91"/>
          <p:cNvSpPr/>
          <p:nvPr/>
        </p:nvSpPr>
        <p:spPr bwMode="auto">
          <a:xfrm>
            <a:off x="2362200" y="3200400"/>
            <a:ext cx="228600" cy="457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209800" y="3733800"/>
            <a:ext cx="1027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Data Frame</a:t>
            </a:r>
            <a:endParaRPr kumimoji="1" lang="ja-JP" altLang="en-US" sz="1400" dirty="0"/>
          </a:p>
        </p:txBody>
      </p:sp>
      <p:cxnSp>
        <p:nvCxnSpPr>
          <p:cNvPr id="95" name="直線コネクタ 94"/>
          <p:cNvCxnSpPr>
            <a:stCxn id="92" idx="4"/>
          </p:cNvCxnSpPr>
          <p:nvPr/>
        </p:nvCxnSpPr>
        <p:spPr bwMode="auto">
          <a:xfrm rot="16200000" flipH="1">
            <a:off x="2457450" y="3676650"/>
            <a:ext cx="152400" cy="1143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円/楕円 95"/>
          <p:cNvSpPr/>
          <p:nvPr/>
        </p:nvSpPr>
        <p:spPr bwMode="auto">
          <a:xfrm>
            <a:off x="2057400" y="4876800"/>
            <a:ext cx="304800" cy="11430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905000" y="4419600"/>
            <a:ext cx="543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IE(s</a:t>
            </a:r>
            <a:r>
              <a:rPr kumimoji="1" lang="en-US" altLang="ja-JP" sz="1400" dirty="0" smtClean="0"/>
              <a:t>)</a:t>
            </a:r>
            <a:endParaRPr kumimoji="1" lang="ja-JP" altLang="en-US" sz="1400" dirty="0"/>
          </a:p>
        </p:txBody>
      </p:sp>
      <p:cxnSp>
        <p:nvCxnSpPr>
          <p:cNvPr id="98" name="直線コネクタ 97"/>
          <p:cNvCxnSpPr>
            <a:stCxn id="96" idx="0"/>
            <a:endCxn id="97" idx="2"/>
          </p:cNvCxnSpPr>
          <p:nvPr/>
        </p:nvCxnSpPr>
        <p:spPr bwMode="auto">
          <a:xfrm rot="16200000" flipV="1">
            <a:off x="2118580" y="4785580"/>
            <a:ext cx="149423" cy="330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Flexibility</a:t>
            </a:r>
            <a:endParaRPr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Hiroki, Ping</a:t>
            </a:r>
          </a:p>
          <a:p>
            <a:pPr lvl="1"/>
            <a:r>
              <a:rPr lang="en-US" altLang="ja-JP" sz="1800" dirty="0" smtClean="0"/>
              <a:t>Just defining container IE.</a:t>
            </a:r>
          </a:p>
          <a:p>
            <a:pPr lvl="1"/>
            <a:r>
              <a:rPr lang="en-US" altLang="ja-JP" sz="1800" dirty="0" smtClean="0"/>
              <a:t>Don’t care about upper layer protocol.</a:t>
            </a:r>
          </a:p>
          <a:p>
            <a:pPr lvl="1"/>
            <a:r>
              <a:rPr lang="en-US" altLang="ja-JP" sz="1800" dirty="0" smtClean="0"/>
              <a:t>Supported protocols depends on implementation and configuration.</a:t>
            </a:r>
          </a:p>
          <a:p>
            <a:pPr lvl="1"/>
            <a:r>
              <a:rPr lang="en-US" altLang="ja-JP" sz="1800" dirty="0" smtClean="0"/>
              <a:t>IEEE802.11 amendment is NOT required for other protocol support.</a:t>
            </a:r>
          </a:p>
          <a:p>
            <a:r>
              <a:rPr lang="en-US" altLang="ja-JP" sz="2000" dirty="0" smtClean="0"/>
              <a:t>Hitoshi, Gabor</a:t>
            </a:r>
          </a:p>
          <a:p>
            <a:pPr lvl="1"/>
            <a:r>
              <a:rPr lang="en-US" altLang="ja-JP" sz="1800" dirty="0" smtClean="0"/>
              <a:t>Supported protocols are specified in 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 definition.</a:t>
            </a:r>
          </a:p>
          <a:p>
            <a:pPr lvl="1"/>
            <a:r>
              <a:rPr lang="en-US" altLang="ja-JP" sz="1800" dirty="0" smtClean="0"/>
              <a:t>IEEE802.11 amendment is required for other protocol support.</a:t>
            </a:r>
            <a:endParaRPr lang="ja-JP" altLang="en-US" sz="1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25</a:t>
            </a:fld>
            <a:endParaRPr lang="en-US" altLang="ja-JP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Security Consideration</a:t>
            </a:r>
            <a:endParaRPr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altLang="ja-JP" sz="1800" dirty="0" smtClean="0"/>
              <a:t>Hiroki, Ping</a:t>
            </a:r>
          </a:p>
          <a:p>
            <a:pPr lvl="1"/>
            <a:r>
              <a:rPr lang="en-US" altLang="ja-JP" sz="1600" dirty="0" smtClean="0"/>
              <a:t>STA can transmit any packets (with header) in their proposed IE.</a:t>
            </a:r>
          </a:p>
          <a:p>
            <a:pPr lvl="1"/>
            <a:r>
              <a:rPr lang="en-US" altLang="ja-JP" sz="1600" dirty="0" smtClean="0"/>
              <a:t>All upper layer messages before successful authentication must be fully inspected by AP, because the AP should not transfer undesired packets before successful authentication.</a:t>
            </a:r>
          </a:p>
          <a:p>
            <a:pPr lvl="1"/>
            <a:r>
              <a:rPr lang="en-US" altLang="ja-JP" sz="1600" dirty="0" smtClean="0"/>
              <a:t>And also returning packet (CN-&gt;STA) must be fully inspected by AP.</a:t>
            </a:r>
          </a:p>
          <a:p>
            <a:pPr lvl="1"/>
            <a:r>
              <a:rPr lang="en-US" altLang="ja-JP" sz="1600" dirty="0" smtClean="0"/>
              <a:t>Implementation will be complicated.</a:t>
            </a:r>
          </a:p>
          <a:p>
            <a:pPr lvl="1"/>
            <a:r>
              <a:rPr lang="en-US" altLang="ja-JP" sz="1600" dirty="0" smtClean="0"/>
              <a:t>And it may easily cause security issues by </a:t>
            </a:r>
            <a:r>
              <a:rPr lang="en-US" altLang="ja-JP" sz="1600" dirty="0" err="1" smtClean="0"/>
              <a:t>mis</a:t>
            </a:r>
            <a:r>
              <a:rPr lang="en-US" altLang="ja-JP" sz="1600" dirty="0" smtClean="0"/>
              <a:t>-implementation and/or </a:t>
            </a:r>
            <a:r>
              <a:rPr lang="en-US" altLang="ja-JP" sz="1600" dirty="0" err="1" smtClean="0"/>
              <a:t>mis</a:t>
            </a:r>
            <a:r>
              <a:rPr lang="en-US" altLang="ja-JP" sz="1600" dirty="0" smtClean="0"/>
              <a:t>-configuration.</a:t>
            </a:r>
          </a:p>
          <a:p>
            <a:r>
              <a:rPr lang="en-US" altLang="ja-JP" sz="1800" dirty="0" smtClean="0"/>
              <a:t>Hitoshi, Gabor</a:t>
            </a:r>
          </a:p>
          <a:p>
            <a:pPr lvl="1"/>
            <a:r>
              <a:rPr lang="en-US" altLang="ja-JP" sz="1600" dirty="0" smtClean="0"/>
              <a:t>The upper layer information IE does NOT contain any upper layer packets with headers.</a:t>
            </a:r>
          </a:p>
          <a:p>
            <a:pPr lvl="1"/>
            <a:r>
              <a:rPr lang="en-US" altLang="ja-JP" sz="1600" dirty="0" smtClean="0"/>
              <a:t>So the STA cannot transmit upper layer message to any hosts by the proposed IE.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Comparison Summery</a:t>
            </a:r>
            <a:endParaRPr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1219200" y="2362200"/>
          <a:ext cx="6582345" cy="2936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2165"/>
                <a:gridCol w="817892"/>
                <a:gridCol w="894241"/>
                <a:gridCol w="627467"/>
                <a:gridCol w="83058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Gabor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Hitoshi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Ping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Hiroki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Can carry DHCP options?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Can carry gateway MAC address</a:t>
                      </a:r>
                    </a:p>
                    <a:p>
                      <a:r>
                        <a:rPr kumimoji="1" lang="en-US" altLang="ja-JP" dirty="0" smtClean="0"/>
                        <a:t>simultaneously?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ECB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Is it unnecessary to modify IEEE802.11 for</a:t>
                      </a:r>
                    </a:p>
                    <a:p>
                      <a:r>
                        <a:rPr kumimoji="1" lang="en-US" altLang="ja-JP" baseline="0" dirty="0" smtClean="0"/>
                        <a:t>additional protocol support?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 smtClean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</a:t>
                      </a:r>
                      <a:r>
                        <a:rPr kumimoji="1" lang="en-US" altLang="ja-JP" baseline="0" dirty="0" smtClean="0"/>
                        <a:t> unnecessary </a:t>
                      </a:r>
                      <a:r>
                        <a:rPr kumimoji="1" lang="en-US" altLang="ja-JP" dirty="0" smtClean="0"/>
                        <a:t>full inspection by AP?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C2D5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ECBBCA"/>
                    </a:solidFill>
                  </a:tcPr>
                </a:tc>
              </a:tr>
            </a:tbl>
          </a:graphicData>
        </a:graphic>
      </p:graphicFrame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27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62600" y="5410200"/>
            <a:ext cx="14777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Y: preferable</a:t>
            </a:r>
          </a:p>
          <a:p>
            <a:r>
              <a:rPr kumimoji="1" lang="en-US" altLang="ja-JP" sz="1600" dirty="0" smtClean="0"/>
              <a:t>N: </a:t>
            </a:r>
            <a:r>
              <a:rPr kumimoji="1" lang="en-US" altLang="ja-JP" sz="1600" dirty="0" err="1" smtClean="0"/>
              <a:t>unpreferable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28</a:t>
            </a:fld>
            <a:endParaRPr lang="en-US" altLang="ja-JP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Which IE is better?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Generic container IE (Hiroki, Ping)</a:t>
            </a:r>
          </a:p>
          <a:p>
            <a:r>
              <a:rPr lang="en-US" altLang="ja-JP" dirty="0" smtClean="0"/>
              <a:t>Function specific IE (Hitoshi, Gabor)</a:t>
            </a:r>
          </a:p>
          <a:p>
            <a:r>
              <a:rPr lang="en-US" altLang="ja-JP" dirty="0" smtClean="0"/>
              <a:t>Abstain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29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Typical Sequence for Internet Access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3276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04800" y="3352800"/>
            <a:ext cx="731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DHCP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>
            <a:off x="1219200" y="3429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962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角丸四角形 37"/>
          <p:cNvSpPr/>
          <p:nvPr/>
        </p:nvSpPr>
        <p:spPr bwMode="auto">
          <a:xfrm>
            <a:off x="990600" y="2286000"/>
            <a:ext cx="2133600" cy="762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Authentication, Association, Key negotiation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5181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67894" y="3009106"/>
            <a:ext cx="1752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219200" y="3581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1219200" y="37338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467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1219200" y="4114800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1219200" y="4267200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50292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左中かっこ 62"/>
          <p:cNvSpPr/>
          <p:nvPr/>
        </p:nvSpPr>
        <p:spPr bwMode="auto">
          <a:xfrm>
            <a:off x="990600" y="3200400"/>
            <a:ext cx="152400" cy="685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左中かっこ 63"/>
          <p:cNvSpPr/>
          <p:nvPr/>
        </p:nvSpPr>
        <p:spPr bwMode="auto">
          <a:xfrm>
            <a:off x="990600" y="4038600"/>
            <a:ext cx="152400" cy="381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02208" y="4038600"/>
            <a:ext cx="93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ARP/ND</a:t>
            </a:r>
            <a:endParaRPr kumimoji="1" lang="ja-JP" altLang="en-US" sz="16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029200" y="2895600"/>
            <a:ext cx="3581400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r>
              <a:rPr kumimoji="1" lang="en-US" altLang="ja-JP" sz="1400" dirty="0" smtClean="0"/>
              <a:t> </a:t>
            </a:r>
            <a:r>
              <a:rPr kumimoji="1" lang="en-US" altLang="ja-JP" sz="1400" dirty="0" smtClean="0"/>
              <a:t>round-trips of frame exchanges between AP and STA before communication in addition to authentication, association and key negotiation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Reduce Frame Exchanges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One of the target of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is to accommodate a lot of </a:t>
            </a:r>
            <a:r>
              <a:rPr lang="en-US" altLang="ja-JP" dirty="0" err="1" smtClean="0"/>
              <a:t>STAs</a:t>
            </a:r>
            <a:r>
              <a:rPr lang="en-US" altLang="ja-JP" dirty="0" smtClean="0"/>
              <a:t> simultaneously.</a:t>
            </a:r>
          </a:p>
          <a:p>
            <a:r>
              <a:rPr lang="en-US" altLang="ja-JP" dirty="0" smtClean="0"/>
              <a:t>Each frame consumes air-time for </a:t>
            </a:r>
            <a:r>
              <a:rPr lang="en-US" altLang="ja-JP" dirty="0" err="1" smtClean="0"/>
              <a:t>IFSs</a:t>
            </a:r>
            <a:r>
              <a:rPr lang="en-US" altLang="ja-JP" dirty="0" smtClean="0"/>
              <a:t> regardless of the frame length.</a:t>
            </a:r>
          </a:p>
          <a:p>
            <a:r>
              <a:rPr lang="en-US" altLang="ja-JP" dirty="0" smtClean="0"/>
              <a:t>So reducing the number of frame exchanges is effective for this target.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 bwMode="auto">
          <a:xfrm>
            <a:off x="2819400" y="3048000"/>
            <a:ext cx="4419600" cy="12954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Optimized Sequence for Internet Access with 1 Round-trip Association (11/</a:t>
            </a:r>
            <a:r>
              <a:rPr lang="en-US" altLang="ja-JP" sz="2800" dirty="0" smtClean="0"/>
              <a:t>1160r3)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2590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971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733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0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29794" y="2818606"/>
            <a:ext cx="1371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2971800" y="32004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2971800" y="33528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086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2971800" y="2743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2971800" y="40386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 bwMode="auto">
          <a:xfrm flipV="1">
            <a:off x="2971800" y="38862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52578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5715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5639594" y="2590006"/>
            <a:ext cx="914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H="1" flipV="1">
            <a:off x="1219200" y="4495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5257800" y="4419600"/>
            <a:ext cx="2212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717A"/>
                </a:solidFill>
              </a:rPr>
              <a:t>Virtually Simultaneous</a:t>
            </a:r>
            <a:endParaRPr kumimoji="1" lang="ja-JP" altLang="en-US" sz="1600" b="1" dirty="0">
              <a:solidFill>
                <a:srgbClr val="FF717A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096000" y="2667000"/>
            <a:ext cx="14478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(RADIUS for AAA)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581478" y="2286000"/>
            <a:ext cx="11706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Req</a:t>
            </a:r>
            <a:r>
              <a:rPr kumimoji="1" lang="en-US" altLang="ja-JP" sz="1600" dirty="0" smtClean="0"/>
              <a:t>.</a:t>
            </a:r>
          </a:p>
          <a:p>
            <a:pPr algn="ctr"/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/ULI </a:t>
            </a:r>
            <a:r>
              <a:rPr kumimoji="1" lang="en-US" altLang="ja-JP" sz="1600" dirty="0" err="1" smtClean="0"/>
              <a:t>IEs</a:t>
            </a:r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(could be</a:t>
            </a:r>
          </a:p>
          <a:p>
            <a:pPr algn="ctr"/>
            <a:r>
              <a:rPr kumimoji="1" lang="en-US" altLang="ja-JP" sz="1600" dirty="0" smtClean="0"/>
              <a:t>encrypted)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524000" y="4191000"/>
            <a:ext cx="12632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Resp</a:t>
            </a:r>
            <a:r>
              <a:rPr kumimoji="1" lang="en-US" altLang="ja-JP" sz="1600" dirty="0" smtClean="0"/>
              <a:t>.</a:t>
            </a:r>
          </a:p>
          <a:p>
            <a:pPr algn="ctr"/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/ULI </a:t>
            </a:r>
            <a:r>
              <a:rPr kumimoji="1" lang="en-US" altLang="ja-JP" sz="1600" dirty="0" err="1" smtClean="0"/>
              <a:t>IEs</a:t>
            </a:r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(could be</a:t>
            </a:r>
          </a:p>
          <a:p>
            <a:pPr algn="ctr"/>
            <a:r>
              <a:rPr kumimoji="1" lang="en-US" altLang="ja-JP" sz="1600" dirty="0" smtClean="0"/>
              <a:t>encrypted)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14800" y="3124200"/>
            <a:ext cx="2159566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/Rapid Commit Option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81600" y="38100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ARP/ND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New </a:t>
            </a:r>
            <a:r>
              <a:rPr lang="en-US" altLang="ja-JP" dirty="0" err="1" smtClean="0"/>
              <a:t>IEs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Upper Layer Type IE</a:t>
            </a:r>
          </a:p>
          <a:p>
            <a:r>
              <a:rPr lang="en-US" altLang="ja-JP" dirty="0" smtClean="0"/>
              <a:t>DHCP IE</a:t>
            </a:r>
          </a:p>
          <a:p>
            <a:r>
              <a:rPr lang="en-US" altLang="ja-JP" dirty="0" smtClean="0"/>
              <a:t>RA IE</a:t>
            </a:r>
          </a:p>
          <a:p>
            <a:r>
              <a:rPr lang="en-US" altLang="ja-JP" dirty="0" smtClean="0"/>
              <a:t>ARP IE</a:t>
            </a:r>
          </a:p>
          <a:p>
            <a:r>
              <a:rPr lang="en-US" altLang="ja-JP" dirty="0" smtClean="0"/>
              <a:t>NDP IE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Upper Layer Type</a:t>
            </a:r>
            <a:r>
              <a:rPr lang="en-US" altLang="ja-JP" dirty="0" smtClean="0"/>
              <a:t> 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1295400"/>
          </a:xfrm>
        </p:spPr>
        <p:txBody>
          <a:bodyPr/>
          <a:lstStyle/>
          <a:p>
            <a:r>
              <a:rPr lang="en-US" altLang="ja-JP" dirty="0" smtClean="0"/>
              <a:t>Upper Layer Type:</a:t>
            </a:r>
          </a:p>
          <a:p>
            <a:pPr lvl="1"/>
            <a:r>
              <a:rPr lang="en-US" altLang="ja-JP" dirty="0" smtClean="0"/>
              <a:t>4: IPv4</a:t>
            </a:r>
          </a:p>
          <a:p>
            <a:pPr lvl="1"/>
            <a:r>
              <a:rPr lang="en-US" altLang="ja-JP" dirty="0" smtClean="0"/>
              <a:t>6: IPv6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>
          <a:xfrm>
            <a:off x="34290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9" name="正方形/長方形 8"/>
          <p:cNvSpPr/>
          <p:nvPr/>
        </p:nvSpPr>
        <p:spPr>
          <a:xfrm>
            <a:off x="23622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IE </a:t>
            </a:r>
            <a:r>
              <a:rPr kumimoji="1" lang="en-US" altLang="ja-JP" sz="1600" dirty="0" smtClean="0"/>
              <a:t>ID:</a:t>
            </a:r>
            <a:r>
              <a:rPr kumimoji="1" lang="en-US" altLang="ja-JP" sz="1600" dirty="0" smtClean="0"/>
              <a:t> xx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814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29200" y="35052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908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6" name="正方形/長方形 15"/>
          <p:cNvSpPr/>
          <p:nvPr/>
        </p:nvSpPr>
        <p:spPr>
          <a:xfrm>
            <a:off x="44958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Upper Layer Type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244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57912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円/楕円 19"/>
          <p:cNvSpPr/>
          <p:nvPr/>
        </p:nvSpPr>
        <p:spPr bwMode="auto">
          <a:xfrm>
            <a:off x="60198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62484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</a:t>
            </a:r>
            <a:r>
              <a:rPr lang="en-US" altLang="ja-JP" dirty="0" smtClean="0"/>
              <a:t> 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DHCP message format is defined in RFC2131 (IPv4) and RFC3315 (IPv6).  Some options are defined in other </a:t>
            </a:r>
            <a:r>
              <a:rPr lang="en-US" altLang="ja-JP" dirty="0" err="1" smtClean="0"/>
              <a:t>RFCs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43434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32766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IE </a:t>
            </a:r>
            <a:r>
              <a:rPr kumimoji="1" lang="en-US" altLang="ja-JP" sz="1600" dirty="0" smtClean="0"/>
              <a:t>ID:</a:t>
            </a:r>
            <a:r>
              <a:rPr kumimoji="1" lang="en-US" altLang="ja-JP" sz="1600" dirty="0" smtClean="0"/>
              <a:t> xx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958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86200" y="38100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052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3" name="正方形/長方形 12"/>
          <p:cNvSpPr/>
          <p:nvPr/>
        </p:nvSpPr>
        <p:spPr>
          <a:xfrm>
            <a:off x="54102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Flags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626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209800" y="3048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DHCP Message (not include UDP/IP header)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38064</TotalTime>
  <Words>2267</Words>
  <Application>Microsoft Macintosh PowerPoint</Application>
  <PresentationFormat>画面に合わせる (4:3)</PresentationFormat>
  <Paragraphs>449</Paragraphs>
  <Slides>29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0" baseType="lpstr">
      <vt:lpstr>802-11-Submission</vt:lpstr>
      <vt:lpstr>TGai Upper Layer Setup Proposal</vt:lpstr>
      <vt:lpstr>Abstract</vt:lpstr>
      <vt:lpstr>Conformance w/ Tgai PAR &amp; 5C </vt:lpstr>
      <vt:lpstr>Typical Sequence for Internet Access</vt:lpstr>
      <vt:lpstr>Reduce Frame Exchanges</vt:lpstr>
      <vt:lpstr>Optimized Sequence for Internet Access with 1 Round-trip Association (11/1160r3)</vt:lpstr>
      <vt:lpstr>New IEs</vt:lpstr>
      <vt:lpstr>Upper Layer Type IE</vt:lpstr>
      <vt:lpstr>DHCP IE</vt:lpstr>
      <vt:lpstr>Flags in DHCP IE</vt:lpstr>
      <vt:lpstr>RA IE</vt:lpstr>
      <vt:lpstr>ARP IE</vt:lpstr>
      <vt:lpstr>NDP IE</vt:lpstr>
      <vt:lpstr>IEs Usage</vt:lpstr>
      <vt:lpstr>IPv4 Behavior</vt:lpstr>
      <vt:lpstr>IPv6 Behavior</vt:lpstr>
      <vt:lpstr>Implementation Example for DHCPv4</vt:lpstr>
      <vt:lpstr>Comparison with Other Proposals</vt:lpstr>
      <vt:lpstr>What’s in Common</vt:lpstr>
      <vt:lpstr>Concept</vt:lpstr>
      <vt:lpstr>DHCP message carried in IE</vt:lpstr>
      <vt:lpstr>DHCP without RCO</vt:lpstr>
      <vt:lpstr>Gateway MAC Address</vt:lpstr>
      <vt:lpstr>Protocol Sequences</vt:lpstr>
      <vt:lpstr>Flexibility</vt:lpstr>
      <vt:lpstr>Security Consideration</vt:lpstr>
      <vt:lpstr>Comparison Summery</vt:lpstr>
      <vt:lpstr>Questions &amp; Comments</vt:lpstr>
      <vt:lpstr>Straw Poll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Morioka Hitoshi</cp:lastModifiedBy>
  <cp:revision>92</cp:revision>
  <cp:lastPrinted>1998-02-10T13:28:06Z</cp:lastPrinted>
  <dcterms:created xsi:type="dcterms:W3CDTF">2011-10-24T07:51:53Z</dcterms:created>
  <dcterms:modified xsi:type="dcterms:W3CDTF">2011-11-09T18:22:18Z</dcterms:modified>
</cp:coreProperties>
</file>