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69" r:id="rId2"/>
    <p:sldId id="257" r:id="rId3"/>
    <p:sldId id="281" r:id="rId4"/>
    <p:sldId id="282" r:id="rId5"/>
    <p:sldId id="283" r:id="rId6"/>
    <p:sldId id="284" r:id="rId7"/>
    <p:sldId id="296" r:id="rId8"/>
    <p:sldId id="275" r:id="rId9"/>
    <p:sldId id="286" r:id="rId10"/>
    <p:sldId id="287" r:id="rId11"/>
    <p:sldId id="290" r:id="rId12"/>
    <p:sldId id="308" r:id="rId13"/>
    <p:sldId id="291" r:id="rId14"/>
    <p:sldId id="292" r:id="rId15"/>
    <p:sldId id="297" r:id="rId16"/>
    <p:sldId id="288" r:id="rId17"/>
    <p:sldId id="306" r:id="rId18"/>
    <p:sldId id="307" r:id="rId19"/>
    <p:sldId id="298" r:id="rId20"/>
    <p:sldId id="299" r:id="rId21"/>
    <p:sldId id="300" r:id="rId22"/>
    <p:sldId id="301" r:id="rId23"/>
    <p:sldId id="305" r:id="rId24"/>
    <p:sldId id="303" r:id="rId25"/>
    <p:sldId id="304" r:id="rId26"/>
    <p:sldId id="273" r:id="rId2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717A"/>
    <a:srgbClr val="7394FF"/>
    <a:srgbClr val="FFA264"/>
    <a:srgbClr val="FFFA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02D56815-9000-E546-ABA4-FF40A1E5446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86ADF5D0-7AFF-7A41-A694-BD30783C561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2567CC49-5FB3-9D44-B729-C2E1E7C4A16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86ADF5D0-7AFF-7A41-A694-BD30783C5616}" type="slidenum">
              <a:rPr lang="en-US" altLang="ja-JP" smtClean="0"/>
              <a:pPr/>
              <a:t>17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86ADF5D0-7AFF-7A41-A694-BD30783C5616}" type="slidenum">
              <a:rPr lang="en-US" altLang="ja-JP" smtClean="0"/>
              <a:pPr/>
              <a:t>18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19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7C4031-7F9F-544A-AF6E-872DBF3FC96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A8EBFC3-83FD-624D-90EA-D2F00581A9A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5CF9B97-0B25-C940-B4EB-5D64D908E8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E08B891-CD86-EC4E-B145-C6AA955FEF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0339AA7-76CC-4D46-84DC-68529080A8C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4EFB3166-3E2F-404D-9E80-00D47478CA6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C17D460B-C6A1-C84D-B999-2E80A795E54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7E38082-2016-8848-8E61-3A6B04B6B2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89C77ADA-7A51-2149-B3EC-4AAA2C6684C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C8CBFC3-90F4-C940-834C-FA2815788A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375BEEA-B635-4A44-872C-CD3C94360F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November 2011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85830" y="6475413"/>
            <a:ext cx="7580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2CDE9618-F3A2-1648-A765-0B12C9EF180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36851" y="332601"/>
            <a:ext cx="28086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802.11</a:t>
            </a:r>
            <a:r>
              <a:rPr lang="en-US" altLang="ja-JP" sz="1800" b="1" dirty="0" smtClean="0"/>
              <a:t>-11/</a:t>
            </a:r>
            <a:r>
              <a:rPr lang="en-US" altLang="ja-JP" sz="1800" b="1" dirty="0" smtClean="0"/>
              <a:t>0977r3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609600" y="2362200"/>
          <a:ext cx="7924800" cy="37236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Name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Affiliations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Address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Phone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email</a:t>
                      </a:r>
                      <a:endParaRPr kumimoji="1" lang="ja-JP" altLang="en-US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Hitoshi MORIOKA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ROOT INC.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2-14-38</a:t>
                      </a:r>
                      <a:r>
                        <a:rPr kumimoji="1" lang="en-US" altLang="ja-JP" sz="1400" baseline="0" dirty="0" smtClean="0"/>
                        <a:t> </a:t>
                      </a:r>
                      <a:r>
                        <a:rPr kumimoji="1" lang="en-US" altLang="ja-JP" sz="1400" baseline="0" dirty="0" err="1" smtClean="0"/>
                        <a:t>Tenjin</a:t>
                      </a:r>
                      <a:r>
                        <a:rPr kumimoji="1" lang="en-US" altLang="ja-JP" sz="1400" baseline="0" dirty="0" smtClean="0"/>
                        <a:t>, Chuo-</a:t>
                      </a:r>
                      <a:r>
                        <a:rPr kumimoji="1" lang="en-US" altLang="ja-JP" sz="1400" baseline="0" dirty="0" err="1" smtClean="0"/>
                        <a:t>ku</a:t>
                      </a:r>
                      <a:r>
                        <a:rPr kumimoji="1" lang="en-US" altLang="ja-JP" sz="1400" baseline="0" dirty="0" smtClean="0"/>
                        <a:t>, Fukuoka 810-0001 JAPAN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+81-92-771-7630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hmorioka@root-hq.com</a:t>
                      </a:r>
                      <a:endParaRPr kumimoji="1" lang="ja-JP" alt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Hiroshi</a:t>
                      </a:r>
                      <a:r>
                        <a:rPr kumimoji="1" lang="en-US" altLang="ja-JP" sz="1400" baseline="0" dirty="0" smtClean="0"/>
                        <a:t> </a:t>
                      </a:r>
                      <a:r>
                        <a:rPr kumimoji="1" lang="en-US" altLang="ja-JP" sz="1400" baseline="0" dirty="0" err="1" smtClean="0"/>
                        <a:t>Mano</a:t>
                      </a:r>
                      <a:endParaRPr kumimoji="1" lang="en-US" altLang="ja-JP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ROOT INC.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7-21-11</a:t>
                      </a:r>
                      <a:r>
                        <a:rPr kumimoji="1" lang="en-US" altLang="ja-JP" sz="1400" baseline="0" dirty="0" smtClean="0"/>
                        <a:t> Nishi-</a:t>
                      </a:r>
                      <a:r>
                        <a:rPr kumimoji="1" lang="en-US" altLang="ja-JP" sz="1400" baseline="0" dirty="0" err="1" smtClean="0"/>
                        <a:t>Gotanda</a:t>
                      </a:r>
                      <a:r>
                        <a:rPr kumimoji="1" lang="en-US" altLang="ja-JP" sz="1400" baseline="0" dirty="0" smtClean="0"/>
                        <a:t>, Shinagawa-</a:t>
                      </a:r>
                      <a:r>
                        <a:rPr kumimoji="1" lang="en-US" altLang="ja-JP" sz="1400" baseline="0" dirty="0" err="1" smtClean="0"/>
                        <a:t>ku</a:t>
                      </a:r>
                      <a:r>
                        <a:rPr kumimoji="1" lang="en-US" altLang="ja-JP" sz="1400" baseline="0" dirty="0" smtClean="0"/>
                        <a:t>, Tokyo 141-0031 JAPAN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+81-3-5719-7630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hmano@root-hq.com</a:t>
                      </a:r>
                      <a:endParaRPr kumimoji="1" lang="ja-JP" alt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Mark RISON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CSR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Cambridge Business Park, Cowley Road, Cambridge CB4 0WZ UK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+44-1223-692000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Mark.Rison@csr.com</a:t>
                      </a:r>
                      <a:endParaRPr kumimoji="1" lang="ja-JP" alt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Marc </a:t>
                      </a:r>
                      <a:r>
                        <a:rPr kumimoji="1" lang="en-US" altLang="ja-JP" sz="1400" dirty="0" err="1" smtClean="0"/>
                        <a:t>Emmelmann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/>
                        <a:t>Fraunhofer</a:t>
                      </a:r>
                      <a:r>
                        <a:rPr kumimoji="1" lang="en-US" altLang="ja-JP" sz="1400" baseline="0" dirty="0" smtClean="0"/>
                        <a:t> FOKUS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/>
                        <a:t>Kaiserin-Augusta-Alle</a:t>
                      </a:r>
                      <a:r>
                        <a:rPr kumimoji="1" lang="en-US" altLang="ja-JP" sz="1400" dirty="0" smtClean="0"/>
                        <a:t> 31 10589 Berlin Germany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+49-30-3463-7268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emmelmann@ieee.org</a:t>
                      </a:r>
                      <a:endParaRPr kumimoji="1" lang="ja-JP" alt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EF31C4CD-D4D1-184B-BDA5-0562A02D1EB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 Upper Layer Setup Proposal</a:t>
            </a:r>
            <a:endParaRPr lang="en-US" altLang="ja-JP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2011</a:t>
            </a:r>
            <a:r>
              <a:rPr lang="en-US" altLang="ja-JP" sz="2000" b="0" dirty="0" smtClean="0"/>
              <a:t>-11-06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Upper Layer Type Sub-IE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4419600"/>
            <a:ext cx="7772400" cy="1295400"/>
          </a:xfrm>
        </p:spPr>
        <p:txBody>
          <a:bodyPr/>
          <a:lstStyle/>
          <a:p>
            <a:r>
              <a:rPr lang="en-US" altLang="ja-JP" dirty="0" smtClean="0"/>
              <a:t>Upper Layer Type:</a:t>
            </a:r>
          </a:p>
          <a:p>
            <a:pPr lvl="1"/>
            <a:r>
              <a:rPr lang="en-US" altLang="ja-JP" dirty="0" smtClean="0"/>
              <a:t>4: IPv4</a:t>
            </a:r>
          </a:p>
          <a:p>
            <a:pPr lvl="1"/>
            <a:r>
              <a:rPr lang="en-US" altLang="ja-JP" dirty="0" smtClean="0"/>
              <a:t>6: IPv6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10</a:t>
            </a:fld>
            <a:endParaRPr lang="en-US" altLang="ja-JP"/>
          </a:p>
        </p:txBody>
      </p:sp>
      <p:sp>
        <p:nvSpPr>
          <p:cNvPr id="8" name="正方形/長方形 7"/>
          <p:cNvSpPr/>
          <p:nvPr/>
        </p:nvSpPr>
        <p:spPr>
          <a:xfrm>
            <a:off x="3429000" y="2667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Length: Variable</a:t>
            </a:r>
            <a:endParaRPr kumimoji="1" lang="ja-JP" altLang="en-US" sz="1600" dirty="0"/>
          </a:p>
        </p:txBody>
      </p:sp>
      <p:sp>
        <p:nvSpPr>
          <p:cNvPr id="9" name="正方形/長方形 8"/>
          <p:cNvSpPr/>
          <p:nvPr/>
        </p:nvSpPr>
        <p:spPr>
          <a:xfrm>
            <a:off x="2362200" y="2667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Sub-IE ID: 1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81400" y="2286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29200" y="3505200"/>
            <a:ext cx="1318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Variable</a:t>
            </a:r>
            <a:r>
              <a:rPr kumimoji="1" lang="en-US" altLang="ja-JP" sz="1600" dirty="0" smtClean="0"/>
              <a:t> octet</a:t>
            </a:r>
            <a:endParaRPr kumimoji="1"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90800" y="2286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6" name="正方形/長方形 15"/>
          <p:cNvSpPr/>
          <p:nvPr/>
        </p:nvSpPr>
        <p:spPr>
          <a:xfrm>
            <a:off x="4495800" y="2667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Upper Layer Type</a:t>
            </a:r>
            <a:endParaRPr kumimoji="1" lang="ja-JP" altLang="en-US" sz="16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724400" y="2286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9" name="円/楕円 18"/>
          <p:cNvSpPr/>
          <p:nvPr/>
        </p:nvSpPr>
        <p:spPr bwMode="auto">
          <a:xfrm>
            <a:off x="5791200" y="29718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円/楕円 19"/>
          <p:cNvSpPr/>
          <p:nvPr/>
        </p:nvSpPr>
        <p:spPr bwMode="auto">
          <a:xfrm>
            <a:off x="6019800" y="29718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" name="円/楕円 20"/>
          <p:cNvSpPr/>
          <p:nvPr/>
        </p:nvSpPr>
        <p:spPr bwMode="auto">
          <a:xfrm>
            <a:off x="6248400" y="29718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DHCP Sub-IE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4953000"/>
            <a:ext cx="7772400" cy="1143000"/>
          </a:xfrm>
        </p:spPr>
        <p:txBody>
          <a:bodyPr/>
          <a:lstStyle/>
          <a:p>
            <a:r>
              <a:rPr lang="en-US" altLang="ja-JP" dirty="0" smtClean="0"/>
              <a:t>DHCP message format is defined in RFC2131 (IPv4) and RFC3315 (IPv6).  Some options are defined in other </a:t>
            </a:r>
            <a:r>
              <a:rPr lang="en-US" altLang="ja-JP" dirty="0" err="1" smtClean="0"/>
              <a:t>RFCs</a:t>
            </a:r>
            <a:r>
              <a:rPr lang="en-US" altLang="ja-JP" dirty="0" smtClean="0"/>
              <a:t>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11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>
          <a:xfrm>
            <a:off x="5410200" y="2286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Length: Variable</a:t>
            </a:r>
            <a:endParaRPr kumimoji="1" lang="ja-JP" altLang="en-US" sz="1600" dirty="0"/>
          </a:p>
        </p:txBody>
      </p:sp>
      <p:sp>
        <p:nvSpPr>
          <p:cNvPr id="8" name="正方形/長方形 7"/>
          <p:cNvSpPr/>
          <p:nvPr/>
        </p:nvSpPr>
        <p:spPr>
          <a:xfrm>
            <a:off x="4343400" y="2286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Sub-IE ID: 2</a:t>
            </a:r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62600" y="1905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86200" y="3810000"/>
            <a:ext cx="1318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Variable</a:t>
            </a:r>
            <a:r>
              <a:rPr kumimoji="1" lang="en-US" altLang="ja-JP" sz="1600" dirty="0" smtClean="0"/>
              <a:t> octet</a:t>
            </a:r>
            <a:endParaRPr kumimoji="1" lang="ja-JP" altLang="en-US" sz="1600" dirty="0"/>
          </a:p>
        </p:txBody>
      </p:sp>
      <p:sp>
        <p:nvSpPr>
          <p:cNvPr id="11" name="正方形/長方形 10"/>
          <p:cNvSpPr/>
          <p:nvPr/>
        </p:nvSpPr>
        <p:spPr>
          <a:xfrm>
            <a:off x="2209800" y="3048000"/>
            <a:ext cx="42672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DHCP Message (not include UDP/IP header)</a:t>
            </a:r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572000" y="1905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RA </a:t>
            </a:r>
            <a:r>
              <a:rPr lang="en-US" altLang="ja-JP" dirty="0" smtClean="0"/>
              <a:t>Sub-IE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4953000"/>
            <a:ext cx="7772400" cy="1143000"/>
          </a:xfrm>
        </p:spPr>
        <p:txBody>
          <a:bodyPr/>
          <a:lstStyle/>
          <a:p>
            <a:r>
              <a:rPr lang="en-US" altLang="ja-JP" dirty="0" smtClean="0"/>
              <a:t>DHCP message format is defined in RFC2131 (IPv4) and RFC3315 (IPv6).  Some options are defined in other </a:t>
            </a:r>
            <a:r>
              <a:rPr lang="en-US" altLang="ja-JP" dirty="0" err="1" smtClean="0"/>
              <a:t>RFCs</a:t>
            </a:r>
            <a:r>
              <a:rPr lang="en-US" altLang="ja-JP" dirty="0" smtClean="0"/>
              <a:t>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12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>
          <a:xfrm>
            <a:off x="5410200" y="2286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Length: Variable</a:t>
            </a:r>
            <a:endParaRPr kumimoji="1" lang="ja-JP" altLang="en-US" sz="1600" dirty="0"/>
          </a:p>
        </p:txBody>
      </p:sp>
      <p:sp>
        <p:nvSpPr>
          <p:cNvPr id="8" name="正方形/長方形 7"/>
          <p:cNvSpPr/>
          <p:nvPr/>
        </p:nvSpPr>
        <p:spPr>
          <a:xfrm>
            <a:off x="4343400" y="2286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Sub-IE ID:</a:t>
            </a:r>
            <a:r>
              <a:rPr kumimoji="1" lang="en-US" altLang="ja-JP" sz="1600" dirty="0" smtClean="0"/>
              <a:t> 3</a:t>
            </a:r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62600" y="1905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86200" y="3810000"/>
            <a:ext cx="1318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Variable</a:t>
            </a:r>
            <a:r>
              <a:rPr kumimoji="1" lang="en-US" altLang="ja-JP" sz="1600" dirty="0" smtClean="0"/>
              <a:t> octet</a:t>
            </a:r>
            <a:endParaRPr kumimoji="1" lang="ja-JP" altLang="en-US" sz="1600" dirty="0"/>
          </a:p>
        </p:txBody>
      </p:sp>
      <p:sp>
        <p:nvSpPr>
          <p:cNvPr id="11" name="正方形/長方形 10"/>
          <p:cNvSpPr/>
          <p:nvPr/>
        </p:nvSpPr>
        <p:spPr>
          <a:xfrm>
            <a:off x="2209800" y="3048000"/>
            <a:ext cx="42672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Router Advertisement Message</a:t>
            </a:r>
          </a:p>
          <a:p>
            <a:pPr algn="ctr"/>
            <a:r>
              <a:rPr kumimoji="1" lang="en-US" altLang="ja-JP" sz="1600" dirty="0" smtClean="0"/>
              <a:t>(include IPv6 header)</a:t>
            </a:r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572000" y="1905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ARP Table Sub-IE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5181600"/>
            <a:ext cx="7772400" cy="914400"/>
          </a:xfrm>
        </p:spPr>
        <p:txBody>
          <a:bodyPr/>
          <a:lstStyle/>
          <a:p>
            <a:r>
              <a:rPr lang="en-US" altLang="ja-JP" dirty="0" smtClean="0"/>
              <a:t>This IE includes pairs of IPv4 address and MAC address of</a:t>
            </a:r>
            <a:r>
              <a:rPr lang="en-US" altLang="ja-JP" dirty="0" smtClean="0"/>
              <a:t> the gateway (and optionally other hosts in the local network).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13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>
          <a:xfrm>
            <a:off x="5410200" y="1905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Length: Variable</a:t>
            </a:r>
            <a:endParaRPr kumimoji="1" lang="ja-JP" altLang="en-US" sz="1600" dirty="0"/>
          </a:p>
        </p:txBody>
      </p:sp>
      <p:sp>
        <p:nvSpPr>
          <p:cNvPr id="8" name="正方形/長方形 7"/>
          <p:cNvSpPr/>
          <p:nvPr/>
        </p:nvSpPr>
        <p:spPr>
          <a:xfrm>
            <a:off x="4343400" y="1905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Sub-IE ID:</a:t>
            </a:r>
            <a:r>
              <a:rPr kumimoji="1" lang="en-US" altLang="ja-JP" sz="1600" dirty="0" smtClean="0"/>
              <a:t> 4</a:t>
            </a:r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62600" y="1524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58000" y="3276600"/>
            <a:ext cx="1318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Variable</a:t>
            </a:r>
            <a:r>
              <a:rPr kumimoji="1" lang="en-US" altLang="ja-JP" sz="1600" dirty="0" smtClean="0"/>
              <a:t> octet</a:t>
            </a:r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572000" y="1524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8" name="正方形/長方形 17"/>
          <p:cNvSpPr/>
          <p:nvPr/>
        </p:nvSpPr>
        <p:spPr>
          <a:xfrm>
            <a:off x="2209800" y="2667000"/>
            <a:ext cx="42672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IPv4 Address (4 octets)</a:t>
            </a:r>
            <a:endParaRPr kumimoji="1" lang="ja-JP" altLang="en-US" sz="1600" dirty="0"/>
          </a:p>
        </p:txBody>
      </p:sp>
      <p:sp>
        <p:nvSpPr>
          <p:cNvPr id="20" name="フリーフォーム 19"/>
          <p:cNvSpPr/>
          <p:nvPr/>
        </p:nvSpPr>
        <p:spPr bwMode="auto">
          <a:xfrm>
            <a:off x="2209800" y="3429000"/>
            <a:ext cx="4286250" cy="1536700"/>
          </a:xfrm>
          <a:custGeom>
            <a:avLst/>
            <a:gdLst>
              <a:gd name="connsiteX0" fmla="*/ 0 w 4286250"/>
              <a:gd name="connsiteY0" fmla="*/ 6350 h 1536700"/>
              <a:gd name="connsiteX1" fmla="*/ 4286250 w 4286250"/>
              <a:gd name="connsiteY1" fmla="*/ 6350 h 1536700"/>
              <a:gd name="connsiteX2" fmla="*/ 4286250 w 4286250"/>
              <a:gd name="connsiteY2" fmla="*/ 781050 h 1536700"/>
              <a:gd name="connsiteX3" fmla="*/ 2146300 w 4286250"/>
              <a:gd name="connsiteY3" fmla="*/ 781050 h 1536700"/>
              <a:gd name="connsiteX4" fmla="*/ 2146300 w 4286250"/>
              <a:gd name="connsiteY4" fmla="*/ 1536700 h 1536700"/>
              <a:gd name="connsiteX5" fmla="*/ 0 w 4286250"/>
              <a:gd name="connsiteY5" fmla="*/ 1530350 h 1536700"/>
              <a:gd name="connsiteX6" fmla="*/ 0 w 4286250"/>
              <a:gd name="connsiteY6" fmla="*/ 6350 h 153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86250" h="1536700">
                <a:moveTo>
                  <a:pt x="0" y="6350"/>
                </a:moveTo>
                <a:lnTo>
                  <a:pt x="4286250" y="6350"/>
                </a:lnTo>
                <a:lnTo>
                  <a:pt x="4286250" y="781050"/>
                </a:lnTo>
                <a:lnTo>
                  <a:pt x="2146300" y="781050"/>
                </a:lnTo>
                <a:lnTo>
                  <a:pt x="2146300" y="1536700"/>
                </a:lnTo>
                <a:lnTo>
                  <a:pt x="0" y="1530350"/>
                </a:lnTo>
                <a:cubicBezTo>
                  <a:pt x="2117" y="1020233"/>
                  <a:pt x="6350" y="0"/>
                  <a:pt x="0" y="6350"/>
                </a:cubicBezTo>
                <a:close/>
              </a:path>
            </a:pathLst>
          </a:cu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MAC Address (6 octets)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1" name="円/楕円 20"/>
          <p:cNvSpPr/>
          <p:nvPr/>
        </p:nvSpPr>
        <p:spPr bwMode="auto">
          <a:xfrm>
            <a:off x="4648200" y="44196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円/楕円 21"/>
          <p:cNvSpPr/>
          <p:nvPr/>
        </p:nvSpPr>
        <p:spPr bwMode="auto">
          <a:xfrm>
            <a:off x="4876800" y="44196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円/楕円 22"/>
          <p:cNvSpPr/>
          <p:nvPr/>
        </p:nvSpPr>
        <p:spPr bwMode="auto">
          <a:xfrm>
            <a:off x="5105400" y="44196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円/楕円 23"/>
          <p:cNvSpPr/>
          <p:nvPr/>
        </p:nvSpPr>
        <p:spPr bwMode="auto">
          <a:xfrm>
            <a:off x="5791200" y="29718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円/楕円 24"/>
          <p:cNvSpPr/>
          <p:nvPr/>
        </p:nvSpPr>
        <p:spPr bwMode="auto">
          <a:xfrm>
            <a:off x="6019800" y="29718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円/楕円 25"/>
          <p:cNvSpPr/>
          <p:nvPr/>
        </p:nvSpPr>
        <p:spPr bwMode="auto">
          <a:xfrm>
            <a:off x="6248400" y="29718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ND Sub-IE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5181600"/>
            <a:ext cx="7772400" cy="914400"/>
          </a:xfrm>
        </p:spPr>
        <p:txBody>
          <a:bodyPr/>
          <a:lstStyle/>
          <a:p>
            <a:r>
              <a:rPr lang="en-US" altLang="ja-JP" dirty="0" smtClean="0"/>
              <a:t>This IE includes pairs of IPv6 address and MAC address of</a:t>
            </a:r>
            <a:r>
              <a:rPr lang="en-US" altLang="ja-JP" dirty="0" smtClean="0"/>
              <a:t> the gateway (and optionally other hosts </a:t>
            </a:r>
            <a:r>
              <a:rPr lang="en-US" altLang="ja-JP" dirty="0" smtClean="0"/>
              <a:t>in the local </a:t>
            </a:r>
            <a:r>
              <a:rPr lang="en-US" altLang="ja-JP" dirty="0" smtClean="0"/>
              <a:t>network).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14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>
          <a:xfrm>
            <a:off x="5410200" y="1905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Length: Variable</a:t>
            </a:r>
            <a:endParaRPr kumimoji="1" lang="ja-JP" altLang="en-US" sz="1600" dirty="0"/>
          </a:p>
        </p:txBody>
      </p:sp>
      <p:sp>
        <p:nvSpPr>
          <p:cNvPr id="8" name="正方形/長方形 7"/>
          <p:cNvSpPr/>
          <p:nvPr/>
        </p:nvSpPr>
        <p:spPr>
          <a:xfrm>
            <a:off x="4343400" y="1905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Sub-IE ID:</a:t>
            </a:r>
            <a:r>
              <a:rPr kumimoji="1" lang="en-US" altLang="ja-JP" sz="1600" dirty="0" smtClean="0"/>
              <a:t> 5</a:t>
            </a:r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62600" y="1524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58000" y="3276600"/>
            <a:ext cx="1318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Variable</a:t>
            </a:r>
            <a:r>
              <a:rPr kumimoji="1" lang="en-US" altLang="ja-JP" sz="1600" dirty="0" smtClean="0"/>
              <a:t> octet</a:t>
            </a:r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572000" y="1524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8" name="正方形/長方形 17"/>
          <p:cNvSpPr/>
          <p:nvPr/>
        </p:nvSpPr>
        <p:spPr>
          <a:xfrm>
            <a:off x="2209800" y="2667000"/>
            <a:ext cx="42672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IPv6 Address (16 octets)</a:t>
            </a:r>
            <a:endParaRPr kumimoji="1" lang="ja-JP" altLang="en-US" sz="1600" dirty="0"/>
          </a:p>
        </p:txBody>
      </p:sp>
      <p:sp>
        <p:nvSpPr>
          <p:cNvPr id="20" name="フリーフォーム 19"/>
          <p:cNvSpPr/>
          <p:nvPr/>
        </p:nvSpPr>
        <p:spPr bwMode="auto">
          <a:xfrm>
            <a:off x="2209800" y="3429000"/>
            <a:ext cx="4286250" cy="1536700"/>
          </a:xfrm>
          <a:custGeom>
            <a:avLst/>
            <a:gdLst>
              <a:gd name="connsiteX0" fmla="*/ 0 w 4286250"/>
              <a:gd name="connsiteY0" fmla="*/ 6350 h 1536700"/>
              <a:gd name="connsiteX1" fmla="*/ 4286250 w 4286250"/>
              <a:gd name="connsiteY1" fmla="*/ 6350 h 1536700"/>
              <a:gd name="connsiteX2" fmla="*/ 4286250 w 4286250"/>
              <a:gd name="connsiteY2" fmla="*/ 781050 h 1536700"/>
              <a:gd name="connsiteX3" fmla="*/ 2146300 w 4286250"/>
              <a:gd name="connsiteY3" fmla="*/ 781050 h 1536700"/>
              <a:gd name="connsiteX4" fmla="*/ 2146300 w 4286250"/>
              <a:gd name="connsiteY4" fmla="*/ 1536700 h 1536700"/>
              <a:gd name="connsiteX5" fmla="*/ 0 w 4286250"/>
              <a:gd name="connsiteY5" fmla="*/ 1530350 h 1536700"/>
              <a:gd name="connsiteX6" fmla="*/ 0 w 4286250"/>
              <a:gd name="connsiteY6" fmla="*/ 6350 h 153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86250" h="1536700">
                <a:moveTo>
                  <a:pt x="0" y="6350"/>
                </a:moveTo>
                <a:lnTo>
                  <a:pt x="4286250" y="6350"/>
                </a:lnTo>
                <a:lnTo>
                  <a:pt x="4286250" y="781050"/>
                </a:lnTo>
                <a:lnTo>
                  <a:pt x="2146300" y="781050"/>
                </a:lnTo>
                <a:lnTo>
                  <a:pt x="2146300" y="1536700"/>
                </a:lnTo>
                <a:lnTo>
                  <a:pt x="0" y="1530350"/>
                </a:lnTo>
                <a:cubicBezTo>
                  <a:pt x="2117" y="1020233"/>
                  <a:pt x="6350" y="0"/>
                  <a:pt x="0" y="6350"/>
                </a:cubicBezTo>
                <a:close/>
              </a:path>
            </a:pathLst>
          </a:cu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MAC Address (6 octets)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1" name="円/楕円 20"/>
          <p:cNvSpPr/>
          <p:nvPr/>
        </p:nvSpPr>
        <p:spPr bwMode="auto">
          <a:xfrm>
            <a:off x="4648200" y="44196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円/楕円 21"/>
          <p:cNvSpPr/>
          <p:nvPr/>
        </p:nvSpPr>
        <p:spPr bwMode="auto">
          <a:xfrm>
            <a:off x="4876800" y="44196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円/楕円 22"/>
          <p:cNvSpPr/>
          <p:nvPr/>
        </p:nvSpPr>
        <p:spPr bwMode="auto">
          <a:xfrm>
            <a:off x="5105400" y="44196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Padding Sub-IE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4419600"/>
            <a:ext cx="7772400" cy="1295400"/>
          </a:xfrm>
        </p:spPr>
        <p:txBody>
          <a:bodyPr/>
          <a:lstStyle/>
          <a:p>
            <a:r>
              <a:rPr lang="en-US" altLang="ja-JP" dirty="0" smtClean="0"/>
              <a:t>Padding for encryption if required.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15</a:t>
            </a:fld>
            <a:endParaRPr lang="en-US" altLang="ja-JP"/>
          </a:p>
        </p:txBody>
      </p:sp>
      <p:sp>
        <p:nvSpPr>
          <p:cNvPr id="9" name="正方形/長方形 8"/>
          <p:cNvSpPr/>
          <p:nvPr/>
        </p:nvSpPr>
        <p:spPr>
          <a:xfrm>
            <a:off x="3733800" y="2667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Sub-IE ID: 0</a:t>
            </a:r>
            <a:endParaRPr kumimoji="1"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62400" y="2286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Sub-</a:t>
            </a:r>
            <a:r>
              <a:rPr lang="en-US" altLang="ja-JP" dirty="0" err="1" smtClean="0"/>
              <a:t>IEs</a:t>
            </a:r>
            <a:r>
              <a:rPr lang="en-US" altLang="ja-JP" dirty="0" smtClean="0"/>
              <a:t> Usage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ja-JP" sz="1800" dirty="0" smtClean="0"/>
              <a:t>Beacon/Probe Response</a:t>
            </a:r>
          </a:p>
          <a:p>
            <a:pPr lvl="1"/>
            <a:r>
              <a:rPr lang="en-US" altLang="ja-JP" sz="1600" dirty="0" smtClean="0"/>
              <a:t>Upper Layer Type Sub-IE</a:t>
            </a:r>
          </a:p>
          <a:p>
            <a:pPr lvl="2"/>
            <a:r>
              <a:rPr lang="en-US" altLang="ja-JP" sz="1400" dirty="0" smtClean="0"/>
              <a:t>Supported upper layer type.</a:t>
            </a:r>
          </a:p>
          <a:p>
            <a:r>
              <a:rPr lang="en-US" altLang="ja-JP" sz="1800" dirty="0" smtClean="0"/>
              <a:t>Association Request</a:t>
            </a:r>
          </a:p>
          <a:p>
            <a:pPr lvl="1"/>
            <a:r>
              <a:rPr lang="en-US" altLang="ja-JP" sz="1600" dirty="0" smtClean="0"/>
              <a:t>Upper Layer Type Sub-IE</a:t>
            </a:r>
          </a:p>
          <a:p>
            <a:pPr lvl="2"/>
            <a:r>
              <a:rPr lang="en-US" altLang="ja-JP" sz="1400" dirty="0" smtClean="0"/>
              <a:t>Request which upper layer type to configure</a:t>
            </a:r>
            <a:r>
              <a:rPr lang="en-US" altLang="ja-JP" sz="1400" dirty="0" smtClean="0"/>
              <a:t>.</a:t>
            </a:r>
            <a:endParaRPr lang="en-US" altLang="ja-JP" sz="1400" dirty="0" smtClean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ja-JP" sz="1800" dirty="0" smtClean="0"/>
              <a:t>Association Response</a:t>
            </a:r>
          </a:p>
          <a:p>
            <a:pPr lvl="1"/>
            <a:r>
              <a:rPr lang="en-US" altLang="ja-JP" sz="1600" dirty="0" smtClean="0"/>
              <a:t>DHCP Sub-IE</a:t>
            </a:r>
          </a:p>
          <a:p>
            <a:pPr lvl="2"/>
            <a:r>
              <a:rPr lang="en-US" altLang="ja-JP" sz="1400" dirty="0" smtClean="0"/>
              <a:t>DHCPACK from the DHCP server.</a:t>
            </a:r>
          </a:p>
          <a:p>
            <a:pPr lvl="1"/>
            <a:r>
              <a:rPr lang="en-US" altLang="ja-JP" sz="1600" dirty="0" smtClean="0"/>
              <a:t>ARP Table Sub-IE (IPv4)</a:t>
            </a:r>
          </a:p>
          <a:p>
            <a:pPr lvl="2"/>
            <a:r>
              <a:rPr lang="en-US" altLang="ja-JP" sz="1400" dirty="0" smtClean="0"/>
              <a:t>ARP table</a:t>
            </a:r>
          </a:p>
          <a:p>
            <a:pPr lvl="1"/>
            <a:r>
              <a:rPr lang="en-US" altLang="ja-JP" sz="1600" dirty="0" smtClean="0"/>
              <a:t>ND Sub-IE (IPv6)</a:t>
            </a:r>
          </a:p>
          <a:p>
            <a:pPr lvl="2"/>
            <a:r>
              <a:rPr lang="en-US" altLang="ja-JP" sz="1400" dirty="0" smtClean="0"/>
              <a:t>ND </a:t>
            </a:r>
            <a:r>
              <a:rPr lang="en-US" altLang="ja-JP" sz="1400" dirty="0" smtClean="0"/>
              <a:t>configuration</a:t>
            </a:r>
            <a:endParaRPr lang="en-US" altLang="ja-JP" sz="1400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16</a:t>
            </a:fld>
            <a:endParaRPr lang="en-US" altLang="ja-JP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IPv4 </a:t>
            </a:r>
            <a:r>
              <a:rPr lang="en-US" altLang="ja-JP" dirty="0" smtClean="0"/>
              <a:t>Behavior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1800" dirty="0" smtClean="0"/>
              <a:t>STA transmits Assoc. Req. to AP with “IPv4 </a:t>
            </a:r>
            <a:r>
              <a:rPr lang="en-US" altLang="ja-JP" sz="1800" dirty="0" err="1" smtClean="0"/>
              <a:t>config</a:t>
            </a:r>
            <a:r>
              <a:rPr lang="en-US" altLang="ja-JP" sz="1800" dirty="0" smtClean="0"/>
              <a:t> required” IE.</a:t>
            </a:r>
          </a:p>
          <a:p>
            <a:pPr lvl="1"/>
            <a:r>
              <a:rPr lang="en-US" altLang="ja-JP" sz="1400" dirty="0" smtClean="0"/>
              <a:t>The IE is NOT DHCP message. Just indicate to request IPv4 configuration.</a:t>
            </a:r>
          </a:p>
          <a:p>
            <a:r>
              <a:rPr lang="en-US" altLang="ja-JP" sz="1800" dirty="0" smtClean="0"/>
              <a:t>The AP authenticate the STA.</a:t>
            </a:r>
          </a:p>
          <a:p>
            <a:r>
              <a:rPr lang="en-US" altLang="ja-JP" sz="1800" dirty="0" smtClean="0"/>
              <a:t>After successful authentication, the AP generates DHCPDISCOVER with RCO and transmit to DHCP server.</a:t>
            </a:r>
          </a:p>
          <a:p>
            <a:pPr lvl="1"/>
            <a:r>
              <a:rPr lang="en-US" altLang="ja-JP" sz="1400" dirty="0" smtClean="0"/>
              <a:t>“</a:t>
            </a:r>
            <a:r>
              <a:rPr lang="en-US" altLang="ja-JP" sz="1400" dirty="0" err="1" smtClean="0"/>
              <a:t>chaddr</a:t>
            </a:r>
            <a:r>
              <a:rPr lang="en-US" altLang="ja-JP" sz="1400" dirty="0" smtClean="0"/>
              <a:t>” field in DHCPDISCOVER is filled by </a:t>
            </a:r>
            <a:r>
              <a:rPr lang="en-US" altLang="ja-JP" sz="1400" dirty="0" err="1" smtClean="0"/>
              <a:t>STA’s</a:t>
            </a:r>
            <a:r>
              <a:rPr lang="en-US" altLang="ja-JP" sz="1400" dirty="0" smtClean="0"/>
              <a:t> MAC address.</a:t>
            </a:r>
          </a:p>
          <a:p>
            <a:r>
              <a:rPr lang="en-US" altLang="ja-JP" sz="1800" dirty="0" smtClean="0"/>
              <a:t>The DHCP server replies DHCPACK (or DHCPOFFER)</a:t>
            </a:r>
          </a:p>
          <a:p>
            <a:r>
              <a:rPr lang="en-US" altLang="ja-JP" sz="1800" dirty="0" smtClean="0"/>
              <a:t>The AP extracts DHCP message. The assigned IP address and some DHCP options and MAC address of the gateway are filled in an IE (or </a:t>
            </a:r>
            <a:r>
              <a:rPr lang="en-US" altLang="ja-JP" sz="1800" dirty="0" err="1" smtClean="0"/>
              <a:t>IEs</a:t>
            </a:r>
            <a:r>
              <a:rPr lang="en-US" altLang="ja-JP" sz="1800" dirty="0" smtClean="0"/>
              <a:t>).  Then the AP transmits Assoc. Resp. with the </a:t>
            </a:r>
            <a:r>
              <a:rPr lang="en-US" altLang="ja-JP" sz="1800" dirty="0" err="1" smtClean="0"/>
              <a:t>IE(s</a:t>
            </a:r>
            <a:r>
              <a:rPr lang="en-US" altLang="ja-JP" sz="1800" dirty="0" smtClean="0"/>
              <a:t>) to the STA.</a:t>
            </a:r>
          </a:p>
          <a:p>
            <a:r>
              <a:rPr lang="en-US" altLang="ja-JP" sz="1800" dirty="0" smtClean="0"/>
              <a:t>The STA setup its IPv4 layer.</a:t>
            </a:r>
          </a:p>
          <a:p>
            <a:pPr>
              <a:buNone/>
            </a:pPr>
            <a:endParaRPr lang="en-US" altLang="ja-JP" sz="1800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17</a:t>
            </a:fld>
            <a:endParaRPr lang="en-US" altLang="ja-JP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IPv6 </a:t>
            </a:r>
            <a:r>
              <a:rPr lang="en-US" altLang="ja-JP" dirty="0" smtClean="0"/>
              <a:t>Behavior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1800" dirty="0" smtClean="0"/>
              <a:t>AP caches RA.</a:t>
            </a:r>
          </a:p>
          <a:p>
            <a:pPr lvl="1"/>
            <a:r>
              <a:rPr lang="en-US" altLang="ja-JP" sz="1400" dirty="0" smtClean="0"/>
              <a:t>AP can know DHCPv6 is required or not in the network by receiving RA.</a:t>
            </a:r>
          </a:p>
          <a:p>
            <a:r>
              <a:rPr lang="en-US" altLang="ja-JP" sz="1800" dirty="0" smtClean="0"/>
              <a:t>STA transmits Assoc. Req. with “IPv6 configure required IE” to AP.</a:t>
            </a:r>
          </a:p>
          <a:p>
            <a:r>
              <a:rPr lang="en-US" altLang="ja-JP" sz="1800" dirty="0" smtClean="0"/>
              <a:t>The AP authenticate the STA.</a:t>
            </a:r>
          </a:p>
          <a:p>
            <a:r>
              <a:rPr lang="en-US" altLang="ja-JP" sz="1800" dirty="0" smtClean="0"/>
              <a:t>After successful authentication, the AP generates DHCP Solicit with RCO and transmit to DHCP server if DHCPv6 is required in the network.</a:t>
            </a:r>
          </a:p>
          <a:p>
            <a:pPr lvl="1"/>
            <a:r>
              <a:rPr lang="en-US" altLang="ja-JP" sz="1400" dirty="0" smtClean="0"/>
              <a:t>DUID-LLT or DUID-LL in DHCP Solicit is filled by </a:t>
            </a:r>
            <a:r>
              <a:rPr lang="en-US" altLang="ja-JP" sz="1400" dirty="0" err="1" smtClean="0"/>
              <a:t>STA’s</a:t>
            </a:r>
            <a:r>
              <a:rPr lang="en-US" altLang="ja-JP" sz="1400" dirty="0" smtClean="0"/>
              <a:t> MAC address.</a:t>
            </a:r>
          </a:p>
          <a:p>
            <a:r>
              <a:rPr lang="en-US" altLang="ja-JP" sz="1800" dirty="0" smtClean="0"/>
              <a:t>The DHCP server replies DHCP Reply.</a:t>
            </a:r>
          </a:p>
          <a:p>
            <a:r>
              <a:rPr lang="en-US" altLang="ja-JP" sz="1800" dirty="0" smtClean="0"/>
              <a:t>The AP extracts DHCP message. The RA and DHCP options are filled in an IE (or </a:t>
            </a:r>
            <a:r>
              <a:rPr lang="en-US" altLang="ja-JP" sz="1800" dirty="0" err="1" smtClean="0"/>
              <a:t>IEs</a:t>
            </a:r>
            <a:r>
              <a:rPr lang="en-US" altLang="ja-JP" sz="1800" dirty="0" smtClean="0"/>
              <a:t>).  Then the AP transmits Assoc. Resp. with the </a:t>
            </a:r>
            <a:r>
              <a:rPr lang="en-US" altLang="ja-JP" sz="1800" dirty="0" err="1" smtClean="0"/>
              <a:t>IE(s</a:t>
            </a:r>
            <a:r>
              <a:rPr lang="en-US" altLang="ja-JP" sz="1800" dirty="0" smtClean="0"/>
              <a:t>) to the STA.</a:t>
            </a:r>
          </a:p>
          <a:p>
            <a:r>
              <a:rPr lang="en-US" altLang="ja-JP" sz="1800" dirty="0" smtClean="0"/>
              <a:t>The STA setup its IPv6 layer.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18</a:t>
            </a:fld>
            <a:endParaRPr lang="en-US" altLang="ja-JP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FFD51ED6-2E65-F848-96D6-987BCE485E79}" type="slidenum">
              <a:rPr lang="en-US" altLang="ja-JP"/>
              <a:pPr/>
              <a:t>19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 smtClean="0"/>
              <a:t>Comparison with </a:t>
            </a:r>
            <a:r>
              <a:rPr lang="en-US" altLang="ja-JP" dirty="0" smtClean="0"/>
              <a:t>O</a:t>
            </a:r>
            <a:r>
              <a:rPr lang="en-US" altLang="ja-JP" dirty="0" smtClean="0"/>
              <a:t>ther Proposals</a:t>
            </a:r>
            <a:endParaRPr lang="en-US" altLang="ja-JP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ja-JP" dirty="0" smtClean="0"/>
              <a:t>11</a:t>
            </a:r>
            <a:r>
              <a:rPr lang="en-US" altLang="ja-JP" dirty="0" smtClean="0"/>
              <a:t>-11/</a:t>
            </a:r>
            <a:r>
              <a:rPr lang="en-US" altLang="ja-JP" dirty="0" smtClean="0"/>
              <a:t>977r3 </a:t>
            </a:r>
            <a:r>
              <a:rPr lang="en-US" altLang="ja-JP" dirty="0" smtClean="0"/>
              <a:t>(Hitoshi)</a:t>
            </a:r>
          </a:p>
          <a:p>
            <a:r>
              <a:rPr lang="en-US" altLang="ja-JP" dirty="0" smtClean="0"/>
              <a:t>11-11/1047r3 (Ping)</a:t>
            </a:r>
          </a:p>
          <a:p>
            <a:r>
              <a:rPr lang="en-US" altLang="ja-JP" dirty="0" smtClean="0"/>
              <a:t>11-11/1108r1 (Gabor)</a:t>
            </a:r>
          </a:p>
          <a:p>
            <a:r>
              <a:rPr lang="en-US" altLang="ja-JP" dirty="0" smtClean="0"/>
              <a:t>11-11/1167r0 (Hiroki)</a:t>
            </a:r>
          </a:p>
          <a:p>
            <a:pPr>
              <a:buNone/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FFD51ED6-2E65-F848-96D6-987BCE485E79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/>
              <a:t>This document describes a technical proposal for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which addresses the following phase.</a:t>
            </a:r>
          </a:p>
          <a:p>
            <a:pPr>
              <a:buFontTx/>
              <a:buNone/>
            </a:pPr>
            <a:endParaRPr lang="en-US" altLang="ja-JP" dirty="0" smtClean="0"/>
          </a:p>
          <a:p>
            <a:r>
              <a:rPr lang="en-US" altLang="ja-JP" dirty="0" smtClean="0"/>
              <a:t>Upper Layer Setup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What’s in Common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91000"/>
          </a:xfrm>
        </p:spPr>
        <p:txBody>
          <a:bodyPr/>
          <a:lstStyle/>
          <a:p>
            <a:r>
              <a:rPr lang="en-US" altLang="ja-JP" dirty="0" smtClean="0"/>
              <a:t>Create new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IE(s</a:t>
            </a:r>
            <a:r>
              <a:rPr lang="en-US" altLang="ja-JP" dirty="0" smtClean="0"/>
              <a:t>) for carrying upper layer setup information.</a:t>
            </a:r>
          </a:p>
          <a:p>
            <a:pPr lvl="1"/>
            <a:r>
              <a:rPr lang="en-US" altLang="ja-JP" dirty="0" smtClean="0"/>
              <a:t>Formats and contents are different.</a:t>
            </a:r>
          </a:p>
          <a:p>
            <a:r>
              <a:rPr lang="en-US" altLang="ja-JP" dirty="0" smtClean="0"/>
              <a:t>The </a:t>
            </a:r>
            <a:r>
              <a:rPr lang="en-US" altLang="ja-JP" dirty="0" smtClean="0"/>
              <a:t>IE is carried by Auth/Assoc frames.</a:t>
            </a:r>
          </a:p>
          <a:p>
            <a:r>
              <a:rPr lang="en-US" altLang="ja-JP" dirty="0" smtClean="0"/>
              <a:t>DHCP with Rapid Commit Option (RCO) can be used behind AP.</a:t>
            </a:r>
          </a:p>
          <a:p>
            <a:r>
              <a:rPr lang="en-US" altLang="ja-JP" dirty="0" smtClean="0"/>
              <a:t>Upper Layer Setup capability is advertised in Beacon/Probe Response.</a:t>
            </a:r>
          </a:p>
          <a:p>
            <a:r>
              <a:rPr lang="en-US" altLang="ja-JP" dirty="0" smtClean="0"/>
              <a:t>DHCP messages after initial setup (renew, release…) are transferred</a:t>
            </a:r>
            <a:r>
              <a:rPr lang="en-US" altLang="ja-JP" dirty="0" smtClean="0"/>
              <a:t> as </a:t>
            </a:r>
            <a:r>
              <a:rPr lang="en-US" altLang="ja-JP" dirty="0" smtClean="0"/>
              <a:t>data frame.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20</a:t>
            </a:fld>
            <a:endParaRPr lang="en-US" altLang="ja-JP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Concept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ja-JP" sz="2000" dirty="0" smtClean="0"/>
              <a:t>Ping, Hiroki</a:t>
            </a:r>
          </a:p>
          <a:p>
            <a:pPr lvl="1"/>
            <a:r>
              <a:rPr lang="en-US" altLang="ja-JP" sz="1600" dirty="0" smtClean="0"/>
              <a:t>STA transmits DHCP message in IE.</a:t>
            </a:r>
            <a:endParaRPr lang="en-US" altLang="ja-JP" sz="1600" dirty="0" smtClean="0"/>
          </a:p>
          <a:p>
            <a:pPr lvl="1"/>
            <a:endParaRPr lang="en-US" altLang="ja-JP" sz="1800" dirty="0" smtClean="0"/>
          </a:p>
          <a:p>
            <a:pPr lvl="1"/>
            <a:endParaRPr lang="en-US" altLang="ja-JP" sz="1800" dirty="0" smtClean="0"/>
          </a:p>
          <a:p>
            <a:pPr>
              <a:buNone/>
            </a:pPr>
            <a:endParaRPr lang="en-US" altLang="ja-JP" sz="2000" dirty="0" smtClean="0"/>
          </a:p>
          <a:p>
            <a:pPr>
              <a:buNone/>
            </a:pPr>
            <a:endParaRPr lang="en-US" altLang="ja-JP" sz="2000" dirty="0" smtClean="0"/>
          </a:p>
          <a:p>
            <a:r>
              <a:rPr lang="en-US" altLang="ja-JP" sz="2000" dirty="0" smtClean="0"/>
              <a:t>Hitoshi, Gabor</a:t>
            </a:r>
          </a:p>
          <a:p>
            <a:pPr lvl="1"/>
            <a:r>
              <a:rPr lang="en-US" altLang="ja-JP" sz="1800" dirty="0" smtClean="0"/>
              <a:t>STA just requests to the AP, “give me IP address, etc...”.</a:t>
            </a:r>
            <a:endParaRPr lang="ja-JP" altLang="en-US" sz="18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772400" y="6477000"/>
            <a:ext cx="758095" cy="184666"/>
          </a:xfrm>
        </p:spPr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331558" y="6248400"/>
            <a:ext cx="530225" cy="182562"/>
          </a:xfrm>
        </p:spPr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21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524000" y="25146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3810000" y="25146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0" name="直線コネクタ 9"/>
          <p:cNvCxnSpPr/>
          <p:nvPr/>
        </p:nvCxnSpPr>
        <p:spPr bwMode="auto">
          <a:xfrm rot="5400000">
            <a:off x="1486694" y="3390106"/>
            <a:ext cx="838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 bwMode="auto">
          <a:xfrm>
            <a:off x="6096000" y="25146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4" name="直線コネクタ 13"/>
          <p:cNvCxnSpPr/>
          <p:nvPr/>
        </p:nvCxnSpPr>
        <p:spPr bwMode="auto">
          <a:xfrm rot="5400000">
            <a:off x="3772694" y="3390106"/>
            <a:ext cx="838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 bwMode="auto">
          <a:xfrm rot="5400000">
            <a:off x="6058694" y="3390106"/>
            <a:ext cx="838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6" name="左右矢印 15"/>
          <p:cNvSpPr/>
          <p:nvPr/>
        </p:nvSpPr>
        <p:spPr bwMode="auto">
          <a:xfrm>
            <a:off x="1905000" y="3048000"/>
            <a:ext cx="4572000" cy="713232"/>
          </a:xfrm>
          <a:prstGeom prst="leftRightArrow">
            <a:avLst>
              <a:gd name="adj1" fmla="val 63031"/>
              <a:gd name="adj2" fmla="val 71716"/>
            </a:avLst>
          </a:prstGeom>
          <a:solidFill>
            <a:srgbClr val="FFA26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/>
              <a:t>DHCP, RS/RA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1524000" y="46482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3810000" y="46482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9" name="直線コネクタ 18"/>
          <p:cNvCxnSpPr/>
          <p:nvPr/>
        </p:nvCxnSpPr>
        <p:spPr bwMode="auto">
          <a:xfrm rot="5400000">
            <a:off x="1486694" y="5523706"/>
            <a:ext cx="838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 bwMode="auto">
          <a:xfrm>
            <a:off x="6096000" y="46482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1" name="直線コネクタ 20"/>
          <p:cNvCxnSpPr/>
          <p:nvPr/>
        </p:nvCxnSpPr>
        <p:spPr bwMode="auto">
          <a:xfrm rot="5400000">
            <a:off x="3772694" y="5523706"/>
            <a:ext cx="838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 bwMode="auto">
          <a:xfrm rot="5400000">
            <a:off x="6058694" y="5523706"/>
            <a:ext cx="838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3" name="左右矢印 22"/>
          <p:cNvSpPr/>
          <p:nvPr/>
        </p:nvSpPr>
        <p:spPr bwMode="auto">
          <a:xfrm>
            <a:off x="4191000" y="5181600"/>
            <a:ext cx="2286000" cy="713232"/>
          </a:xfrm>
          <a:prstGeom prst="leftRightArrow">
            <a:avLst>
              <a:gd name="adj1" fmla="val 58687"/>
              <a:gd name="adj2" fmla="val 71716"/>
            </a:avLst>
          </a:prstGeom>
          <a:solidFill>
            <a:srgbClr val="FFA26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DHCP,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RS/RA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左右矢印 23"/>
          <p:cNvSpPr/>
          <p:nvPr/>
        </p:nvSpPr>
        <p:spPr bwMode="auto">
          <a:xfrm>
            <a:off x="1905000" y="5181600"/>
            <a:ext cx="2286000" cy="713232"/>
          </a:xfrm>
          <a:prstGeom prst="leftRightArrow">
            <a:avLst>
              <a:gd name="adj1" fmla="val 58687"/>
              <a:gd name="adj2" fmla="val 71716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Function Specific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IE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DHCP message carried in IE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22</a:t>
            </a:fld>
            <a:endParaRPr lang="en-US" altLang="ja-JP"/>
          </a:p>
        </p:txBody>
      </p:sp>
      <p:sp>
        <p:nvSpPr>
          <p:cNvPr id="9" name="正方形/長方形 8"/>
          <p:cNvSpPr/>
          <p:nvPr/>
        </p:nvSpPr>
        <p:spPr bwMode="auto">
          <a:xfrm>
            <a:off x="914400" y="1828800"/>
            <a:ext cx="5181600" cy="685800"/>
          </a:xfrm>
          <a:prstGeom prst="rect">
            <a:avLst/>
          </a:prstGeom>
          <a:solidFill>
            <a:srgbClr val="C11C25"/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MAC Header (14 octet)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914400" y="2514600"/>
            <a:ext cx="5181600" cy="685800"/>
          </a:xfrm>
          <a:prstGeom prst="rect">
            <a:avLst/>
          </a:prstGeom>
          <a:solidFill>
            <a:srgbClr val="C9501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IP Header (20 octet)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914400" y="3200400"/>
            <a:ext cx="5181600" cy="685800"/>
          </a:xfrm>
          <a:prstGeom prst="rect">
            <a:avLst/>
          </a:prstGeom>
          <a:solidFill>
            <a:srgbClr val="C0AA1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UDP Header (8 octet)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914400" y="3886200"/>
            <a:ext cx="5181600" cy="1752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DHCP message body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3" name="右大かっこ 12"/>
          <p:cNvSpPr/>
          <p:nvPr/>
        </p:nvSpPr>
        <p:spPr bwMode="auto">
          <a:xfrm>
            <a:off x="6248400" y="3886200"/>
            <a:ext cx="152400" cy="1752600"/>
          </a:xfrm>
          <a:prstGeom prst="rightBracke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 rot="5400000">
            <a:off x="6153252" y="4590948"/>
            <a:ext cx="864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Hitoshi</a:t>
            </a:r>
            <a:endParaRPr kumimoji="1" lang="ja-JP" altLang="en-US" sz="1800" dirty="0"/>
          </a:p>
        </p:txBody>
      </p:sp>
      <p:sp>
        <p:nvSpPr>
          <p:cNvPr id="15" name="右大かっこ 14"/>
          <p:cNvSpPr/>
          <p:nvPr/>
        </p:nvSpPr>
        <p:spPr bwMode="auto">
          <a:xfrm>
            <a:off x="6705600" y="2514600"/>
            <a:ext cx="152400" cy="3124200"/>
          </a:xfrm>
          <a:prstGeom prst="rightBracke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 rot="5400000">
            <a:off x="6738661" y="3929339"/>
            <a:ext cx="60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Ping</a:t>
            </a:r>
            <a:endParaRPr kumimoji="1" lang="ja-JP" altLang="en-US" sz="1800" dirty="0"/>
          </a:p>
        </p:txBody>
      </p:sp>
      <p:sp>
        <p:nvSpPr>
          <p:cNvPr id="17" name="右大かっこ 16"/>
          <p:cNvSpPr/>
          <p:nvPr/>
        </p:nvSpPr>
        <p:spPr bwMode="auto">
          <a:xfrm>
            <a:off x="7162800" y="1828800"/>
            <a:ext cx="152400" cy="3810000"/>
          </a:xfrm>
          <a:prstGeom prst="rightBracke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 rot="5400000">
            <a:off x="7106200" y="3638000"/>
            <a:ext cx="787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Hiroki</a:t>
            </a:r>
            <a:endParaRPr kumimoji="1" lang="ja-JP" altLang="en-US" sz="1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676400" y="5943600"/>
            <a:ext cx="481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kumimoji="1" lang="en-US" altLang="ja-JP" sz="1800" dirty="0" smtClean="0"/>
              <a:t> Gabor’s proposal doesn’t carry DHCP messages.</a:t>
            </a:r>
            <a:endParaRPr kumimoji="1" lang="ja-JP" altLang="en-US" sz="1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Gateway MAC Address</a:t>
            </a:r>
            <a:endParaRPr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962400"/>
          </a:xfrm>
        </p:spPr>
        <p:txBody>
          <a:bodyPr/>
          <a:lstStyle/>
          <a:p>
            <a:r>
              <a:rPr lang="en-US" altLang="ja-JP" sz="2000" dirty="0" smtClean="0"/>
              <a:t>In IPv4/IPv6 environment, MAC address of the gateway is required for communication in most cases.</a:t>
            </a:r>
          </a:p>
          <a:p>
            <a:r>
              <a:rPr lang="en-US" altLang="ja-JP" sz="2000" dirty="0" smtClean="0"/>
              <a:t>ARP/ND requires IP address of STA.</a:t>
            </a:r>
          </a:p>
          <a:p>
            <a:r>
              <a:rPr lang="en-US" altLang="ja-JP" sz="2000" dirty="0" smtClean="0"/>
              <a:t>So IP address must be assigned before starting ARP/ND.</a:t>
            </a:r>
          </a:p>
          <a:p>
            <a:r>
              <a:rPr lang="en-US" altLang="ja-JP" sz="2000" dirty="0" smtClean="0"/>
              <a:t>This means IP address assignment (DHCP/RA) and ARP/ND must be processed </a:t>
            </a:r>
            <a:r>
              <a:rPr lang="en-US" altLang="ja-JP" sz="2000" dirty="0" err="1" smtClean="0"/>
              <a:t>sequencially</a:t>
            </a:r>
            <a:r>
              <a:rPr lang="en-US" altLang="ja-JP" sz="2000" dirty="0" smtClean="0"/>
              <a:t> in existing protocol.</a:t>
            </a:r>
          </a:p>
          <a:p>
            <a:endParaRPr lang="en-US" altLang="ja-JP" sz="2000" dirty="0" smtClean="0"/>
          </a:p>
          <a:p>
            <a:r>
              <a:rPr lang="en-US" altLang="ja-JP" sz="2000" dirty="0" smtClean="0"/>
              <a:t>Hiroki, Ping: DHCP/RA and ARP/ND must be processed </a:t>
            </a:r>
            <a:r>
              <a:rPr lang="en-US" altLang="ja-JP" sz="2000" dirty="0" err="1" smtClean="0"/>
              <a:t>seperately</a:t>
            </a:r>
            <a:r>
              <a:rPr lang="en-US" altLang="ja-JP" sz="2000" dirty="0" smtClean="0"/>
              <a:t>. So it requires 2-roundtrip frame exchanges.</a:t>
            </a:r>
          </a:p>
          <a:p>
            <a:r>
              <a:rPr lang="en-US" altLang="ja-JP" sz="2000" dirty="0" smtClean="0"/>
              <a:t>Hitoshi, Gabor: It can be processed simultaneously. So it can be done in 1-roundtrip frame exchange.</a:t>
            </a:r>
            <a:endParaRPr lang="ja-JP" altLang="en-US" sz="20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23</a:t>
            </a:fld>
            <a:endParaRPr lang="en-US" altLang="ja-JP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Flexibility</a:t>
            </a:r>
            <a:endParaRPr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000" dirty="0" smtClean="0"/>
              <a:t>Hiroki</a:t>
            </a:r>
          </a:p>
          <a:p>
            <a:pPr lvl="1"/>
            <a:r>
              <a:rPr lang="en-US" altLang="ja-JP" sz="1800" dirty="0" smtClean="0"/>
              <a:t>Just defining </a:t>
            </a:r>
            <a:r>
              <a:rPr lang="en-US" altLang="ja-JP" sz="1800" dirty="0" err="1" smtClean="0"/>
              <a:t>capsulating</a:t>
            </a:r>
            <a:r>
              <a:rPr lang="en-US" altLang="ja-JP" sz="1800" dirty="0" smtClean="0"/>
              <a:t> IE.</a:t>
            </a:r>
          </a:p>
          <a:p>
            <a:pPr lvl="1"/>
            <a:r>
              <a:rPr lang="en-US" altLang="ja-JP" sz="1800" dirty="0" smtClean="0"/>
              <a:t>Don’t care about upper layer protocol in proposal.</a:t>
            </a:r>
          </a:p>
          <a:p>
            <a:pPr lvl="1"/>
            <a:r>
              <a:rPr lang="en-US" altLang="ja-JP" sz="1800" dirty="0" smtClean="0"/>
              <a:t>Supported protocols depends on implementation and </a:t>
            </a:r>
            <a:r>
              <a:rPr lang="en-US" altLang="ja-JP" sz="1800" dirty="0" err="1" smtClean="0"/>
              <a:t>operation(configuration</a:t>
            </a:r>
            <a:r>
              <a:rPr lang="en-US" altLang="ja-JP" sz="1800" dirty="0" smtClean="0"/>
              <a:t>).</a:t>
            </a:r>
          </a:p>
          <a:p>
            <a:pPr lvl="1"/>
            <a:r>
              <a:rPr lang="en-US" altLang="ja-JP" sz="1800" dirty="0" smtClean="0"/>
              <a:t>IEEE802.11 amendment is NOT required for other protocol support.</a:t>
            </a:r>
          </a:p>
          <a:p>
            <a:r>
              <a:rPr lang="en-US" altLang="ja-JP" sz="2000" dirty="0" smtClean="0"/>
              <a:t>Ping</a:t>
            </a:r>
          </a:p>
          <a:p>
            <a:pPr lvl="1"/>
            <a:r>
              <a:rPr lang="en-US" altLang="ja-JP" sz="1800" dirty="0" smtClean="0"/>
              <a:t>Supported protocols are specified in ULM field definition.</a:t>
            </a:r>
          </a:p>
          <a:p>
            <a:pPr lvl="1"/>
            <a:r>
              <a:rPr lang="en-US" altLang="ja-JP" sz="1800" dirty="0" smtClean="0"/>
              <a:t>IEEE802.11 amendment is required for other protocol support.</a:t>
            </a:r>
          </a:p>
          <a:p>
            <a:r>
              <a:rPr lang="en-US" altLang="ja-JP" sz="2000" dirty="0" smtClean="0"/>
              <a:t>Hitoshi, Gabor</a:t>
            </a:r>
          </a:p>
          <a:p>
            <a:pPr lvl="1"/>
            <a:r>
              <a:rPr lang="en-US" altLang="ja-JP" sz="1800" dirty="0" smtClean="0"/>
              <a:t>Supported protocols are specified in IE definition.</a:t>
            </a:r>
          </a:p>
          <a:p>
            <a:pPr lvl="1"/>
            <a:r>
              <a:rPr lang="en-US" altLang="ja-JP" sz="1800" dirty="0" smtClean="0"/>
              <a:t>IEEE802.11 amendment is required for other protocol support.</a:t>
            </a:r>
            <a:endParaRPr lang="ja-JP" altLang="en-US" sz="18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24</a:t>
            </a:fld>
            <a:endParaRPr lang="en-US" altLang="ja-JP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Security Consideration</a:t>
            </a:r>
            <a:endParaRPr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r>
              <a:rPr lang="en-US" altLang="ja-JP" dirty="0" smtClean="0"/>
              <a:t>Hiroki, Ping</a:t>
            </a:r>
          </a:p>
          <a:p>
            <a:pPr lvl="1"/>
            <a:r>
              <a:rPr lang="en-US" altLang="ja-JP" dirty="0" smtClean="0"/>
              <a:t>STA can transmit any packets (with header) in the proposed IE.</a:t>
            </a:r>
          </a:p>
          <a:p>
            <a:pPr lvl="1"/>
            <a:r>
              <a:rPr lang="en-US" altLang="ja-JP" dirty="0" smtClean="0"/>
              <a:t>All upper layer messages before successful authentication must be fully inspected, because the AP should not transfer undesired packets.</a:t>
            </a:r>
          </a:p>
          <a:p>
            <a:pPr lvl="1"/>
            <a:r>
              <a:rPr lang="en-US" altLang="ja-JP" dirty="0" smtClean="0"/>
              <a:t>And also returning packet (CN-&gt;STA) must be fully inspected by AP.</a:t>
            </a:r>
          </a:p>
          <a:p>
            <a:r>
              <a:rPr lang="en-US" altLang="ja-JP" dirty="0" smtClean="0"/>
              <a:t>Hitoshi, Gabor</a:t>
            </a:r>
          </a:p>
          <a:p>
            <a:pPr lvl="1"/>
            <a:r>
              <a:rPr lang="en-US" altLang="ja-JP" dirty="0" smtClean="0"/>
              <a:t>The upper layer information IE does NOT contain any upper layer packets.</a:t>
            </a:r>
          </a:p>
          <a:p>
            <a:pPr lvl="1"/>
            <a:r>
              <a:rPr lang="en-US" altLang="ja-JP" dirty="0" smtClean="0"/>
              <a:t>So the STA cannot transmit upper layer message to any hosts by the proposed IE.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25</a:t>
            </a:fld>
            <a:endParaRPr lang="en-US" altLang="ja-JP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Questions &amp; Comments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26</a:t>
            </a:fld>
            <a:endParaRPr lang="en-US" alt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</a:t>
            </a:r>
            <a:r>
              <a:rPr lang="en-US" dirty="0" err="1" smtClean="0"/>
              <a:t>w</a:t>
            </a:r>
            <a:r>
              <a:rPr lang="en-US" dirty="0" smtClean="0"/>
              <a:t>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62000" y="1905000"/>
          <a:ext cx="7696200" cy="3317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Typical Sequence for Internet Access</a:t>
            </a:r>
            <a:endParaRPr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8382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25908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876300" y="4229100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-875506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flipV="1">
            <a:off x="1219200" y="32766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304800" y="3352800"/>
            <a:ext cx="7319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DHCP</a:t>
            </a:r>
            <a:endParaRPr kumimoji="1" lang="ja-JP" altLang="en-US" sz="1600" dirty="0"/>
          </a:p>
        </p:txBody>
      </p:sp>
      <p:cxnSp>
        <p:nvCxnSpPr>
          <p:cNvPr id="20" name="直線矢印コネクタ 19"/>
          <p:cNvCxnSpPr/>
          <p:nvPr/>
        </p:nvCxnSpPr>
        <p:spPr bwMode="auto">
          <a:xfrm rot="10800000">
            <a:off x="1219200" y="3429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 bwMode="auto">
          <a:xfrm>
            <a:off x="39624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8" name="角丸四角形 37"/>
          <p:cNvSpPr/>
          <p:nvPr/>
        </p:nvSpPr>
        <p:spPr bwMode="auto">
          <a:xfrm>
            <a:off x="990600" y="2286000"/>
            <a:ext cx="2133600" cy="7620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Authentication, Association, Key negotiation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51816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Gateway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7696200" y="1676400"/>
            <a:ext cx="1143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Correspondent Node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2" name="直線コネクタ 41"/>
          <p:cNvCxnSpPr/>
          <p:nvPr/>
        </p:nvCxnSpPr>
        <p:spPr bwMode="auto">
          <a:xfrm rot="5400000">
            <a:off x="3467894" y="3009106"/>
            <a:ext cx="17526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 bwMode="auto">
          <a:xfrm flipV="1">
            <a:off x="1219200" y="35814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 bwMode="auto">
          <a:xfrm rot="10800000">
            <a:off x="1219200" y="37338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 bwMode="auto">
          <a:xfrm rot="5400000">
            <a:off x="34678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 bwMode="auto">
          <a:xfrm flipV="1">
            <a:off x="1219200" y="4114800"/>
            <a:ext cx="4343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 bwMode="auto">
          <a:xfrm rot="10800000">
            <a:off x="1219200" y="4267200"/>
            <a:ext cx="4343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 bwMode="auto">
          <a:xfrm rot="5400000">
            <a:off x="61348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2" name="左右矢印 61"/>
          <p:cNvSpPr/>
          <p:nvPr/>
        </p:nvSpPr>
        <p:spPr bwMode="auto">
          <a:xfrm>
            <a:off x="1219200" y="4648200"/>
            <a:ext cx="7010400" cy="713232"/>
          </a:xfrm>
          <a:prstGeom prst="leftRightArrow">
            <a:avLst/>
          </a:prstGeom>
          <a:solidFill>
            <a:srgbClr val="FFA26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Communication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3" name="左中かっこ 62"/>
          <p:cNvSpPr/>
          <p:nvPr/>
        </p:nvSpPr>
        <p:spPr bwMode="auto">
          <a:xfrm>
            <a:off x="990600" y="3200400"/>
            <a:ext cx="152400" cy="6858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4" name="左中かっこ 63"/>
          <p:cNvSpPr/>
          <p:nvPr/>
        </p:nvSpPr>
        <p:spPr bwMode="auto">
          <a:xfrm>
            <a:off x="990600" y="4038600"/>
            <a:ext cx="152400" cy="381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02208" y="4038600"/>
            <a:ext cx="93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ARP/ND</a:t>
            </a:r>
            <a:endParaRPr kumimoji="1" lang="ja-JP" altLang="en-US" sz="16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5029200" y="2895600"/>
            <a:ext cx="3581400" cy="7386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3</a:t>
            </a:r>
            <a:r>
              <a:rPr kumimoji="1" lang="en-US" altLang="ja-JP" sz="1400" dirty="0" smtClean="0"/>
              <a:t> </a:t>
            </a:r>
            <a:r>
              <a:rPr kumimoji="1" lang="en-US" altLang="ja-JP" sz="1400" dirty="0" smtClean="0"/>
              <a:t>round-trips of frame exchanges between AP and STA before communication in addition to authentication, association and key negotiation</a:t>
            </a:r>
            <a:endParaRPr kumimoji="1" lang="ja-JP" altLang="en-US" sz="1400" dirty="0"/>
          </a:p>
        </p:txBody>
      </p:sp>
      <p:cxnSp>
        <p:nvCxnSpPr>
          <p:cNvPr id="35" name="直線矢印コネクタ 34"/>
          <p:cNvCxnSpPr/>
          <p:nvPr/>
        </p:nvCxnSpPr>
        <p:spPr bwMode="auto">
          <a:xfrm>
            <a:off x="1219200" y="6172200"/>
            <a:ext cx="2895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 bwMode="auto">
          <a:xfrm rot="10800000">
            <a:off x="1219200" y="6019800"/>
            <a:ext cx="2895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4267200" y="5943600"/>
            <a:ext cx="761872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ARP</a:t>
            </a:r>
            <a:r>
              <a:rPr kumimoji="1" lang="en-US" altLang="ja-JP" dirty="0" smtClean="0"/>
              <a:t>/ND</a:t>
            </a:r>
            <a:endParaRPr kumimoji="1" lang="ja-JP" altLang="en-US" dirty="0"/>
          </a:p>
        </p:txBody>
      </p:sp>
      <p:sp>
        <p:nvSpPr>
          <p:cNvPr id="43" name="正方形/長方形 42"/>
          <p:cNvSpPr/>
          <p:nvPr/>
        </p:nvSpPr>
        <p:spPr bwMode="auto">
          <a:xfrm>
            <a:off x="3505200" y="5410200"/>
            <a:ext cx="1219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Nodes on the Network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4" name="直線コネクタ 43"/>
          <p:cNvCxnSpPr/>
          <p:nvPr/>
        </p:nvCxnSpPr>
        <p:spPr bwMode="auto">
          <a:xfrm rot="5400000">
            <a:off x="3886994" y="6095206"/>
            <a:ext cx="457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Reduce Frame Exchanges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One of the target of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is to accommodate a lot of </a:t>
            </a:r>
            <a:r>
              <a:rPr lang="en-US" altLang="ja-JP" dirty="0" err="1" smtClean="0"/>
              <a:t>STAs</a:t>
            </a:r>
            <a:r>
              <a:rPr lang="en-US" altLang="ja-JP" dirty="0" smtClean="0"/>
              <a:t> simultaneously.</a:t>
            </a:r>
          </a:p>
          <a:p>
            <a:r>
              <a:rPr lang="en-US" altLang="ja-JP" dirty="0" smtClean="0"/>
              <a:t>Each frame consumes air-time for </a:t>
            </a:r>
            <a:r>
              <a:rPr lang="en-US" altLang="ja-JP" dirty="0" err="1" smtClean="0"/>
              <a:t>IFSs</a:t>
            </a:r>
            <a:r>
              <a:rPr lang="en-US" altLang="ja-JP" dirty="0" smtClean="0"/>
              <a:t> regardless of the frame length.</a:t>
            </a:r>
          </a:p>
          <a:p>
            <a:r>
              <a:rPr lang="en-US" altLang="ja-JP" dirty="0" smtClean="0"/>
              <a:t>So reducing the number of frame exchanges is effective for this target.</a:t>
            </a:r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角丸四角形 74"/>
          <p:cNvSpPr/>
          <p:nvPr/>
        </p:nvSpPr>
        <p:spPr bwMode="auto">
          <a:xfrm>
            <a:off x="2819400" y="3048000"/>
            <a:ext cx="4419600" cy="1295400"/>
          </a:xfrm>
          <a:prstGeom prst="roundRect">
            <a:avLst/>
          </a:prstGeom>
          <a:gradFill flip="none" rotWithShape="1">
            <a:gsLst>
              <a:gs pos="0">
                <a:srgbClr val="FF717A"/>
              </a:gs>
              <a:gs pos="100000">
                <a:srgbClr val="FFFFFF"/>
              </a:gs>
            </a:gsLst>
            <a:lin ang="16200000" scaled="0"/>
            <a:tileRect/>
          </a:gradFill>
          <a:ln w="12700" cap="flat" cmpd="sng" algn="ctr">
            <a:solidFill>
              <a:srgbClr val="FF717A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Optimized Sequence for Internet Access with 1 Round-trip Association (11/1160r2)</a:t>
            </a:r>
            <a:endParaRPr lang="ja-JP" altLang="en-US" sz="28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6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8382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25908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876300" y="4229100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-875506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flipV="1">
            <a:off x="1219200" y="25908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 bwMode="auto">
          <a:xfrm rot="10800000">
            <a:off x="2971800" y="28956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 bwMode="auto">
          <a:xfrm>
            <a:off x="37338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48006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Gateway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7696200" y="1676400"/>
            <a:ext cx="1143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Correspondent Node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2" name="直線コネクタ 41"/>
          <p:cNvCxnSpPr/>
          <p:nvPr/>
        </p:nvCxnSpPr>
        <p:spPr bwMode="auto">
          <a:xfrm rot="5400000">
            <a:off x="3429794" y="2818606"/>
            <a:ext cx="13716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 bwMode="auto">
          <a:xfrm flipV="1">
            <a:off x="2971800" y="3200400"/>
            <a:ext cx="1143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 bwMode="auto">
          <a:xfrm rot="10800000">
            <a:off x="2971800" y="3352800"/>
            <a:ext cx="1143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 bwMode="auto">
          <a:xfrm rot="5400000">
            <a:off x="30868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 bwMode="auto">
          <a:xfrm flipV="1">
            <a:off x="2971800" y="27432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 bwMode="auto">
          <a:xfrm rot="10800000">
            <a:off x="2971800" y="4038600"/>
            <a:ext cx="2209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 bwMode="auto">
          <a:xfrm flipV="1">
            <a:off x="2971800" y="3886200"/>
            <a:ext cx="2209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 bwMode="auto">
          <a:xfrm rot="5400000">
            <a:off x="61348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2" name="左右矢印 61"/>
          <p:cNvSpPr/>
          <p:nvPr/>
        </p:nvSpPr>
        <p:spPr bwMode="auto">
          <a:xfrm>
            <a:off x="1219200" y="4648200"/>
            <a:ext cx="7010400" cy="713232"/>
          </a:xfrm>
          <a:prstGeom prst="leftRightArrow">
            <a:avLst/>
          </a:prstGeom>
          <a:solidFill>
            <a:srgbClr val="FFA26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Communication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57150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3" name="直線コネクタ 42"/>
          <p:cNvCxnSpPr/>
          <p:nvPr/>
        </p:nvCxnSpPr>
        <p:spPr bwMode="auto">
          <a:xfrm rot="5400000">
            <a:off x="5639594" y="2590006"/>
            <a:ext cx="9144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/>
          <p:nvPr/>
        </p:nvCxnSpPr>
        <p:spPr bwMode="auto">
          <a:xfrm flipH="1" flipV="1">
            <a:off x="1219200" y="44958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6" name="テキスト ボックス 75"/>
          <p:cNvSpPr txBox="1"/>
          <p:nvPr/>
        </p:nvSpPr>
        <p:spPr>
          <a:xfrm>
            <a:off x="5257800" y="4419600"/>
            <a:ext cx="22120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717A"/>
                </a:solidFill>
              </a:rPr>
              <a:t>Virtually Simultaneous</a:t>
            </a:r>
            <a:endParaRPr kumimoji="1" lang="ja-JP" altLang="en-US" sz="1600" b="1" dirty="0">
              <a:solidFill>
                <a:srgbClr val="FF717A"/>
              </a:solidFill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6096000" y="2667000"/>
            <a:ext cx="1447800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(RADIUS for AAA)</a:t>
            </a:r>
            <a:endParaRPr kumimoji="1" lang="ja-JP" altLang="en-US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524000" y="2286000"/>
            <a:ext cx="11706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Assoc. Req.</a:t>
            </a:r>
            <a:endParaRPr kumimoji="1" lang="ja-JP" altLang="en-US" sz="1600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600200" y="4191000"/>
            <a:ext cx="12504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Assoc. Resp.</a:t>
            </a:r>
            <a:endParaRPr kumimoji="1" lang="ja-JP" altLang="en-US" sz="16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114800" y="3124200"/>
            <a:ext cx="2159566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DHCP </a:t>
            </a:r>
            <a:r>
              <a:rPr kumimoji="1" lang="en-US" altLang="ja-JP" dirty="0" err="1" smtClean="0"/>
              <a:t>w</a:t>
            </a:r>
            <a:r>
              <a:rPr kumimoji="1" lang="en-US" altLang="ja-JP" dirty="0" smtClean="0"/>
              <a:t>/Rapid Commit Option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181600" y="3810000"/>
            <a:ext cx="761872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ARP/ND</a:t>
            </a:r>
            <a:endParaRPr kumimoji="1" lang="ja-JP" altLang="en-US" dirty="0"/>
          </a:p>
        </p:txBody>
      </p:sp>
      <p:cxnSp>
        <p:nvCxnSpPr>
          <p:cNvPr id="52" name="直線矢印コネクタ 51"/>
          <p:cNvCxnSpPr/>
          <p:nvPr/>
        </p:nvCxnSpPr>
        <p:spPr bwMode="auto">
          <a:xfrm flipV="1">
            <a:off x="2971800" y="6172200"/>
            <a:ext cx="1143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 bwMode="auto">
          <a:xfrm flipH="1" flipV="1">
            <a:off x="2971800" y="6019800"/>
            <a:ext cx="1143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4267200" y="5943600"/>
            <a:ext cx="1146693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Proxy ARP/ND</a:t>
            </a:r>
            <a:endParaRPr kumimoji="1" lang="ja-JP" altLang="en-US" dirty="0"/>
          </a:p>
        </p:txBody>
      </p:sp>
      <p:sp>
        <p:nvSpPr>
          <p:cNvPr id="63" name="正方形/長方形 62"/>
          <p:cNvSpPr/>
          <p:nvPr/>
        </p:nvSpPr>
        <p:spPr bwMode="auto">
          <a:xfrm>
            <a:off x="3505200" y="5410200"/>
            <a:ext cx="1219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Nodes on the Network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64" name="直線コネクタ 63"/>
          <p:cNvCxnSpPr/>
          <p:nvPr/>
        </p:nvCxnSpPr>
        <p:spPr bwMode="auto">
          <a:xfrm rot="5400000">
            <a:off x="3886994" y="6095206"/>
            <a:ext cx="457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Delayed Upper Layer Response</a:t>
            </a:r>
            <a:endParaRPr lang="ja-JP" altLang="en-US" sz="28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7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8382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25908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876300" y="4229100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-875506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flipV="1">
            <a:off x="1219200" y="25908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 bwMode="auto">
          <a:xfrm rot="10800000">
            <a:off x="2971800" y="2895600"/>
            <a:ext cx="2286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9" name="正方形/長方形 38"/>
          <p:cNvSpPr/>
          <p:nvPr/>
        </p:nvSpPr>
        <p:spPr bwMode="auto">
          <a:xfrm>
            <a:off x="6629400" y="1676400"/>
            <a:ext cx="914400" cy="762000"/>
          </a:xfrm>
          <a:prstGeom prst="rect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3366FF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Upper Layer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Node 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1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9" name="直線矢印コネクタ 48"/>
          <p:cNvCxnSpPr/>
          <p:nvPr/>
        </p:nvCxnSpPr>
        <p:spPr bwMode="auto">
          <a:xfrm flipV="1">
            <a:off x="2971800" y="2743200"/>
            <a:ext cx="2286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3" name="直線コネクタ 52"/>
          <p:cNvCxnSpPr>
            <a:stCxn id="39" idx="2"/>
          </p:cNvCxnSpPr>
          <p:nvPr/>
        </p:nvCxnSpPr>
        <p:spPr bwMode="auto">
          <a:xfrm rot="5400000">
            <a:off x="5143500" y="4381500"/>
            <a:ext cx="3886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 bwMode="auto">
          <a:xfrm rot="10800000">
            <a:off x="2971800" y="3962400"/>
            <a:ext cx="4114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 bwMode="auto">
          <a:xfrm>
            <a:off x="48768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3" name="直線コネクタ 42"/>
          <p:cNvCxnSpPr/>
          <p:nvPr/>
        </p:nvCxnSpPr>
        <p:spPr bwMode="auto">
          <a:xfrm rot="5400000">
            <a:off x="4801394" y="2590006"/>
            <a:ext cx="9144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 bwMode="auto">
          <a:xfrm flipV="1">
            <a:off x="2971800" y="3276600"/>
            <a:ext cx="4114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/>
          <p:nvPr/>
        </p:nvCxnSpPr>
        <p:spPr bwMode="auto">
          <a:xfrm flipH="1" flipV="1">
            <a:off x="1219200" y="45720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9" name="テキスト ボックス 78"/>
          <p:cNvSpPr txBox="1"/>
          <p:nvPr/>
        </p:nvSpPr>
        <p:spPr>
          <a:xfrm>
            <a:off x="5334000" y="2667000"/>
            <a:ext cx="1447800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(RADIUS for AAA)</a:t>
            </a:r>
            <a:endParaRPr kumimoji="1" lang="ja-JP" altLang="en-US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524000" y="2286000"/>
            <a:ext cx="11706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Assoc. Req.</a:t>
            </a:r>
            <a:endParaRPr kumimoji="1" lang="ja-JP" altLang="en-US" sz="1600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524000" y="4267200"/>
            <a:ext cx="14451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Assoc. Resp.</a:t>
            </a:r>
          </a:p>
          <a:p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/Upper Layer</a:t>
            </a:r>
          </a:p>
          <a:p>
            <a:r>
              <a:rPr kumimoji="1" lang="en-US" altLang="ja-JP" sz="1600" dirty="0" smtClean="0"/>
              <a:t>Response 1</a:t>
            </a:r>
            <a:endParaRPr kumimoji="1" lang="ja-JP" altLang="en-US" sz="16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495800" y="3124200"/>
            <a:ext cx="1616173" cy="276999"/>
          </a:xfrm>
          <a:prstGeom prst="rect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3366F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Upper Layer Request 1</a:t>
            </a:r>
            <a:endParaRPr kumimoji="1" lang="ja-JP" altLang="en-US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048000" y="4114800"/>
            <a:ext cx="958653" cy="369332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FF"/>
              </a:gs>
            </a:gsLst>
            <a:lin ang="16200000" scaled="0"/>
            <a:tileRect/>
          </a:gradFill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Timeout</a:t>
            </a:r>
            <a:endParaRPr kumimoji="1" lang="ja-JP" altLang="en-US" sz="1800" dirty="0"/>
          </a:p>
        </p:txBody>
      </p:sp>
      <p:sp>
        <p:nvSpPr>
          <p:cNvPr id="69" name="正方形/長方形 68"/>
          <p:cNvSpPr/>
          <p:nvPr/>
        </p:nvSpPr>
        <p:spPr bwMode="auto">
          <a:xfrm>
            <a:off x="7772400" y="1676400"/>
            <a:ext cx="914400" cy="762000"/>
          </a:xfrm>
          <a:prstGeom prst="rect">
            <a:avLst/>
          </a:prstGeom>
          <a:gradFill flip="none" rotWithShape="1">
            <a:gsLst>
              <a:gs pos="0">
                <a:srgbClr val="FFA264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FFA264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Upper Layer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Node 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2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71" name="直線コネクタ 70"/>
          <p:cNvCxnSpPr>
            <a:stCxn id="69" idx="2"/>
          </p:cNvCxnSpPr>
          <p:nvPr/>
        </p:nvCxnSpPr>
        <p:spPr bwMode="auto">
          <a:xfrm rot="5400000">
            <a:off x="6286500" y="4381500"/>
            <a:ext cx="3886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2" name="直線矢印コネクタ 71"/>
          <p:cNvCxnSpPr/>
          <p:nvPr/>
        </p:nvCxnSpPr>
        <p:spPr bwMode="auto">
          <a:xfrm>
            <a:off x="2971800" y="3582988"/>
            <a:ext cx="5257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3" name="テキスト ボックス 72"/>
          <p:cNvSpPr txBox="1"/>
          <p:nvPr/>
        </p:nvSpPr>
        <p:spPr>
          <a:xfrm>
            <a:off x="4495800" y="3429000"/>
            <a:ext cx="1616173" cy="276999"/>
          </a:xfrm>
          <a:prstGeom prst="rect">
            <a:avLst/>
          </a:prstGeom>
          <a:gradFill flip="none" rotWithShape="1">
            <a:gsLst>
              <a:gs pos="0">
                <a:srgbClr val="FFA264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FFA264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Upper Layer Request 2</a:t>
            </a:r>
            <a:endParaRPr kumimoji="1" lang="ja-JP" altLang="en-US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4419600" y="3810000"/>
            <a:ext cx="1710249" cy="276999"/>
          </a:xfrm>
          <a:prstGeom prst="rect">
            <a:avLst/>
          </a:prstGeom>
          <a:gradFill flip="none" rotWithShape="1">
            <a:gsLst>
              <a:gs pos="0">
                <a:srgbClr val="3366FF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3366F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Upper Layer Response 1</a:t>
            </a:r>
            <a:endParaRPr kumimoji="1" lang="ja-JP" altLang="en-US" dirty="0"/>
          </a:p>
        </p:txBody>
      </p:sp>
      <p:cxnSp>
        <p:nvCxnSpPr>
          <p:cNvPr id="78" name="直線矢印コネクタ 77"/>
          <p:cNvCxnSpPr/>
          <p:nvPr/>
        </p:nvCxnSpPr>
        <p:spPr bwMode="auto">
          <a:xfrm rot="10800000">
            <a:off x="2971800" y="5257800"/>
            <a:ext cx="5257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0" name="テキスト ボックス 79"/>
          <p:cNvSpPr txBox="1"/>
          <p:nvPr/>
        </p:nvSpPr>
        <p:spPr>
          <a:xfrm>
            <a:off x="4419600" y="5105400"/>
            <a:ext cx="1710249" cy="276999"/>
          </a:xfrm>
          <a:prstGeom prst="rect">
            <a:avLst/>
          </a:prstGeom>
          <a:gradFill flip="none" rotWithShape="1">
            <a:gsLst>
              <a:gs pos="0">
                <a:srgbClr val="FFA264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FFA264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Upper Layer Response 2</a:t>
            </a:r>
            <a:endParaRPr kumimoji="1" lang="ja-JP" altLang="en-US" dirty="0"/>
          </a:p>
        </p:txBody>
      </p:sp>
      <p:cxnSp>
        <p:nvCxnSpPr>
          <p:cNvPr id="81" name="直線矢印コネクタ 80"/>
          <p:cNvCxnSpPr/>
          <p:nvPr/>
        </p:nvCxnSpPr>
        <p:spPr bwMode="auto">
          <a:xfrm flipH="1" flipV="1">
            <a:off x="1219200" y="55626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4" name="テキスト ボックス 83"/>
          <p:cNvSpPr txBox="1"/>
          <p:nvPr/>
        </p:nvSpPr>
        <p:spPr>
          <a:xfrm>
            <a:off x="1524000" y="5257800"/>
            <a:ext cx="14451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Action Frame</a:t>
            </a:r>
          </a:p>
          <a:p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/Upper Layer</a:t>
            </a:r>
          </a:p>
          <a:p>
            <a:r>
              <a:rPr kumimoji="1" lang="en-US" altLang="ja-JP" sz="1600" dirty="0" smtClean="0"/>
              <a:t>Response 2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5562600" y="27432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Flags</a:t>
            </a:r>
            <a:endParaRPr kumimoji="1" lang="ja-JP" altLang="en-US" sz="16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Upper Layer Information IE (ULI IE)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>
          <a:xfrm>
            <a:off x="4495800" y="27432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Length: Variable</a:t>
            </a:r>
            <a:endParaRPr kumimoji="1" lang="ja-JP" altLang="en-US" sz="1600" dirty="0"/>
          </a:p>
        </p:txBody>
      </p:sp>
      <p:sp>
        <p:nvSpPr>
          <p:cNvPr id="8" name="正方形/長方形 7"/>
          <p:cNvSpPr/>
          <p:nvPr/>
        </p:nvSpPr>
        <p:spPr>
          <a:xfrm>
            <a:off x="3429000" y="27432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Element ID: </a:t>
            </a:r>
            <a:r>
              <a:rPr kumimoji="1" lang="en-US" altLang="ja-JP" sz="1600" dirty="0" err="1" smtClean="0"/>
              <a:t>x</a:t>
            </a:r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648200" y="23622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715000" y="23622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38600" y="4267200"/>
            <a:ext cx="1318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Variable</a:t>
            </a:r>
            <a:r>
              <a:rPr kumimoji="1" lang="en-US" altLang="ja-JP" sz="1600" dirty="0" smtClean="0"/>
              <a:t> octet</a:t>
            </a:r>
            <a:endParaRPr kumimoji="1" lang="ja-JP" altLang="en-US" sz="1600" dirty="0"/>
          </a:p>
        </p:txBody>
      </p:sp>
      <p:sp>
        <p:nvSpPr>
          <p:cNvPr id="12" name="正方形/長方形 11"/>
          <p:cNvSpPr/>
          <p:nvPr/>
        </p:nvSpPr>
        <p:spPr>
          <a:xfrm>
            <a:off x="2362200" y="3505200"/>
            <a:ext cx="42672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Sub-</a:t>
            </a:r>
            <a:r>
              <a:rPr kumimoji="1" lang="en-US" altLang="ja-JP" sz="1600" dirty="0" err="1" smtClean="0"/>
              <a:t>IEs</a:t>
            </a:r>
            <a:endParaRPr kumimoji="1" lang="ja-JP" altLang="en-US" sz="1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657600" y="23622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Flags</a:t>
            </a:r>
            <a:endParaRPr lang="ja-JP" altLang="en-US" dirty="0"/>
          </a:p>
        </p:txBody>
      </p:sp>
      <p:sp>
        <p:nvSpPr>
          <p:cNvPr id="17" name="コンテンツ プレースホルダ 16"/>
          <p:cNvSpPr>
            <a:spLocks noGrp="1"/>
          </p:cNvSpPr>
          <p:nvPr>
            <p:ph idx="1"/>
          </p:nvPr>
        </p:nvSpPr>
        <p:spPr>
          <a:xfrm>
            <a:off x="685800" y="3581400"/>
            <a:ext cx="7772400" cy="2743200"/>
          </a:xfrm>
        </p:spPr>
        <p:txBody>
          <a:bodyPr/>
          <a:lstStyle/>
          <a:p>
            <a:r>
              <a:rPr lang="en-US" altLang="ja-JP" sz="2000" dirty="0" smtClean="0"/>
              <a:t>B0: Encryption</a:t>
            </a:r>
          </a:p>
          <a:p>
            <a:pPr lvl="1"/>
            <a:r>
              <a:rPr lang="en-US" altLang="ja-JP" sz="1800" dirty="0" smtClean="0"/>
              <a:t>0: Sub-</a:t>
            </a:r>
            <a:r>
              <a:rPr lang="en-US" altLang="ja-JP" sz="1800" dirty="0" err="1" smtClean="0"/>
              <a:t>IEs</a:t>
            </a:r>
            <a:r>
              <a:rPr lang="en-US" altLang="ja-JP" sz="1800" dirty="0" smtClean="0"/>
              <a:t> are not encrypted.</a:t>
            </a:r>
          </a:p>
          <a:p>
            <a:pPr lvl="1"/>
            <a:r>
              <a:rPr lang="en-US" altLang="ja-JP" sz="1800" dirty="0" smtClean="0"/>
              <a:t>1: Sub-</a:t>
            </a:r>
            <a:r>
              <a:rPr lang="en-US" altLang="ja-JP" sz="1800" dirty="0" err="1" smtClean="0"/>
              <a:t>IEs</a:t>
            </a:r>
            <a:r>
              <a:rPr lang="en-US" altLang="ja-JP" sz="1800" dirty="0" smtClean="0"/>
              <a:t> are encrypted.</a:t>
            </a:r>
          </a:p>
          <a:p>
            <a:r>
              <a:rPr lang="en-US" altLang="ja-JP" sz="2000" dirty="0" smtClean="0"/>
              <a:t>B1: More Data</a:t>
            </a:r>
          </a:p>
          <a:p>
            <a:pPr lvl="1"/>
            <a:r>
              <a:rPr lang="en-US" altLang="ja-JP" sz="1800" dirty="0" smtClean="0"/>
              <a:t>0: Final ULI IE</a:t>
            </a:r>
          </a:p>
          <a:p>
            <a:pPr lvl="1"/>
            <a:r>
              <a:rPr lang="en-US" altLang="ja-JP" sz="1800" dirty="0" smtClean="0"/>
              <a:t>1: Continue to the next ULI IE</a:t>
            </a:r>
          </a:p>
          <a:p>
            <a:r>
              <a:rPr lang="en-US" altLang="ja-JP" sz="2000" dirty="0" smtClean="0"/>
              <a:t>B2-B7: Reserved</a:t>
            </a:r>
            <a:endParaRPr lang="ja-JP" altLang="en-US" sz="20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9</a:t>
            </a:fld>
            <a:endParaRPr lang="en-US" altLang="ja-JP"/>
          </a:p>
        </p:txBody>
      </p:sp>
      <p:sp>
        <p:nvSpPr>
          <p:cNvPr id="6" name="正方形/長方形 5"/>
          <p:cNvSpPr/>
          <p:nvPr/>
        </p:nvSpPr>
        <p:spPr>
          <a:xfrm>
            <a:off x="304800" y="25146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Encryption</a:t>
            </a:r>
            <a:endParaRPr kumimoji="1" lang="ja-JP" altLang="en-US" sz="1400" dirty="0"/>
          </a:p>
        </p:txBody>
      </p:sp>
      <p:sp>
        <p:nvSpPr>
          <p:cNvPr id="7" name="正方形/長方形 6"/>
          <p:cNvSpPr/>
          <p:nvPr/>
        </p:nvSpPr>
        <p:spPr>
          <a:xfrm>
            <a:off x="1371600" y="25146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More Data</a:t>
            </a:r>
            <a:endParaRPr kumimoji="1" lang="ja-JP" altLang="en-US" sz="1600" dirty="0"/>
          </a:p>
        </p:txBody>
      </p:sp>
      <p:sp>
        <p:nvSpPr>
          <p:cNvPr id="8" name="正方形/長方形 7"/>
          <p:cNvSpPr/>
          <p:nvPr/>
        </p:nvSpPr>
        <p:spPr>
          <a:xfrm>
            <a:off x="2438400" y="2514600"/>
            <a:ext cx="6400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Reserved</a:t>
            </a:r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58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B0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526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B1</a:t>
            </a:r>
            <a:endParaRPr kumimoji="1" lang="ja-JP" altLang="en-US" sz="1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8194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B2</a:t>
            </a:r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8862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B3</a:t>
            </a:r>
            <a:endParaRPr kumimoji="1" lang="ja-JP" altLang="en-US" sz="16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8768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B4</a:t>
            </a:r>
            <a:endParaRPr kumimoji="1"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9436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B5</a:t>
            </a:r>
            <a:endParaRPr kumimoji="1" lang="ja-JP" altLang="en-US" sz="1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0104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B6</a:t>
            </a:r>
            <a:endParaRPr kumimoji="1" lang="ja-JP" altLang="en-US" sz="16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0772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B7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34239</TotalTime>
  <Words>2079</Words>
  <Application>Microsoft Macintosh PowerPoint</Application>
  <PresentationFormat>画面に合わせる (4:3)</PresentationFormat>
  <Paragraphs>379</Paragraphs>
  <Slides>26</Slides>
  <Notes>5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27" baseType="lpstr">
      <vt:lpstr>802-11-Submission</vt:lpstr>
      <vt:lpstr>TGai Upper Layer Setup Proposal</vt:lpstr>
      <vt:lpstr>Abstract</vt:lpstr>
      <vt:lpstr>Conformance w/ Tgai PAR &amp; 5C </vt:lpstr>
      <vt:lpstr>Typical Sequence for Internet Access</vt:lpstr>
      <vt:lpstr>Reduce Frame Exchanges</vt:lpstr>
      <vt:lpstr>Optimized Sequence for Internet Access with 1 Round-trip Association (11/1160r2)</vt:lpstr>
      <vt:lpstr>Delayed Upper Layer Response</vt:lpstr>
      <vt:lpstr>Upper Layer Information IE (ULI IE)</vt:lpstr>
      <vt:lpstr>Flags</vt:lpstr>
      <vt:lpstr>Upper Layer Type Sub-IE</vt:lpstr>
      <vt:lpstr>DHCP Sub-IE</vt:lpstr>
      <vt:lpstr>RA Sub-IE</vt:lpstr>
      <vt:lpstr>ARP Table Sub-IE</vt:lpstr>
      <vt:lpstr>ND Sub-IE</vt:lpstr>
      <vt:lpstr>Padding Sub-IE</vt:lpstr>
      <vt:lpstr>Sub-IEs Usage</vt:lpstr>
      <vt:lpstr>IPv4 Behavior</vt:lpstr>
      <vt:lpstr>IPv6 Behavior</vt:lpstr>
      <vt:lpstr>Comparison with Other Proposals</vt:lpstr>
      <vt:lpstr>What’s in Common</vt:lpstr>
      <vt:lpstr>Concept</vt:lpstr>
      <vt:lpstr>DHCP message carried in IE</vt:lpstr>
      <vt:lpstr>Gateway MAC Address</vt:lpstr>
      <vt:lpstr>Flexibility</vt:lpstr>
      <vt:lpstr>Security Consideration</vt:lpstr>
      <vt:lpstr>Questions &amp; Comments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Morioka Hitoshi</dc:creator>
  <cp:lastModifiedBy>Morioka Hitoshi</cp:lastModifiedBy>
  <cp:revision>57</cp:revision>
  <cp:lastPrinted>1998-02-10T13:28:06Z</cp:lastPrinted>
  <dcterms:created xsi:type="dcterms:W3CDTF">2011-10-24T07:51:53Z</dcterms:created>
  <dcterms:modified xsi:type="dcterms:W3CDTF">2011-11-07T02:37:32Z</dcterms:modified>
</cp:coreProperties>
</file>