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9" r:id="rId2"/>
    <p:sldId id="257" r:id="rId3"/>
    <p:sldId id="281" r:id="rId4"/>
    <p:sldId id="282" r:id="rId5"/>
    <p:sldId id="283" r:id="rId6"/>
    <p:sldId id="284" r:id="rId7"/>
    <p:sldId id="296" r:id="rId8"/>
    <p:sldId id="275" r:id="rId9"/>
    <p:sldId id="286" r:id="rId10"/>
    <p:sldId id="287" r:id="rId11"/>
    <p:sldId id="290" r:id="rId12"/>
    <p:sldId id="291" r:id="rId13"/>
    <p:sldId id="292" r:id="rId14"/>
    <p:sldId id="289" r:id="rId15"/>
    <p:sldId id="297" r:id="rId16"/>
    <p:sldId id="288" r:id="rId17"/>
    <p:sldId id="294" r:id="rId18"/>
    <p:sldId id="293" r:id="rId19"/>
    <p:sldId id="298" r:id="rId20"/>
    <p:sldId id="299" r:id="rId21"/>
    <p:sldId id="273" r:id="rId2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717A"/>
    <a:srgbClr val="7394FF"/>
    <a:srgbClr val="FFA264"/>
    <a:srgbClr val="FFFA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02D56815-9000-E546-ABA4-FF40A1E5446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86ADF5D0-7AFF-7A41-A694-BD30783C561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2567CC49-5FB3-9D44-B729-C2E1E7C4A16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7C4031-7F9F-544A-AF6E-872DBF3FC96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A8EBFC3-83FD-624D-90EA-D2F00581A9A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5CF9B97-0B25-C940-B4EB-5D64D908E8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E08B891-CD86-EC4E-B145-C6AA955FEF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0339AA7-76CC-4D46-84DC-68529080A8C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4EFB3166-3E2F-404D-9E80-00D47478CA6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2011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C17D460B-C6A1-C84D-B999-2E80A795E54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7E38082-2016-8848-8E61-3A6B04B6B2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2011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89C77ADA-7A51-2149-B3EC-4AAA2C6684C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C8CBFC3-90F4-C940-834C-FA2815788A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375BEEA-B635-4A44-872C-CD3C94360F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September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85830" y="6475413"/>
            <a:ext cx="7580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smtClean="0"/>
              <a:t>Hitoshi Morioka, ROOT INC.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2CDE9618-F3A2-1648-A765-0B12C9EF180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36851" y="332601"/>
            <a:ext cx="28086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802.11</a:t>
            </a:r>
            <a:r>
              <a:rPr lang="en-US" altLang="ja-JP" sz="1800" b="1" dirty="0" smtClean="0"/>
              <a:t>-11/0977r2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609600" y="2362200"/>
          <a:ext cx="7924800" cy="37236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Name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Affiliations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Address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Phone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email</a:t>
                      </a:r>
                      <a:endParaRPr kumimoji="1" lang="ja-JP" altLang="en-US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Hitoshi MORIOKA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ROOT INC.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2-14-38</a:t>
                      </a:r>
                      <a:r>
                        <a:rPr kumimoji="1" lang="en-US" altLang="ja-JP" sz="1400" baseline="0" dirty="0" smtClean="0"/>
                        <a:t> </a:t>
                      </a:r>
                      <a:r>
                        <a:rPr kumimoji="1" lang="en-US" altLang="ja-JP" sz="1400" baseline="0" dirty="0" err="1" smtClean="0"/>
                        <a:t>Tenjin</a:t>
                      </a:r>
                      <a:r>
                        <a:rPr kumimoji="1" lang="en-US" altLang="ja-JP" sz="1400" baseline="0" dirty="0" smtClean="0"/>
                        <a:t>, Chuo-</a:t>
                      </a:r>
                      <a:r>
                        <a:rPr kumimoji="1" lang="en-US" altLang="ja-JP" sz="1400" baseline="0" dirty="0" err="1" smtClean="0"/>
                        <a:t>ku</a:t>
                      </a:r>
                      <a:r>
                        <a:rPr kumimoji="1" lang="en-US" altLang="ja-JP" sz="1400" baseline="0" dirty="0" smtClean="0"/>
                        <a:t>, Fukuoka 810-0001 JAPAN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+81-92-771-7630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hmorioka@root-hq.com</a:t>
                      </a:r>
                      <a:endParaRPr kumimoji="1" lang="ja-JP" alt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Hiroshi</a:t>
                      </a:r>
                      <a:r>
                        <a:rPr kumimoji="1" lang="en-US" altLang="ja-JP" sz="1400" baseline="0" dirty="0" smtClean="0"/>
                        <a:t> </a:t>
                      </a:r>
                      <a:r>
                        <a:rPr kumimoji="1" lang="en-US" altLang="ja-JP" sz="1400" baseline="0" dirty="0" err="1" smtClean="0"/>
                        <a:t>Mano</a:t>
                      </a:r>
                      <a:endParaRPr kumimoji="1" lang="en-US" altLang="ja-JP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ROOT INC.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7-21-11</a:t>
                      </a:r>
                      <a:r>
                        <a:rPr kumimoji="1" lang="en-US" altLang="ja-JP" sz="1400" baseline="0" dirty="0" smtClean="0"/>
                        <a:t> Nishi-</a:t>
                      </a:r>
                      <a:r>
                        <a:rPr kumimoji="1" lang="en-US" altLang="ja-JP" sz="1400" baseline="0" dirty="0" err="1" smtClean="0"/>
                        <a:t>Gotanda</a:t>
                      </a:r>
                      <a:r>
                        <a:rPr kumimoji="1" lang="en-US" altLang="ja-JP" sz="1400" baseline="0" dirty="0" smtClean="0"/>
                        <a:t>, Shinagawa-</a:t>
                      </a:r>
                      <a:r>
                        <a:rPr kumimoji="1" lang="en-US" altLang="ja-JP" sz="1400" baseline="0" dirty="0" err="1" smtClean="0"/>
                        <a:t>ku</a:t>
                      </a:r>
                      <a:r>
                        <a:rPr kumimoji="1" lang="en-US" altLang="ja-JP" sz="1400" baseline="0" dirty="0" smtClean="0"/>
                        <a:t>, Tokyo 141-0031 JAPAN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+81-3-5719-7630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hmano@root-hq.com</a:t>
                      </a:r>
                      <a:endParaRPr kumimoji="1" lang="ja-JP" alt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Mark RISON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CSR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Cambridge Business Park, Cowley Road, Cambridge CB4 0WZ UK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+44-1223-692000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Mark.Rison@csr.com</a:t>
                      </a:r>
                      <a:endParaRPr kumimoji="1" lang="ja-JP" alt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Marc </a:t>
                      </a:r>
                      <a:r>
                        <a:rPr kumimoji="1" lang="en-US" altLang="ja-JP" sz="1400" dirty="0" err="1" smtClean="0"/>
                        <a:t>Emmelmann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/>
                        <a:t>Fraunhofer</a:t>
                      </a:r>
                      <a:r>
                        <a:rPr kumimoji="1" lang="en-US" altLang="ja-JP" sz="1400" baseline="0" dirty="0" smtClean="0"/>
                        <a:t> FOKUS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/>
                        <a:t>Kaiserin-Augusta-Alle</a:t>
                      </a:r>
                      <a:r>
                        <a:rPr kumimoji="1" lang="en-US" altLang="ja-JP" sz="1400" dirty="0" smtClean="0"/>
                        <a:t> 31 10589 Berlin Germany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+49-30-3463-7268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emmelmann@ieee.org</a:t>
                      </a:r>
                      <a:endParaRPr kumimoji="1" lang="ja-JP" alt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2011</a:t>
            </a:r>
            <a:endParaRPr lang="en-US" altLang="ja-JP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EF31C4CD-D4D1-184B-BDA5-0562A02D1EB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Upper Layer Setup Proposal</a:t>
            </a:r>
            <a:endParaRPr lang="en-US" altLang="ja-JP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2011-09-18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Upper Layer Type Sub-IE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4419600"/>
            <a:ext cx="7772400" cy="1295400"/>
          </a:xfrm>
        </p:spPr>
        <p:txBody>
          <a:bodyPr/>
          <a:lstStyle/>
          <a:p>
            <a:r>
              <a:rPr lang="en-US" altLang="ja-JP" dirty="0" smtClean="0"/>
              <a:t>Upper Layer Type:</a:t>
            </a:r>
          </a:p>
          <a:p>
            <a:pPr lvl="1"/>
            <a:r>
              <a:rPr lang="en-US" altLang="ja-JP" dirty="0" smtClean="0"/>
              <a:t>4: IPv4</a:t>
            </a:r>
          </a:p>
          <a:p>
            <a:pPr lvl="1"/>
            <a:r>
              <a:rPr lang="en-US" altLang="ja-JP" dirty="0" smtClean="0"/>
              <a:t>6: IPv6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10</a:t>
            </a:fld>
            <a:endParaRPr lang="en-US" altLang="ja-JP"/>
          </a:p>
        </p:txBody>
      </p:sp>
      <p:sp>
        <p:nvSpPr>
          <p:cNvPr id="8" name="正方形/長方形 7"/>
          <p:cNvSpPr/>
          <p:nvPr/>
        </p:nvSpPr>
        <p:spPr>
          <a:xfrm>
            <a:off x="3429000" y="2667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Length: Variable</a:t>
            </a:r>
            <a:endParaRPr kumimoji="1" lang="ja-JP" altLang="en-US" sz="1600" dirty="0"/>
          </a:p>
        </p:txBody>
      </p:sp>
      <p:sp>
        <p:nvSpPr>
          <p:cNvPr id="9" name="正方形/長方形 8"/>
          <p:cNvSpPr/>
          <p:nvPr/>
        </p:nvSpPr>
        <p:spPr>
          <a:xfrm>
            <a:off x="2362200" y="2667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Sub-IE ID: 1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81400" y="2286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29200" y="3505200"/>
            <a:ext cx="1318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Variable</a:t>
            </a:r>
            <a:r>
              <a:rPr kumimoji="1" lang="en-US" altLang="ja-JP" sz="1600" dirty="0" smtClean="0"/>
              <a:t> octet</a:t>
            </a:r>
            <a:endParaRPr kumimoji="1"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90800" y="2286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6" name="正方形/長方形 15"/>
          <p:cNvSpPr/>
          <p:nvPr/>
        </p:nvSpPr>
        <p:spPr>
          <a:xfrm>
            <a:off x="4495800" y="2667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Upper Layer Type</a:t>
            </a:r>
            <a:endParaRPr kumimoji="1" lang="ja-JP" altLang="en-US" sz="16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724400" y="2286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9" name="円/楕円 18"/>
          <p:cNvSpPr/>
          <p:nvPr/>
        </p:nvSpPr>
        <p:spPr bwMode="auto">
          <a:xfrm>
            <a:off x="5791200" y="29718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円/楕円 19"/>
          <p:cNvSpPr/>
          <p:nvPr/>
        </p:nvSpPr>
        <p:spPr bwMode="auto">
          <a:xfrm>
            <a:off x="6019800" y="29718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" name="円/楕円 20"/>
          <p:cNvSpPr/>
          <p:nvPr/>
        </p:nvSpPr>
        <p:spPr bwMode="auto">
          <a:xfrm>
            <a:off x="6248400" y="29718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DHCP Sub-IE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4953000"/>
            <a:ext cx="7772400" cy="1143000"/>
          </a:xfrm>
        </p:spPr>
        <p:txBody>
          <a:bodyPr/>
          <a:lstStyle/>
          <a:p>
            <a:r>
              <a:rPr lang="en-US" altLang="ja-JP" dirty="0" smtClean="0"/>
              <a:t>DHCP message format is defined in RFC2131 (IPv4) and RFC3315 (IPv6).  Some options are defined in other </a:t>
            </a:r>
            <a:r>
              <a:rPr lang="en-US" altLang="ja-JP" dirty="0" err="1" smtClean="0"/>
              <a:t>RFCs</a:t>
            </a:r>
            <a:r>
              <a:rPr lang="en-US" altLang="ja-JP" dirty="0" smtClean="0"/>
              <a:t>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11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>
          <a:xfrm>
            <a:off x="5410200" y="2286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Length: Variable</a:t>
            </a:r>
            <a:endParaRPr kumimoji="1" lang="ja-JP" altLang="en-US" sz="1600" dirty="0"/>
          </a:p>
        </p:txBody>
      </p:sp>
      <p:sp>
        <p:nvSpPr>
          <p:cNvPr id="8" name="正方形/長方形 7"/>
          <p:cNvSpPr/>
          <p:nvPr/>
        </p:nvSpPr>
        <p:spPr>
          <a:xfrm>
            <a:off x="4343400" y="2286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Sub-IE </a:t>
            </a:r>
            <a:r>
              <a:rPr kumimoji="1" lang="en-US" altLang="ja-JP" sz="1600" dirty="0" smtClean="0"/>
              <a:t>ID: 2</a:t>
            </a:r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62600" y="1905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86200" y="3810000"/>
            <a:ext cx="1318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Variable</a:t>
            </a:r>
            <a:r>
              <a:rPr kumimoji="1" lang="en-US" altLang="ja-JP" sz="1600" dirty="0" smtClean="0"/>
              <a:t> octet</a:t>
            </a:r>
            <a:endParaRPr kumimoji="1" lang="ja-JP" altLang="en-US" sz="1600" dirty="0"/>
          </a:p>
        </p:txBody>
      </p:sp>
      <p:sp>
        <p:nvSpPr>
          <p:cNvPr id="11" name="正方形/長方形 10"/>
          <p:cNvSpPr/>
          <p:nvPr/>
        </p:nvSpPr>
        <p:spPr>
          <a:xfrm>
            <a:off x="2209800" y="3048000"/>
            <a:ext cx="42672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DHCP Message (not include</a:t>
            </a:r>
            <a:r>
              <a:rPr kumimoji="1" lang="en-US" altLang="ja-JP" sz="1600" dirty="0" smtClean="0"/>
              <a:t> UDP/IP </a:t>
            </a:r>
            <a:r>
              <a:rPr kumimoji="1" lang="en-US" altLang="ja-JP" sz="1600" dirty="0" smtClean="0"/>
              <a:t>header)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572000" y="1905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ARP Table Sub-IE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5181600"/>
            <a:ext cx="7772400" cy="914400"/>
          </a:xfrm>
        </p:spPr>
        <p:txBody>
          <a:bodyPr/>
          <a:lstStyle/>
          <a:p>
            <a:r>
              <a:rPr lang="en-US" altLang="ja-JP" dirty="0" smtClean="0"/>
              <a:t>This IE includes pairs of IPv4 address and MAC address of</a:t>
            </a:r>
            <a:r>
              <a:rPr lang="en-US" altLang="ja-JP" dirty="0" smtClean="0"/>
              <a:t> nodes </a:t>
            </a:r>
            <a:r>
              <a:rPr lang="en-US" altLang="ja-JP" dirty="0" smtClean="0"/>
              <a:t>in the local </a:t>
            </a:r>
            <a:r>
              <a:rPr lang="en-US" altLang="ja-JP" dirty="0" smtClean="0"/>
              <a:t>network which the AP knows.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12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>
          <a:xfrm>
            <a:off x="5410200" y="1905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Length: Variable</a:t>
            </a:r>
            <a:endParaRPr kumimoji="1" lang="ja-JP" altLang="en-US" sz="1600" dirty="0"/>
          </a:p>
        </p:txBody>
      </p:sp>
      <p:sp>
        <p:nvSpPr>
          <p:cNvPr id="8" name="正方形/長方形 7"/>
          <p:cNvSpPr/>
          <p:nvPr/>
        </p:nvSpPr>
        <p:spPr>
          <a:xfrm>
            <a:off x="4343400" y="1905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Sub-IE </a:t>
            </a:r>
            <a:r>
              <a:rPr kumimoji="1" lang="en-US" altLang="ja-JP" sz="1600" dirty="0" smtClean="0"/>
              <a:t>ID: 3</a:t>
            </a:r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62600" y="1524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58000" y="3276600"/>
            <a:ext cx="1318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Variable</a:t>
            </a:r>
            <a:r>
              <a:rPr kumimoji="1" lang="en-US" altLang="ja-JP" sz="1600" dirty="0" smtClean="0"/>
              <a:t> octet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572000" y="1524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8" name="正方形/長方形 17"/>
          <p:cNvSpPr/>
          <p:nvPr/>
        </p:nvSpPr>
        <p:spPr>
          <a:xfrm>
            <a:off x="2209800" y="2667000"/>
            <a:ext cx="42672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IPv4 Address (4 octets)</a:t>
            </a:r>
            <a:endParaRPr kumimoji="1" lang="ja-JP" altLang="en-US" sz="1600" dirty="0"/>
          </a:p>
        </p:txBody>
      </p:sp>
      <p:sp>
        <p:nvSpPr>
          <p:cNvPr id="20" name="フリーフォーム 19"/>
          <p:cNvSpPr/>
          <p:nvPr/>
        </p:nvSpPr>
        <p:spPr bwMode="auto">
          <a:xfrm>
            <a:off x="2209800" y="3429000"/>
            <a:ext cx="4286250" cy="1536700"/>
          </a:xfrm>
          <a:custGeom>
            <a:avLst/>
            <a:gdLst>
              <a:gd name="connsiteX0" fmla="*/ 0 w 4286250"/>
              <a:gd name="connsiteY0" fmla="*/ 6350 h 1536700"/>
              <a:gd name="connsiteX1" fmla="*/ 4286250 w 4286250"/>
              <a:gd name="connsiteY1" fmla="*/ 6350 h 1536700"/>
              <a:gd name="connsiteX2" fmla="*/ 4286250 w 4286250"/>
              <a:gd name="connsiteY2" fmla="*/ 781050 h 1536700"/>
              <a:gd name="connsiteX3" fmla="*/ 2146300 w 4286250"/>
              <a:gd name="connsiteY3" fmla="*/ 781050 h 1536700"/>
              <a:gd name="connsiteX4" fmla="*/ 2146300 w 4286250"/>
              <a:gd name="connsiteY4" fmla="*/ 1536700 h 1536700"/>
              <a:gd name="connsiteX5" fmla="*/ 0 w 4286250"/>
              <a:gd name="connsiteY5" fmla="*/ 1530350 h 1536700"/>
              <a:gd name="connsiteX6" fmla="*/ 0 w 4286250"/>
              <a:gd name="connsiteY6" fmla="*/ 6350 h 153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86250" h="1536700">
                <a:moveTo>
                  <a:pt x="0" y="6350"/>
                </a:moveTo>
                <a:lnTo>
                  <a:pt x="4286250" y="6350"/>
                </a:lnTo>
                <a:lnTo>
                  <a:pt x="4286250" y="781050"/>
                </a:lnTo>
                <a:lnTo>
                  <a:pt x="2146300" y="781050"/>
                </a:lnTo>
                <a:lnTo>
                  <a:pt x="2146300" y="1536700"/>
                </a:lnTo>
                <a:lnTo>
                  <a:pt x="0" y="1530350"/>
                </a:lnTo>
                <a:cubicBezTo>
                  <a:pt x="2117" y="1020233"/>
                  <a:pt x="6350" y="0"/>
                  <a:pt x="0" y="6350"/>
                </a:cubicBezTo>
                <a:close/>
              </a:path>
            </a:pathLst>
          </a:cu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MAC Address (6 octets)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1" name="円/楕円 20"/>
          <p:cNvSpPr/>
          <p:nvPr/>
        </p:nvSpPr>
        <p:spPr bwMode="auto">
          <a:xfrm>
            <a:off x="4648200" y="44196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円/楕円 21"/>
          <p:cNvSpPr/>
          <p:nvPr/>
        </p:nvSpPr>
        <p:spPr bwMode="auto">
          <a:xfrm>
            <a:off x="4876800" y="44196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円/楕円 22"/>
          <p:cNvSpPr/>
          <p:nvPr/>
        </p:nvSpPr>
        <p:spPr bwMode="auto">
          <a:xfrm>
            <a:off x="5105400" y="44196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円/楕円 23"/>
          <p:cNvSpPr/>
          <p:nvPr/>
        </p:nvSpPr>
        <p:spPr bwMode="auto">
          <a:xfrm>
            <a:off x="5791200" y="29718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円/楕円 24"/>
          <p:cNvSpPr/>
          <p:nvPr/>
        </p:nvSpPr>
        <p:spPr bwMode="auto">
          <a:xfrm>
            <a:off x="6019800" y="29718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円/楕円 25"/>
          <p:cNvSpPr/>
          <p:nvPr/>
        </p:nvSpPr>
        <p:spPr bwMode="auto">
          <a:xfrm>
            <a:off x="6248400" y="29718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ND </a:t>
            </a:r>
            <a:r>
              <a:rPr lang="en-US" altLang="ja-JP" dirty="0" smtClean="0"/>
              <a:t>Sub-IE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5181600"/>
            <a:ext cx="7772400" cy="914400"/>
          </a:xfrm>
        </p:spPr>
        <p:txBody>
          <a:bodyPr/>
          <a:lstStyle/>
          <a:p>
            <a:r>
              <a:rPr lang="en-US" altLang="ja-JP" dirty="0" smtClean="0"/>
              <a:t>This IE includes pairs of </a:t>
            </a:r>
            <a:r>
              <a:rPr lang="en-US" altLang="ja-JP" dirty="0" smtClean="0"/>
              <a:t>IPv6 </a:t>
            </a:r>
            <a:r>
              <a:rPr lang="en-US" altLang="ja-JP" dirty="0" smtClean="0"/>
              <a:t>address and MAC address of hosts in the local </a:t>
            </a:r>
            <a:r>
              <a:rPr lang="en-US" altLang="ja-JP" dirty="0" smtClean="0"/>
              <a:t>network which the AP knows.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13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>
          <a:xfrm>
            <a:off x="5410200" y="1905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Length: Variable</a:t>
            </a:r>
            <a:endParaRPr kumimoji="1" lang="ja-JP" altLang="en-US" sz="1600" dirty="0"/>
          </a:p>
        </p:txBody>
      </p:sp>
      <p:sp>
        <p:nvSpPr>
          <p:cNvPr id="8" name="正方形/長方形 7"/>
          <p:cNvSpPr/>
          <p:nvPr/>
        </p:nvSpPr>
        <p:spPr>
          <a:xfrm>
            <a:off x="4343400" y="1905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Sub-IE </a:t>
            </a:r>
            <a:r>
              <a:rPr kumimoji="1" lang="en-US" altLang="ja-JP" sz="1600" dirty="0" smtClean="0"/>
              <a:t>ID:</a:t>
            </a:r>
            <a:r>
              <a:rPr kumimoji="1" lang="en-US" altLang="ja-JP" sz="1600" dirty="0" smtClean="0"/>
              <a:t> 4</a:t>
            </a:r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62600" y="1524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58000" y="3276600"/>
            <a:ext cx="1318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Variable</a:t>
            </a:r>
            <a:r>
              <a:rPr kumimoji="1" lang="en-US" altLang="ja-JP" sz="1600" dirty="0" smtClean="0"/>
              <a:t> octet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572000" y="1524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8" name="正方形/長方形 17"/>
          <p:cNvSpPr/>
          <p:nvPr/>
        </p:nvSpPr>
        <p:spPr>
          <a:xfrm>
            <a:off x="2209800" y="2667000"/>
            <a:ext cx="42672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IPv6 </a:t>
            </a:r>
            <a:r>
              <a:rPr kumimoji="1" lang="en-US" altLang="ja-JP" sz="1600" dirty="0" smtClean="0"/>
              <a:t>Address </a:t>
            </a:r>
            <a:r>
              <a:rPr kumimoji="1" lang="en-US" altLang="ja-JP" sz="1600" dirty="0" smtClean="0"/>
              <a:t>(16 </a:t>
            </a:r>
            <a:r>
              <a:rPr kumimoji="1" lang="en-US" altLang="ja-JP" sz="1600" dirty="0" smtClean="0"/>
              <a:t>octets)</a:t>
            </a:r>
            <a:endParaRPr kumimoji="1" lang="ja-JP" altLang="en-US" sz="1600" dirty="0"/>
          </a:p>
        </p:txBody>
      </p:sp>
      <p:sp>
        <p:nvSpPr>
          <p:cNvPr id="20" name="フリーフォーム 19"/>
          <p:cNvSpPr/>
          <p:nvPr/>
        </p:nvSpPr>
        <p:spPr bwMode="auto">
          <a:xfrm>
            <a:off x="2209800" y="3429000"/>
            <a:ext cx="4286250" cy="1536700"/>
          </a:xfrm>
          <a:custGeom>
            <a:avLst/>
            <a:gdLst>
              <a:gd name="connsiteX0" fmla="*/ 0 w 4286250"/>
              <a:gd name="connsiteY0" fmla="*/ 6350 h 1536700"/>
              <a:gd name="connsiteX1" fmla="*/ 4286250 w 4286250"/>
              <a:gd name="connsiteY1" fmla="*/ 6350 h 1536700"/>
              <a:gd name="connsiteX2" fmla="*/ 4286250 w 4286250"/>
              <a:gd name="connsiteY2" fmla="*/ 781050 h 1536700"/>
              <a:gd name="connsiteX3" fmla="*/ 2146300 w 4286250"/>
              <a:gd name="connsiteY3" fmla="*/ 781050 h 1536700"/>
              <a:gd name="connsiteX4" fmla="*/ 2146300 w 4286250"/>
              <a:gd name="connsiteY4" fmla="*/ 1536700 h 1536700"/>
              <a:gd name="connsiteX5" fmla="*/ 0 w 4286250"/>
              <a:gd name="connsiteY5" fmla="*/ 1530350 h 1536700"/>
              <a:gd name="connsiteX6" fmla="*/ 0 w 4286250"/>
              <a:gd name="connsiteY6" fmla="*/ 6350 h 153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86250" h="1536700">
                <a:moveTo>
                  <a:pt x="0" y="6350"/>
                </a:moveTo>
                <a:lnTo>
                  <a:pt x="4286250" y="6350"/>
                </a:lnTo>
                <a:lnTo>
                  <a:pt x="4286250" y="781050"/>
                </a:lnTo>
                <a:lnTo>
                  <a:pt x="2146300" y="781050"/>
                </a:lnTo>
                <a:lnTo>
                  <a:pt x="2146300" y="1536700"/>
                </a:lnTo>
                <a:lnTo>
                  <a:pt x="0" y="1530350"/>
                </a:lnTo>
                <a:cubicBezTo>
                  <a:pt x="2117" y="1020233"/>
                  <a:pt x="6350" y="0"/>
                  <a:pt x="0" y="6350"/>
                </a:cubicBezTo>
                <a:close/>
              </a:path>
            </a:pathLst>
          </a:cu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MAC Address (6 octets)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1" name="円/楕円 20"/>
          <p:cNvSpPr/>
          <p:nvPr/>
        </p:nvSpPr>
        <p:spPr bwMode="auto">
          <a:xfrm>
            <a:off x="4648200" y="44196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円/楕円 21"/>
          <p:cNvSpPr/>
          <p:nvPr/>
        </p:nvSpPr>
        <p:spPr bwMode="auto">
          <a:xfrm>
            <a:off x="4876800" y="44196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円/楕円 22"/>
          <p:cNvSpPr/>
          <p:nvPr/>
        </p:nvSpPr>
        <p:spPr bwMode="auto">
          <a:xfrm>
            <a:off x="5105400" y="44196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DNS </a:t>
            </a:r>
            <a:r>
              <a:rPr lang="en-US" altLang="ja-JP" dirty="0" smtClean="0"/>
              <a:t>Sub-IE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4800600"/>
            <a:ext cx="7772400" cy="1295400"/>
          </a:xfrm>
        </p:spPr>
        <p:txBody>
          <a:bodyPr/>
          <a:lstStyle/>
          <a:p>
            <a:r>
              <a:rPr lang="en-US" altLang="ja-JP" dirty="0" smtClean="0"/>
              <a:t>DNS message format is defined in RFC1035.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14</a:t>
            </a:fld>
            <a:endParaRPr lang="en-US" altLang="ja-JP"/>
          </a:p>
        </p:txBody>
      </p:sp>
      <p:sp>
        <p:nvSpPr>
          <p:cNvPr id="8" name="正方形/長方形 7"/>
          <p:cNvSpPr/>
          <p:nvPr/>
        </p:nvSpPr>
        <p:spPr>
          <a:xfrm>
            <a:off x="5410200" y="2286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Length: Variable</a:t>
            </a:r>
            <a:endParaRPr kumimoji="1" lang="ja-JP" altLang="en-US" sz="1600" dirty="0"/>
          </a:p>
        </p:txBody>
      </p:sp>
      <p:sp>
        <p:nvSpPr>
          <p:cNvPr id="9" name="正方形/長方形 8"/>
          <p:cNvSpPr/>
          <p:nvPr/>
        </p:nvSpPr>
        <p:spPr>
          <a:xfrm>
            <a:off x="4343400" y="2286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Sub-IE </a:t>
            </a:r>
            <a:r>
              <a:rPr kumimoji="1" lang="en-US" altLang="ja-JP" sz="1600" dirty="0" smtClean="0"/>
              <a:t>ID: 5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562600" y="1905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886200" y="3810000"/>
            <a:ext cx="1318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Variable</a:t>
            </a:r>
            <a:r>
              <a:rPr kumimoji="1" lang="en-US" altLang="ja-JP" sz="1600" dirty="0" smtClean="0"/>
              <a:t> octet</a:t>
            </a:r>
            <a:endParaRPr kumimoji="1" lang="ja-JP" altLang="en-US" sz="1600" dirty="0"/>
          </a:p>
        </p:txBody>
      </p:sp>
      <p:sp>
        <p:nvSpPr>
          <p:cNvPr id="13" name="正方形/長方形 12"/>
          <p:cNvSpPr/>
          <p:nvPr/>
        </p:nvSpPr>
        <p:spPr>
          <a:xfrm>
            <a:off x="2209800" y="3048000"/>
            <a:ext cx="42672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DNS Message (not include</a:t>
            </a:r>
            <a:r>
              <a:rPr kumimoji="1" lang="en-US" altLang="ja-JP" sz="1600" dirty="0" smtClean="0"/>
              <a:t> UDP/IP </a:t>
            </a:r>
            <a:r>
              <a:rPr kumimoji="1" lang="en-US" altLang="ja-JP" sz="1600" dirty="0" smtClean="0"/>
              <a:t>header)</a:t>
            </a:r>
            <a:endParaRPr kumimoji="1"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572000" y="1905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Padding Sub</a:t>
            </a:r>
            <a:r>
              <a:rPr lang="en-US" altLang="ja-JP" dirty="0" smtClean="0"/>
              <a:t>-IE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4419600"/>
            <a:ext cx="7772400" cy="1295400"/>
          </a:xfrm>
        </p:spPr>
        <p:txBody>
          <a:bodyPr/>
          <a:lstStyle/>
          <a:p>
            <a:r>
              <a:rPr lang="en-US" altLang="ja-JP" dirty="0" smtClean="0"/>
              <a:t>Padding for encryption if </a:t>
            </a:r>
            <a:r>
              <a:rPr lang="en-US" altLang="ja-JP" dirty="0" smtClean="0"/>
              <a:t>required.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15</a:t>
            </a:fld>
            <a:endParaRPr lang="en-US" altLang="ja-JP"/>
          </a:p>
        </p:txBody>
      </p:sp>
      <p:sp>
        <p:nvSpPr>
          <p:cNvPr id="9" name="正方形/長方形 8"/>
          <p:cNvSpPr/>
          <p:nvPr/>
        </p:nvSpPr>
        <p:spPr>
          <a:xfrm>
            <a:off x="3733800" y="2667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Sub-IE ID:</a:t>
            </a:r>
            <a:r>
              <a:rPr kumimoji="1" lang="en-US" altLang="ja-JP" sz="1600" dirty="0" smtClean="0"/>
              <a:t> 0</a:t>
            </a:r>
            <a:endParaRPr kumimoji="1"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62400" y="2286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Sub-</a:t>
            </a:r>
            <a:r>
              <a:rPr lang="en-US" altLang="ja-JP" dirty="0" err="1" smtClean="0"/>
              <a:t>IEs</a:t>
            </a:r>
            <a:r>
              <a:rPr lang="en-US" altLang="ja-JP" dirty="0" smtClean="0"/>
              <a:t> Usage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ja-JP" sz="1800" dirty="0" smtClean="0"/>
              <a:t>Beacon/Probe Response</a:t>
            </a:r>
          </a:p>
          <a:p>
            <a:pPr lvl="1"/>
            <a:r>
              <a:rPr lang="en-US" altLang="ja-JP" sz="1600" dirty="0" smtClean="0"/>
              <a:t>Upper Layer Type Sub-IE</a:t>
            </a:r>
          </a:p>
          <a:p>
            <a:pPr lvl="2"/>
            <a:r>
              <a:rPr lang="en-US" altLang="ja-JP" sz="1400" dirty="0" smtClean="0"/>
              <a:t>Supported upper layer type.</a:t>
            </a:r>
          </a:p>
          <a:p>
            <a:r>
              <a:rPr lang="en-US" altLang="ja-JP" sz="1800" dirty="0" smtClean="0"/>
              <a:t>Association Request</a:t>
            </a:r>
          </a:p>
          <a:p>
            <a:pPr lvl="1"/>
            <a:r>
              <a:rPr lang="en-US" altLang="ja-JP" sz="1600" dirty="0" smtClean="0"/>
              <a:t>Upper Layer Type Sub-IE</a:t>
            </a:r>
          </a:p>
          <a:p>
            <a:pPr lvl="2"/>
            <a:r>
              <a:rPr lang="en-US" altLang="ja-JP" sz="1400" dirty="0" smtClean="0"/>
              <a:t>Request which upper layer type to configure.</a:t>
            </a:r>
          </a:p>
          <a:p>
            <a:pPr lvl="1"/>
            <a:r>
              <a:rPr lang="en-US" altLang="ja-JP" sz="1600" dirty="0" smtClean="0"/>
              <a:t>DNS Sub-IE (optional)</a:t>
            </a:r>
          </a:p>
          <a:p>
            <a:pPr lvl="2"/>
            <a:r>
              <a:rPr lang="en-US" altLang="ja-JP" sz="1400" dirty="0" smtClean="0"/>
              <a:t>DNS query.</a:t>
            </a:r>
          </a:p>
        </p:txBody>
      </p:sp>
      <p:sp>
        <p:nvSpPr>
          <p:cNvPr id="7" name="コンテンツ プレースホル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ja-JP" sz="1800" dirty="0" smtClean="0"/>
              <a:t>Association Response</a:t>
            </a:r>
            <a:endParaRPr lang="en-US" altLang="ja-JP" sz="1800" dirty="0" smtClean="0"/>
          </a:p>
          <a:p>
            <a:pPr lvl="1"/>
            <a:r>
              <a:rPr lang="en-US" altLang="ja-JP" sz="1600" dirty="0" smtClean="0"/>
              <a:t>DHCP </a:t>
            </a:r>
            <a:r>
              <a:rPr lang="en-US" altLang="ja-JP" sz="1600" dirty="0" smtClean="0"/>
              <a:t>Sub-IE</a:t>
            </a:r>
          </a:p>
          <a:p>
            <a:pPr lvl="2"/>
            <a:r>
              <a:rPr lang="en-US" altLang="ja-JP" sz="1400" dirty="0" smtClean="0"/>
              <a:t>DHCPACK from the DHCP server.</a:t>
            </a:r>
          </a:p>
          <a:p>
            <a:pPr lvl="1"/>
            <a:r>
              <a:rPr lang="en-US" altLang="ja-JP" sz="1600" dirty="0" smtClean="0"/>
              <a:t>ARP Table Sub-IE (IPv4)</a:t>
            </a:r>
          </a:p>
          <a:p>
            <a:pPr lvl="2"/>
            <a:r>
              <a:rPr lang="en-US" altLang="ja-JP" sz="1400" dirty="0" smtClean="0"/>
              <a:t>ARP table</a:t>
            </a:r>
          </a:p>
          <a:p>
            <a:pPr lvl="1"/>
            <a:r>
              <a:rPr lang="en-US" altLang="ja-JP" sz="1600" dirty="0" smtClean="0"/>
              <a:t>ND </a:t>
            </a:r>
            <a:r>
              <a:rPr lang="en-US" altLang="ja-JP" sz="1600" dirty="0" smtClean="0"/>
              <a:t>Sub-IE (IPv6)</a:t>
            </a:r>
          </a:p>
          <a:p>
            <a:pPr lvl="2"/>
            <a:r>
              <a:rPr lang="en-US" altLang="ja-JP" sz="1400" dirty="0" smtClean="0"/>
              <a:t>ND configuration</a:t>
            </a:r>
            <a:endParaRPr lang="en-US" altLang="ja-JP" sz="1400" dirty="0" smtClean="0"/>
          </a:p>
          <a:p>
            <a:pPr lvl="1"/>
            <a:r>
              <a:rPr lang="en-US" altLang="ja-JP" sz="1600" dirty="0" smtClean="0"/>
              <a:t>DNS Sub-IE (optional)</a:t>
            </a:r>
          </a:p>
          <a:p>
            <a:pPr lvl="2"/>
            <a:r>
              <a:rPr lang="en-US" altLang="ja-JP" sz="1400" dirty="0" smtClean="0"/>
              <a:t>DNS answer</a:t>
            </a:r>
            <a:endParaRPr lang="ja-JP" altLang="en-US" sz="1400" dirty="0" smtClean="0"/>
          </a:p>
          <a:p>
            <a:pPr lvl="1"/>
            <a:endParaRPr lang="ja-JP" altLang="en-US" sz="16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16</a:t>
            </a:fld>
            <a:endParaRPr lang="en-US" altLang="ja-JP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 bwMode="auto">
          <a:xfrm>
            <a:off x="990600" y="1600200"/>
            <a:ext cx="2209800" cy="1447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DHCP Proxy or Relay (Translation)</a:t>
            </a:r>
            <a:endParaRPr lang="ja-JP" altLang="en-US" dirty="0"/>
          </a:p>
        </p:txBody>
      </p:sp>
      <p:sp>
        <p:nvSpPr>
          <p:cNvPr id="38" name="コンテンツ プレースホルダ 37"/>
          <p:cNvSpPr>
            <a:spLocks noGrp="1"/>
          </p:cNvSpPr>
          <p:nvPr>
            <p:ph idx="1"/>
          </p:nvPr>
        </p:nvSpPr>
        <p:spPr>
          <a:xfrm>
            <a:off x="685800" y="4876800"/>
            <a:ext cx="7772400" cy="1219200"/>
          </a:xfrm>
        </p:spPr>
        <p:txBody>
          <a:bodyPr/>
          <a:lstStyle/>
          <a:p>
            <a:r>
              <a:rPr lang="en-US" altLang="ja-JP" sz="2000" dirty="0" smtClean="0"/>
              <a:t>Between STA and AP, same protocol can be used in any topology.</a:t>
            </a:r>
          </a:p>
          <a:p>
            <a:r>
              <a:rPr lang="en-US" altLang="ja-JP" sz="2000" dirty="0" smtClean="0"/>
              <a:t>Backend DHCP topology is just implementation and operation matter.</a:t>
            </a:r>
          </a:p>
          <a:p>
            <a:r>
              <a:rPr lang="en-US" altLang="ja-JP" sz="2000" dirty="0" smtClean="0"/>
              <a:t>It’s out of scope of </a:t>
            </a:r>
            <a:r>
              <a:rPr lang="en-US" altLang="ja-JP" sz="2000" dirty="0" err="1" smtClean="0"/>
              <a:t>TGai</a:t>
            </a:r>
            <a:r>
              <a:rPr lang="en-US" altLang="ja-JP" sz="2000" dirty="0" smtClean="0"/>
              <a:t>.</a:t>
            </a:r>
          </a:p>
          <a:p>
            <a:endParaRPr lang="ja-JP" altLang="en-US" sz="20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17</a:t>
            </a:fld>
            <a:endParaRPr lang="en-US" altLang="ja-JP"/>
          </a:p>
        </p:txBody>
      </p:sp>
      <p:sp>
        <p:nvSpPr>
          <p:cNvPr id="7" name="角丸四角形 6"/>
          <p:cNvSpPr/>
          <p:nvPr/>
        </p:nvSpPr>
        <p:spPr bwMode="auto">
          <a:xfrm>
            <a:off x="2133600" y="1981200"/>
            <a:ext cx="914400" cy="9144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Proxy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角丸四角形 8"/>
          <p:cNvSpPr/>
          <p:nvPr/>
        </p:nvSpPr>
        <p:spPr bwMode="auto">
          <a:xfrm>
            <a:off x="1066800" y="1981200"/>
            <a:ext cx="914400" cy="9144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FILS Module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角丸四角形 9"/>
          <p:cNvSpPr/>
          <p:nvPr/>
        </p:nvSpPr>
        <p:spPr bwMode="auto">
          <a:xfrm>
            <a:off x="3581400" y="1981200"/>
            <a:ext cx="914400" cy="914400"/>
          </a:xfrm>
          <a:prstGeom prst="roundRect">
            <a:avLst/>
          </a:prstGeom>
          <a:gradFill flip="none" rotWithShape="1">
            <a:gsLst>
              <a:gs pos="0">
                <a:srgbClr val="FF717A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FF717A"/>
            </a:solidFill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2" name="直線コネクタ 11"/>
          <p:cNvCxnSpPr>
            <a:endCxn id="7" idx="1"/>
          </p:cNvCxnSpPr>
          <p:nvPr/>
        </p:nvCxnSpPr>
        <p:spPr bwMode="auto">
          <a:xfrm>
            <a:off x="1981200" y="2438400"/>
            <a:ext cx="1524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直線コネクタ 12"/>
          <p:cNvCxnSpPr>
            <a:endCxn id="10" idx="1"/>
          </p:cNvCxnSpPr>
          <p:nvPr/>
        </p:nvCxnSpPr>
        <p:spPr bwMode="auto">
          <a:xfrm>
            <a:off x="3048000" y="2438400"/>
            <a:ext cx="5334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正方形/長方形 15"/>
          <p:cNvSpPr/>
          <p:nvPr/>
        </p:nvSpPr>
        <p:spPr bwMode="auto">
          <a:xfrm>
            <a:off x="990600" y="3352800"/>
            <a:ext cx="2209800" cy="1447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角丸四角形 16"/>
          <p:cNvSpPr/>
          <p:nvPr/>
        </p:nvSpPr>
        <p:spPr bwMode="auto">
          <a:xfrm>
            <a:off x="2133600" y="3733800"/>
            <a:ext cx="914400" cy="914400"/>
          </a:xfrm>
          <a:prstGeom prst="roundRect">
            <a:avLst/>
          </a:prstGeom>
          <a:gradFill flip="none" rotWithShape="1">
            <a:gsLst>
              <a:gs pos="0">
                <a:srgbClr val="FFA264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FFA264"/>
            </a:solidFill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Relay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角丸四角形 17"/>
          <p:cNvSpPr/>
          <p:nvPr/>
        </p:nvSpPr>
        <p:spPr bwMode="auto">
          <a:xfrm>
            <a:off x="1066800" y="3733800"/>
            <a:ext cx="914400" cy="9144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FILS Module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角丸四角形 18"/>
          <p:cNvSpPr/>
          <p:nvPr/>
        </p:nvSpPr>
        <p:spPr bwMode="auto">
          <a:xfrm>
            <a:off x="3581400" y="3733800"/>
            <a:ext cx="914400" cy="914400"/>
          </a:xfrm>
          <a:prstGeom prst="roundRect">
            <a:avLst/>
          </a:prstGeom>
          <a:gradFill flip="none" rotWithShape="1">
            <a:gsLst>
              <a:gs pos="0">
                <a:srgbClr val="FF717A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FF717A"/>
            </a:solidFill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0" name="直線コネクタ 19"/>
          <p:cNvCxnSpPr>
            <a:endCxn id="17" idx="1"/>
          </p:cNvCxnSpPr>
          <p:nvPr/>
        </p:nvCxnSpPr>
        <p:spPr bwMode="auto">
          <a:xfrm>
            <a:off x="1981200" y="4191000"/>
            <a:ext cx="1524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直線コネクタ 20"/>
          <p:cNvCxnSpPr>
            <a:endCxn id="19" idx="1"/>
          </p:cNvCxnSpPr>
          <p:nvPr/>
        </p:nvCxnSpPr>
        <p:spPr bwMode="auto">
          <a:xfrm>
            <a:off x="3048000" y="4191000"/>
            <a:ext cx="5334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正方形/長方形 21"/>
          <p:cNvSpPr/>
          <p:nvPr/>
        </p:nvSpPr>
        <p:spPr bwMode="auto">
          <a:xfrm>
            <a:off x="4800600" y="1600200"/>
            <a:ext cx="1066800" cy="1447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角丸四角形 22"/>
          <p:cNvSpPr/>
          <p:nvPr/>
        </p:nvSpPr>
        <p:spPr bwMode="auto">
          <a:xfrm>
            <a:off x="6172200" y="1981200"/>
            <a:ext cx="914400" cy="9144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Proxy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角丸四角形 23"/>
          <p:cNvSpPr/>
          <p:nvPr/>
        </p:nvSpPr>
        <p:spPr bwMode="auto">
          <a:xfrm>
            <a:off x="4876800" y="1981200"/>
            <a:ext cx="914400" cy="9144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FILS Module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角丸四角形 24"/>
          <p:cNvSpPr/>
          <p:nvPr/>
        </p:nvSpPr>
        <p:spPr bwMode="auto">
          <a:xfrm>
            <a:off x="7391400" y="1981200"/>
            <a:ext cx="914400" cy="914400"/>
          </a:xfrm>
          <a:prstGeom prst="roundRect">
            <a:avLst/>
          </a:prstGeom>
          <a:gradFill flip="none" rotWithShape="1">
            <a:gsLst>
              <a:gs pos="0">
                <a:srgbClr val="FF717A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FF717A"/>
            </a:solidFill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6" name="直線コネクタ 25"/>
          <p:cNvCxnSpPr>
            <a:endCxn id="23" idx="1"/>
          </p:cNvCxnSpPr>
          <p:nvPr/>
        </p:nvCxnSpPr>
        <p:spPr bwMode="auto">
          <a:xfrm>
            <a:off x="5791200" y="2438400"/>
            <a:ext cx="3810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直線コネクタ 26"/>
          <p:cNvCxnSpPr>
            <a:endCxn id="25" idx="1"/>
          </p:cNvCxnSpPr>
          <p:nvPr/>
        </p:nvCxnSpPr>
        <p:spPr bwMode="auto">
          <a:xfrm>
            <a:off x="7086600" y="2438400"/>
            <a:ext cx="3048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正方形/長方形 27"/>
          <p:cNvSpPr/>
          <p:nvPr/>
        </p:nvSpPr>
        <p:spPr bwMode="auto">
          <a:xfrm>
            <a:off x="4800600" y="3352800"/>
            <a:ext cx="1066800" cy="1447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0" name="角丸四角形 29"/>
          <p:cNvSpPr/>
          <p:nvPr/>
        </p:nvSpPr>
        <p:spPr bwMode="auto">
          <a:xfrm>
            <a:off x="4876800" y="3733800"/>
            <a:ext cx="914400" cy="9144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FILS Module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1" name="角丸四角形 30"/>
          <p:cNvSpPr/>
          <p:nvPr/>
        </p:nvSpPr>
        <p:spPr bwMode="auto">
          <a:xfrm>
            <a:off x="7391400" y="3733800"/>
            <a:ext cx="914400" cy="914400"/>
          </a:xfrm>
          <a:prstGeom prst="roundRect">
            <a:avLst/>
          </a:prstGeom>
          <a:gradFill flip="none" rotWithShape="1">
            <a:gsLst>
              <a:gs pos="0">
                <a:srgbClr val="FF717A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FF717A"/>
            </a:solidFill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2" name="直線コネクタ 31"/>
          <p:cNvCxnSpPr>
            <a:stCxn id="30" idx="3"/>
          </p:cNvCxnSpPr>
          <p:nvPr/>
        </p:nvCxnSpPr>
        <p:spPr bwMode="auto">
          <a:xfrm>
            <a:off x="5791200" y="4191000"/>
            <a:ext cx="3810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直線コネクタ 32"/>
          <p:cNvCxnSpPr>
            <a:endCxn id="31" idx="1"/>
          </p:cNvCxnSpPr>
          <p:nvPr/>
        </p:nvCxnSpPr>
        <p:spPr bwMode="auto">
          <a:xfrm>
            <a:off x="7086600" y="4191000"/>
            <a:ext cx="3048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4" name="角丸四角形 43"/>
          <p:cNvSpPr/>
          <p:nvPr/>
        </p:nvSpPr>
        <p:spPr bwMode="auto">
          <a:xfrm>
            <a:off x="6172200" y="3733800"/>
            <a:ext cx="914400" cy="914400"/>
          </a:xfrm>
          <a:prstGeom prst="roundRect">
            <a:avLst/>
          </a:prstGeom>
          <a:gradFill flip="none" rotWithShape="1">
            <a:gsLst>
              <a:gs pos="0">
                <a:srgbClr val="FFA264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FFA264"/>
            </a:solidFill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Relay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Pros and Cons</a:t>
            </a:r>
            <a:endParaRPr lang="ja-JP" altLang="en-US" dirty="0"/>
          </a:p>
        </p:txBody>
      </p:sp>
      <p:graphicFrame>
        <p:nvGraphicFramePr>
          <p:cNvPr id="7" name="コンテンツ プレースホルダ 6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3022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Pros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Cons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AP pass through Upper </a:t>
                      </a:r>
                      <a:r>
                        <a:rPr kumimoji="1" lang="en-US" altLang="ja-JP" dirty="0" err="1" smtClean="0"/>
                        <a:t>LayerPacket</a:t>
                      </a:r>
                      <a:endParaRPr kumimoji="1" lang="en-US" altLang="ja-JP" dirty="0" smtClean="0"/>
                    </a:p>
                    <a:p>
                      <a:r>
                        <a:rPr kumimoji="1" lang="en-US" altLang="ja-JP" dirty="0" smtClean="0"/>
                        <a:t>(977r1, 1167r0)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kumimoji="1" lang="en-US" altLang="ja-JP" dirty="0" smtClean="0"/>
                        <a:t> Keep</a:t>
                      </a:r>
                      <a:r>
                        <a:rPr kumimoji="1" lang="en-US" altLang="ja-JP" baseline="0" dirty="0" smtClean="0"/>
                        <a:t> Layer Manner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kumimoji="1" lang="en-US" altLang="ja-JP" baseline="0" dirty="0" smtClean="0"/>
                        <a:t> Flexible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kumimoji="1" lang="en-US" altLang="ja-JP" dirty="0" smtClean="0"/>
                        <a:t> Limited</a:t>
                      </a:r>
                      <a:r>
                        <a:rPr kumimoji="1" lang="en-US" altLang="ja-JP" baseline="0" dirty="0" smtClean="0"/>
                        <a:t> Optimization</a:t>
                      </a:r>
                    </a:p>
                    <a:p>
                      <a:pPr>
                        <a:buFont typeface="Arial"/>
                        <a:buNone/>
                      </a:pPr>
                      <a:r>
                        <a:rPr kumimoji="1" lang="en-US" altLang="ja-JP" baseline="0" dirty="0" smtClean="0"/>
                        <a:t>(STA cannot generate ARP, DNS and most packets without IP address assignment)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Function Specific IE</a:t>
                      </a:r>
                    </a:p>
                    <a:p>
                      <a:r>
                        <a:rPr kumimoji="1" lang="en-US" altLang="ja-JP" dirty="0" smtClean="0"/>
                        <a:t>(977r2, 1108r1, 1047r1)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kumimoji="1" lang="en-US" altLang="ja-JP" dirty="0" smtClean="0"/>
                        <a:t> Optimized</a:t>
                      </a:r>
                    </a:p>
                    <a:p>
                      <a:pPr>
                        <a:buFont typeface="Arial"/>
                        <a:buNone/>
                      </a:pPr>
                      <a:r>
                        <a:rPr kumimoji="1" lang="en-US" altLang="ja-JP" dirty="0" smtClean="0"/>
                        <a:t>(Less packet exchange between STA and AP)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kumimoji="1" lang="en-US" altLang="ja-JP" dirty="0" smtClean="0"/>
                        <a:t> Layer Violation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kumimoji="1" lang="en-US" altLang="ja-JP" dirty="0" smtClean="0"/>
                        <a:t> Limited</a:t>
                      </a:r>
                      <a:r>
                        <a:rPr kumimoji="1" lang="en-US" altLang="ja-JP" baseline="0" dirty="0" smtClean="0"/>
                        <a:t> Flexibility</a:t>
                      </a:r>
                    </a:p>
                    <a:p>
                      <a:pPr>
                        <a:buFont typeface="Arial"/>
                        <a:buNone/>
                      </a:pPr>
                      <a:r>
                        <a:rPr kumimoji="1" lang="en-US" altLang="ja-JP" baseline="0" dirty="0" smtClean="0"/>
                        <a:t>(Specified Upper Layer Protocols Only)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18</a:t>
            </a:fld>
            <a:endParaRPr lang="en-US" altLang="ja-JP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124200" y="5257800"/>
            <a:ext cx="287370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Which is better?</a:t>
            </a:r>
            <a:endParaRPr kumimoji="1" lang="ja-JP" altLang="en-US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Is DNS sub-IE needed?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From implementation point of view,</a:t>
            </a:r>
          </a:p>
          <a:p>
            <a:pPr lvl="1"/>
            <a:r>
              <a:rPr lang="en-US" altLang="ja-JP" dirty="0" smtClean="0"/>
              <a:t>Most DNS queries are generated by applications, not by system.</a:t>
            </a:r>
          </a:p>
          <a:p>
            <a:pPr lvl="1"/>
            <a:r>
              <a:rPr lang="en-US" altLang="ja-JP" dirty="0" smtClean="0"/>
              <a:t>So it’s hard to </a:t>
            </a:r>
            <a:r>
              <a:rPr lang="en-US" altLang="ja-JP" dirty="0" err="1" smtClean="0"/>
              <a:t>syncronize</a:t>
            </a:r>
            <a:r>
              <a:rPr lang="en-US" altLang="ja-JP" dirty="0" smtClean="0"/>
              <a:t>.</a:t>
            </a:r>
          </a:p>
          <a:p>
            <a:pPr lvl="1"/>
            <a:r>
              <a:rPr lang="en-US" altLang="ja-JP" dirty="0" smtClean="0"/>
              <a:t>But the capability should be specified.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19</a:t>
            </a:fld>
            <a:endParaRPr lang="en-US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FFD51ED6-2E65-F848-96D6-987BCE485E79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/>
              <a:t>This document describes a technical proposal for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which addresses the following phase.</a:t>
            </a:r>
          </a:p>
          <a:p>
            <a:pPr>
              <a:buFontTx/>
              <a:buNone/>
            </a:pPr>
            <a:endParaRPr lang="en-US" altLang="ja-JP" dirty="0" smtClean="0"/>
          </a:p>
          <a:p>
            <a:r>
              <a:rPr lang="en-US" altLang="ja-JP" dirty="0" smtClean="0"/>
              <a:t>Upper Layer Setup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More Sub-</a:t>
            </a:r>
            <a:r>
              <a:rPr lang="en-US" altLang="ja-JP" dirty="0" err="1" smtClean="0"/>
              <a:t>IEs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Mobile IP</a:t>
            </a:r>
          </a:p>
          <a:p>
            <a:pPr lvl="1"/>
            <a:r>
              <a:rPr lang="en-US" altLang="ja-JP" dirty="0" smtClean="0"/>
              <a:t>Mobile IP registration request/response may be merged to association request/response.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20</a:t>
            </a:fld>
            <a:endParaRPr lang="en-US" altLang="ja-JP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Questions &amp; Comments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21</a:t>
            </a:fld>
            <a:endParaRPr lang="en-US" alt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</a:t>
            </a:r>
            <a:r>
              <a:rPr lang="en-US" dirty="0" err="1" smtClean="0"/>
              <a:t>w</a:t>
            </a:r>
            <a:r>
              <a:rPr lang="en-US" dirty="0" smtClean="0"/>
              <a:t>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2011</a:t>
            </a:r>
            <a:endParaRPr lang="en-US" altLang="ja-JP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Typical Sequence for Internet Access</a:t>
            </a:r>
            <a:endParaRPr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8382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25908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876300" y="4229100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-875506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flipV="1">
            <a:off x="1219200" y="32766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304800" y="3352800"/>
            <a:ext cx="7319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DHCP</a:t>
            </a:r>
            <a:endParaRPr kumimoji="1" lang="ja-JP" altLang="en-US" sz="1600" dirty="0"/>
          </a:p>
        </p:txBody>
      </p:sp>
      <p:cxnSp>
        <p:nvCxnSpPr>
          <p:cNvPr id="20" name="直線矢印コネクタ 19"/>
          <p:cNvCxnSpPr/>
          <p:nvPr/>
        </p:nvCxnSpPr>
        <p:spPr bwMode="auto">
          <a:xfrm rot="10800000">
            <a:off x="1219200" y="3429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 bwMode="auto">
          <a:xfrm>
            <a:off x="39624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8" name="角丸四角形 37"/>
          <p:cNvSpPr/>
          <p:nvPr/>
        </p:nvSpPr>
        <p:spPr bwMode="auto">
          <a:xfrm>
            <a:off x="990600" y="2286000"/>
            <a:ext cx="2133600" cy="7620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Authentication, Association, Key negotiation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9" name="正方形/長方形 38"/>
          <p:cNvSpPr/>
          <p:nvPr/>
        </p:nvSpPr>
        <p:spPr bwMode="auto">
          <a:xfrm>
            <a:off x="64008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DNS 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51816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Gateway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7696200" y="1676400"/>
            <a:ext cx="1143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Correspondent Node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2" name="直線コネクタ 41"/>
          <p:cNvCxnSpPr/>
          <p:nvPr/>
        </p:nvCxnSpPr>
        <p:spPr bwMode="auto">
          <a:xfrm rot="5400000">
            <a:off x="3467894" y="3009106"/>
            <a:ext cx="17526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 bwMode="auto">
          <a:xfrm flipV="1">
            <a:off x="1219200" y="35814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 bwMode="auto">
          <a:xfrm rot="10800000">
            <a:off x="1219200" y="37338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 bwMode="auto">
          <a:xfrm rot="5400000">
            <a:off x="34678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 bwMode="auto">
          <a:xfrm flipV="1">
            <a:off x="1219200" y="4114800"/>
            <a:ext cx="4343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 bwMode="auto">
          <a:xfrm rot="10800000">
            <a:off x="1219200" y="4267200"/>
            <a:ext cx="4343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 bwMode="auto">
          <a:xfrm rot="5400000">
            <a:off x="5334794" y="3580606"/>
            <a:ext cx="28956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 bwMode="auto">
          <a:xfrm flipV="1">
            <a:off x="1219200" y="4648200"/>
            <a:ext cx="556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 bwMode="auto">
          <a:xfrm rot="10800000">
            <a:off x="1219200" y="4800600"/>
            <a:ext cx="556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 bwMode="auto">
          <a:xfrm rot="5400000">
            <a:off x="61348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2" name="左右矢印 61"/>
          <p:cNvSpPr/>
          <p:nvPr/>
        </p:nvSpPr>
        <p:spPr bwMode="auto">
          <a:xfrm>
            <a:off x="1219200" y="4876800"/>
            <a:ext cx="7010400" cy="713232"/>
          </a:xfrm>
          <a:prstGeom prst="leftRightArrow">
            <a:avLst/>
          </a:prstGeom>
          <a:solidFill>
            <a:srgbClr val="FFA26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Communication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3" name="左中かっこ 62"/>
          <p:cNvSpPr/>
          <p:nvPr/>
        </p:nvSpPr>
        <p:spPr bwMode="auto">
          <a:xfrm>
            <a:off x="990600" y="3200400"/>
            <a:ext cx="152400" cy="6858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左中かっこ 63"/>
          <p:cNvSpPr/>
          <p:nvPr/>
        </p:nvSpPr>
        <p:spPr bwMode="auto">
          <a:xfrm>
            <a:off x="990600" y="4038600"/>
            <a:ext cx="152400" cy="381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5" name="左中かっこ 64"/>
          <p:cNvSpPr/>
          <p:nvPr/>
        </p:nvSpPr>
        <p:spPr bwMode="auto">
          <a:xfrm>
            <a:off x="990600" y="4572000"/>
            <a:ext cx="152400" cy="381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02208" y="4038600"/>
            <a:ext cx="93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ARP/ND</a:t>
            </a:r>
            <a:endParaRPr kumimoji="1" lang="ja-JP" altLang="en-US" sz="160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75340" y="4572000"/>
            <a:ext cx="5951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DNS</a:t>
            </a:r>
            <a:endParaRPr kumimoji="1" lang="ja-JP" altLang="en-US" sz="16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5029200" y="2895600"/>
            <a:ext cx="3581400" cy="7386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4 round-trips of frame exchanges between AP and STA before communication in addition to authentication, association and key negotiation</a:t>
            </a:r>
            <a:endParaRPr kumimoji="1" lang="ja-JP" altLang="en-US" sz="1400" dirty="0"/>
          </a:p>
        </p:txBody>
      </p:sp>
      <p:cxnSp>
        <p:nvCxnSpPr>
          <p:cNvPr id="35" name="直線矢印コネクタ 34"/>
          <p:cNvCxnSpPr/>
          <p:nvPr/>
        </p:nvCxnSpPr>
        <p:spPr bwMode="auto">
          <a:xfrm>
            <a:off x="1219200" y="6172200"/>
            <a:ext cx="2895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 bwMode="auto">
          <a:xfrm rot="10800000">
            <a:off x="1219200" y="6019800"/>
            <a:ext cx="2895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4267200" y="5943600"/>
            <a:ext cx="1146693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Proxy ARP/ND</a:t>
            </a:r>
            <a:endParaRPr kumimoji="1" lang="ja-JP" altLang="en-US" dirty="0"/>
          </a:p>
        </p:txBody>
      </p:sp>
      <p:sp>
        <p:nvSpPr>
          <p:cNvPr id="43" name="正方形/長方形 42"/>
          <p:cNvSpPr/>
          <p:nvPr/>
        </p:nvSpPr>
        <p:spPr bwMode="auto">
          <a:xfrm>
            <a:off x="3505200" y="5410200"/>
            <a:ext cx="1219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Nodes on the Network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4" name="直線コネクタ 43"/>
          <p:cNvCxnSpPr/>
          <p:nvPr/>
        </p:nvCxnSpPr>
        <p:spPr bwMode="auto">
          <a:xfrm rot="5400000">
            <a:off x="3886994" y="6095206"/>
            <a:ext cx="457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Reduce Frame Exchanges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One of the target of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is to accommodate a lot of </a:t>
            </a:r>
            <a:r>
              <a:rPr lang="en-US" altLang="ja-JP" dirty="0" err="1" smtClean="0"/>
              <a:t>STAs</a:t>
            </a:r>
            <a:r>
              <a:rPr lang="en-US" altLang="ja-JP" dirty="0" smtClean="0"/>
              <a:t> simultaneously.</a:t>
            </a:r>
          </a:p>
          <a:p>
            <a:r>
              <a:rPr lang="en-US" altLang="ja-JP" dirty="0" smtClean="0"/>
              <a:t>Each frame consumes air-time for </a:t>
            </a:r>
            <a:r>
              <a:rPr lang="en-US" altLang="ja-JP" dirty="0" err="1" smtClean="0"/>
              <a:t>IFSs</a:t>
            </a:r>
            <a:r>
              <a:rPr lang="en-US" altLang="ja-JP" dirty="0" smtClean="0"/>
              <a:t> regardless of the frame length.</a:t>
            </a:r>
          </a:p>
          <a:p>
            <a:r>
              <a:rPr lang="en-US" altLang="ja-JP" dirty="0" smtClean="0"/>
              <a:t>So reducing</a:t>
            </a:r>
            <a:r>
              <a:rPr lang="en-US" altLang="ja-JP" dirty="0" smtClean="0"/>
              <a:t> the number of frame exchanges </a:t>
            </a:r>
            <a:r>
              <a:rPr lang="en-US" altLang="ja-JP" dirty="0" smtClean="0"/>
              <a:t>is effective for this target.</a:t>
            </a:r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角丸四角形 74"/>
          <p:cNvSpPr/>
          <p:nvPr/>
        </p:nvSpPr>
        <p:spPr bwMode="auto">
          <a:xfrm>
            <a:off x="2819400" y="3048000"/>
            <a:ext cx="4419600" cy="1295400"/>
          </a:xfrm>
          <a:prstGeom prst="roundRect">
            <a:avLst/>
          </a:prstGeom>
          <a:gradFill flip="none" rotWithShape="1">
            <a:gsLst>
              <a:gs pos="0">
                <a:srgbClr val="FF717A"/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FF717A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Optimized Sequence for Internet Access with</a:t>
            </a:r>
            <a:r>
              <a:rPr lang="en-US" altLang="ja-JP" sz="2800" dirty="0" smtClean="0"/>
              <a:t> 1 Round-trip Association (11/1160r2)</a:t>
            </a:r>
            <a:endParaRPr lang="ja-JP" altLang="en-US" sz="28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6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8382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25908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876300" y="4229100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-875506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flipV="1">
            <a:off x="1219200" y="25908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 bwMode="auto">
          <a:xfrm rot="10800000">
            <a:off x="2971800" y="28956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 bwMode="auto">
          <a:xfrm>
            <a:off x="37338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9" name="正方形/長方形 38"/>
          <p:cNvSpPr/>
          <p:nvPr/>
        </p:nvSpPr>
        <p:spPr bwMode="auto">
          <a:xfrm>
            <a:off x="67056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DNS 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48006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Gateway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7696200" y="1676400"/>
            <a:ext cx="1143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Correspondent Node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2" name="直線コネクタ 41"/>
          <p:cNvCxnSpPr/>
          <p:nvPr/>
        </p:nvCxnSpPr>
        <p:spPr bwMode="auto">
          <a:xfrm rot="5400000">
            <a:off x="3429794" y="2818606"/>
            <a:ext cx="13716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 bwMode="auto">
          <a:xfrm flipV="1">
            <a:off x="2971800" y="3200400"/>
            <a:ext cx="1143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 bwMode="auto">
          <a:xfrm rot="10800000">
            <a:off x="2971800" y="3352800"/>
            <a:ext cx="1143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 bwMode="auto">
          <a:xfrm rot="5400000">
            <a:off x="30868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 bwMode="auto">
          <a:xfrm flipV="1">
            <a:off x="2971800" y="27432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 bwMode="auto">
          <a:xfrm rot="10800000">
            <a:off x="2971800" y="3733800"/>
            <a:ext cx="2209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 bwMode="auto">
          <a:xfrm rot="5400000">
            <a:off x="6020594" y="3199606"/>
            <a:ext cx="21336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 bwMode="auto">
          <a:xfrm flipV="1">
            <a:off x="2971800" y="3581400"/>
            <a:ext cx="2209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 bwMode="auto">
          <a:xfrm rot="10800000">
            <a:off x="2971800" y="4114800"/>
            <a:ext cx="4114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 bwMode="auto">
          <a:xfrm rot="5400000">
            <a:off x="61348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2" name="左右矢印 61"/>
          <p:cNvSpPr/>
          <p:nvPr/>
        </p:nvSpPr>
        <p:spPr bwMode="auto">
          <a:xfrm>
            <a:off x="1219200" y="4648200"/>
            <a:ext cx="7010400" cy="713232"/>
          </a:xfrm>
          <a:prstGeom prst="leftRightArrow">
            <a:avLst/>
          </a:prstGeom>
          <a:solidFill>
            <a:srgbClr val="FFA26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Communication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57150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3" name="直線コネクタ 42"/>
          <p:cNvCxnSpPr/>
          <p:nvPr/>
        </p:nvCxnSpPr>
        <p:spPr bwMode="auto">
          <a:xfrm rot="5400000">
            <a:off x="5639594" y="2590006"/>
            <a:ext cx="9144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 bwMode="auto">
          <a:xfrm flipV="1">
            <a:off x="2971800" y="3962400"/>
            <a:ext cx="4114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 bwMode="auto">
          <a:xfrm flipH="1" flipV="1">
            <a:off x="1219200" y="44958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6" name="テキスト ボックス 75"/>
          <p:cNvSpPr txBox="1"/>
          <p:nvPr/>
        </p:nvSpPr>
        <p:spPr>
          <a:xfrm>
            <a:off x="5257800" y="4419600"/>
            <a:ext cx="2212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717A"/>
                </a:solidFill>
              </a:rPr>
              <a:t>Virtually Simultaneous</a:t>
            </a:r>
            <a:endParaRPr kumimoji="1" lang="ja-JP" altLang="en-US" sz="1600" b="1" dirty="0">
              <a:solidFill>
                <a:srgbClr val="FF717A"/>
              </a:solidFill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096000" y="2667000"/>
            <a:ext cx="1447800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(RADIUS for AAA)</a:t>
            </a:r>
            <a:endParaRPr kumimoji="1" lang="ja-JP" altLang="en-US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524000" y="2286000"/>
            <a:ext cx="11706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Assoc. Req.</a:t>
            </a:r>
            <a:endParaRPr kumimoji="1" lang="ja-JP" altLang="en-US" sz="1600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600200" y="4191000"/>
            <a:ext cx="12504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Assoc. Resp.</a:t>
            </a:r>
            <a:endParaRPr kumimoji="1" lang="ja-JP" altLang="en-US" sz="16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114800" y="3124200"/>
            <a:ext cx="2159566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DHCP </a:t>
            </a:r>
            <a:r>
              <a:rPr kumimoji="1" lang="en-US" altLang="ja-JP" dirty="0" err="1" smtClean="0"/>
              <a:t>w</a:t>
            </a:r>
            <a:r>
              <a:rPr kumimoji="1" lang="en-US" altLang="ja-JP" dirty="0" smtClean="0"/>
              <a:t>/Rapid Commit Option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181600" y="3505200"/>
            <a:ext cx="761872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ARP/ND</a:t>
            </a:r>
            <a:endParaRPr kumimoji="1" lang="ja-JP" altLang="en-US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019800" y="3886200"/>
            <a:ext cx="492518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DNS</a:t>
            </a:r>
            <a:endParaRPr kumimoji="1" lang="ja-JP" altLang="en-US" dirty="0"/>
          </a:p>
        </p:txBody>
      </p:sp>
      <p:cxnSp>
        <p:nvCxnSpPr>
          <p:cNvPr id="52" name="直線矢印コネクタ 51"/>
          <p:cNvCxnSpPr/>
          <p:nvPr/>
        </p:nvCxnSpPr>
        <p:spPr bwMode="auto">
          <a:xfrm flipV="1">
            <a:off x="2971800" y="6172200"/>
            <a:ext cx="1143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 bwMode="auto">
          <a:xfrm flipH="1" flipV="1">
            <a:off x="2971800" y="6019800"/>
            <a:ext cx="1143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4267200" y="5943600"/>
            <a:ext cx="1146693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Proxy ARP/ND</a:t>
            </a:r>
            <a:endParaRPr kumimoji="1" lang="ja-JP" altLang="en-US" dirty="0"/>
          </a:p>
        </p:txBody>
      </p:sp>
      <p:sp>
        <p:nvSpPr>
          <p:cNvPr id="63" name="正方形/長方形 62"/>
          <p:cNvSpPr/>
          <p:nvPr/>
        </p:nvSpPr>
        <p:spPr bwMode="auto">
          <a:xfrm>
            <a:off x="3505200" y="5410200"/>
            <a:ext cx="1219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Nodes on the Network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64" name="直線コネクタ 63"/>
          <p:cNvCxnSpPr/>
          <p:nvPr/>
        </p:nvCxnSpPr>
        <p:spPr bwMode="auto">
          <a:xfrm rot="5400000">
            <a:off x="3886994" y="6095206"/>
            <a:ext cx="457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Delayed Upper Layer Response</a:t>
            </a:r>
            <a:endParaRPr lang="ja-JP" altLang="en-US" sz="28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7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8382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25908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876300" y="4229100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-875506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flipV="1">
            <a:off x="1219200" y="25908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 bwMode="auto">
          <a:xfrm rot="10800000">
            <a:off x="2971800" y="2895600"/>
            <a:ext cx="2286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9" name="正方形/長方形 38"/>
          <p:cNvSpPr/>
          <p:nvPr/>
        </p:nvSpPr>
        <p:spPr bwMode="auto">
          <a:xfrm>
            <a:off x="6629400" y="1676400"/>
            <a:ext cx="914400" cy="762000"/>
          </a:xfrm>
          <a:prstGeom prst="rect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3366FF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Upper Layer Server 1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9" name="直線矢印コネクタ 48"/>
          <p:cNvCxnSpPr/>
          <p:nvPr/>
        </p:nvCxnSpPr>
        <p:spPr bwMode="auto">
          <a:xfrm flipV="1">
            <a:off x="2971800" y="2743200"/>
            <a:ext cx="2286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3" name="直線コネクタ 52"/>
          <p:cNvCxnSpPr>
            <a:stCxn id="39" idx="2"/>
          </p:cNvCxnSpPr>
          <p:nvPr/>
        </p:nvCxnSpPr>
        <p:spPr bwMode="auto">
          <a:xfrm rot="5400000">
            <a:off x="5143500" y="4381500"/>
            <a:ext cx="3886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 bwMode="auto">
          <a:xfrm rot="10800000">
            <a:off x="2971800" y="3962400"/>
            <a:ext cx="4114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 bwMode="auto">
          <a:xfrm>
            <a:off x="48768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3" name="直線コネクタ 42"/>
          <p:cNvCxnSpPr/>
          <p:nvPr/>
        </p:nvCxnSpPr>
        <p:spPr bwMode="auto">
          <a:xfrm rot="5400000">
            <a:off x="4801394" y="2590006"/>
            <a:ext cx="9144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 bwMode="auto">
          <a:xfrm flipV="1">
            <a:off x="2971800" y="3276600"/>
            <a:ext cx="4114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 bwMode="auto">
          <a:xfrm flipH="1" flipV="1">
            <a:off x="1219200" y="45720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9" name="テキスト ボックス 78"/>
          <p:cNvSpPr txBox="1"/>
          <p:nvPr/>
        </p:nvSpPr>
        <p:spPr>
          <a:xfrm>
            <a:off x="5334000" y="2667000"/>
            <a:ext cx="1447800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(RADIUS for AAA)</a:t>
            </a:r>
            <a:endParaRPr kumimoji="1" lang="ja-JP" altLang="en-US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524000" y="2286000"/>
            <a:ext cx="11706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Assoc. Req.</a:t>
            </a:r>
            <a:endParaRPr kumimoji="1" lang="ja-JP" altLang="en-US" sz="1600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524000" y="4267200"/>
            <a:ext cx="14451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Assoc. Resp</a:t>
            </a:r>
            <a:r>
              <a:rPr kumimoji="1" lang="en-US" altLang="ja-JP" sz="1600" dirty="0" smtClean="0"/>
              <a:t>.</a:t>
            </a:r>
          </a:p>
          <a:p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/Upper Layer</a:t>
            </a:r>
          </a:p>
          <a:p>
            <a:r>
              <a:rPr kumimoji="1" lang="en-US" altLang="ja-JP" sz="1600" dirty="0" smtClean="0"/>
              <a:t>Response 1</a:t>
            </a:r>
            <a:endParaRPr kumimoji="1" lang="ja-JP" altLang="en-US" sz="16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495800" y="3124200"/>
            <a:ext cx="1616173" cy="276999"/>
          </a:xfrm>
          <a:prstGeom prst="rect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3366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Upper Layer Request 1</a:t>
            </a:r>
            <a:endParaRPr kumimoji="1" lang="ja-JP" altLang="en-US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048000" y="4114800"/>
            <a:ext cx="958653" cy="369332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FF"/>
              </a:gs>
            </a:gsLst>
            <a:lin ang="16200000" scaled="0"/>
            <a:tileRect/>
          </a:gradFill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Timeout</a:t>
            </a:r>
            <a:endParaRPr kumimoji="1" lang="ja-JP" altLang="en-US" sz="1800" dirty="0"/>
          </a:p>
        </p:txBody>
      </p:sp>
      <p:sp>
        <p:nvSpPr>
          <p:cNvPr id="69" name="正方形/長方形 68"/>
          <p:cNvSpPr/>
          <p:nvPr/>
        </p:nvSpPr>
        <p:spPr bwMode="auto">
          <a:xfrm>
            <a:off x="7772400" y="1676400"/>
            <a:ext cx="914400" cy="762000"/>
          </a:xfrm>
          <a:prstGeom prst="rect">
            <a:avLst/>
          </a:prstGeom>
          <a:gradFill flip="none" rotWithShape="1">
            <a:gsLst>
              <a:gs pos="0">
                <a:srgbClr val="FFA264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FFA264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Upper Layer Server 2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71" name="直線コネクタ 70"/>
          <p:cNvCxnSpPr>
            <a:stCxn id="69" idx="2"/>
          </p:cNvCxnSpPr>
          <p:nvPr/>
        </p:nvCxnSpPr>
        <p:spPr bwMode="auto">
          <a:xfrm rot="5400000">
            <a:off x="6286500" y="4381500"/>
            <a:ext cx="3886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2" name="直線矢印コネクタ 71"/>
          <p:cNvCxnSpPr/>
          <p:nvPr/>
        </p:nvCxnSpPr>
        <p:spPr bwMode="auto">
          <a:xfrm>
            <a:off x="2971800" y="3582988"/>
            <a:ext cx="5257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3" name="テキスト ボックス 72"/>
          <p:cNvSpPr txBox="1"/>
          <p:nvPr/>
        </p:nvSpPr>
        <p:spPr>
          <a:xfrm>
            <a:off x="4495800" y="3429000"/>
            <a:ext cx="1616173" cy="276999"/>
          </a:xfrm>
          <a:prstGeom prst="rect">
            <a:avLst/>
          </a:prstGeom>
          <a:gradFill flip="none" rotWithShape="1">
            <a:gsLst>
              <a:gs pos="0">
                <a:srgbClr val="FFA264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FFA264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Upper Layer Request 2</a:t>
            </a:r>
            <a:endParaRPr kumimoji="1" lang="ja-JP" altLang="en-US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4419600" y="3810000"/>
            <a:ext cx="1710249" cy="276999"/>
          </a:xfrm>
          <a:prstGeom prst="rect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3366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Upper Layer Response 1</a:t>
            </a:r>
            <a:endParaRPr kumimoji="1" lang="ja-JP" altLang="en-US" dirty="0"/>
          </a:p>
        </p:txBody>
      </p:sp>
      <p:cxnSp>
        <p:nvCxnSpPr>
          <p:cNvPr id="78" name="直線矢印コネクタ 77"/>
          <p:cNvCxnSpPr/>
          <p:nvPr/>
        </p:nvCxnSpPr>
        <p:spPr bwMode="auto">
          <a:xfrm rot="10800000">
            <a:off x="2971800" y="5257800"/>
            <a:ext cx="5257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0" name="テキスト ボックス 79"/>
          <p:cNvSpPr txBox="1"/>
          <p:nvPr/>
        </p:nvSpPr>
        <p:spPr>
          <a:xfrm>
            <a:off x="4419600" y="5105400"/>
            <a:ext cx="1710249" cy="276999"/>
          </a:xfrm>
          <a:prstGeom prst="rect">
            <a:avLst/>
          </a:prstGeom>
          <a:gradFill flip="none" rotWithShape="1">
            <a:gsLst>
              <a:gs pos="0">
                <a:srgbClr val="FFA264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FFA264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Upper Layer Response 2</a:t>
            </a:r>
            <a:endParaRPr kumimoji="1" lang="ja-JP" altLang="en-US" dirty="0"/>
          </a:p>
        </p:txBody>
      </p:sp>
      <p:cxnSp>
        <p:nvCxnSpPr>
          <p:cNvPr id="81" name="直線矢印コネクタ 80"/>
          <p:cNvCxnSpPr/>
          <p:nvPr/>
        </p:nvCxnSpPr>
        <p:spPr bwMode="auto">
          <a:xfrm flipH="1" flipV="1">
            <a:off x="1219200" y="55626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4" name="テキスト ボックス 83"/>
          <p:cNvSpPr txBox="1"/>
          <p:nvPr/>
        </p:nvSpPr>
        <p:spPr>
          <a:xfrm>
            <a:off x="1524000" y="5257800"/>
            <a:ext cx="14451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Action Frame</a:t>
            </a:r>
          </a:p>
          <a:p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/Upper Layer</a:t>
            </a:r>
          </a:p>
          <a:p>
            <a:r>
              <a:rPr kumimoji="1" lang="en-US" altLang="ja-JP" sz="1600" dirty="0" smtClean="0"/>
              <a:t>Response 2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5562600" y="27432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Flags</a:t>
            </a:r>
            <a:endParaRPr kumimoji="1" lang="ja-JP" altLang="en-US" sz="16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Upper Layer Information </a:t>
            </a:r>
            <a:r>
              <a:rPr lang="en-US" altLang="ja-JP" dirty="0" smtClean="0"/>
              <a:t>IE (ULI IE)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>
          <a:xfrm>
            <a:off x="4495800" y="27432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Length: Variable</a:t>
            </a:r>
            <a:endParaRPr kumimoji="1" lang="ja-JP" altLang="en-US" sz="1600" dirty="0"/>
          </a:p>
        </p:txBody>
      </p:sp>
      <p:sp>
        <p:nvSpPr>
          <p:cNvPr id="8" name="正方形/長方形 7"/>
          <p:cNvSpPr/>
          <p:nvPr/>
        </p:nvSpPr>
        <p:spPr>
          <a:xfrm>
            <a:off x="3429000" y="27432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Element ID: </a:t>
            </a:r>
            <a:r>
              <a:rPr kumimoji="1" lang="en-US" altLang="ja-JP" sz="1600" dirty="0" err="1" smtClean="0"/>
              <a:t>x</a:t>
            </a:r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648200" y="23622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715000" y="23622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38600" y="4267200"/>
            <a:ext cx="1318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Variable</a:t>
            </a:r>
            <a:r>
              <a:rPr kumimoji="1" lang="en-US" altLang="ja-JP" sz="1600" dirty="0" smtClean="0"/>
              <a:t> octet</a:t>
            </a:r>
            <a:endParaRPr kumimoji="1" lang="ja-JP" altLang="en-US" sz="1600" dirty="0"/>
          </a:p>
        </p:txBody>
      </p:sp>
      <p:sp>
        <p:nvSpPr>
          <p:cNvPr id="12" name="正方形/長方形 11"/>
          <p:cNvSpPr/>
          <p:nvPr/>
        </p:nvSpPr>
        <p:spPr>
          <a:xfrm>
            <a:off x="2362200" y="3505200"/>
            <a:ext cx="42672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Sub-</a:t>
            </a:r>
            <a:r>
              <a:rPr kumimoji="1" lang="en-US" altLang="ja-JP" sz="1600" dirty="0" err="1" smtClean="0"/>
              <a:t>IEs</a:t>
            </a:r>
            <a:endParaRPr kumimoji="1" lang="ja-JP" altLang="en-US" sz="1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657600" y="23622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Flags</a:t>
            </a:r>
            <a:endParaRPr lang="ja-JP" altLang="en-US" dirty="0"/>
          </a:p>
        </p:txBody>
      </p:sp>
      <p:sp>
        <p:nvSpPr>
          <p:cNvPr id="17" name="コンテンツ プレースホルダ 16"/>
          <p:cNvSpPr>
            <a:spLocks noGrp="1"/>
          </p:cNvSpPr>
          <p:nvPr>
            <p:ph idx="1"/>
          </p:nvPr>
        </p:nvSpPr>
        <p:spPr>
          <a:xfrm>
            <a:off x="685800" y="3581400"/>
            <a:ext cx="7772400" cy="2743200"/>
          </a:xfrm>
        </p:spPr>
        <p:txBody>
          <a:bodyPr/>
          <a:lstStyle/>
          <a:p>
            <a:r>
              <a:rPr lang="en-US" altLang="ja-JP" sz="2000" dirty="0" smtClean="0"/>
              <a:t>B0: Encryption</a:t>
            </a:r>
          </a:p>
          <a:p>
            <a:pPr lvl="1"/>
            <a:r>
              <a:rPr lang="en-US" altLang="ja-JP" sz="1800" dirty="0" smtClean="0"/>
              <a:t>0: Sub-</a:t>
            </a:r>
            <a:r>
              <a:rPr lang="en-US" altLang="ja-JP" sz="1800" dirty="0" err="1" smtClean="0"/>
              <a:t>IEs</a:t>
            </a:r>
            <a:r>
              <a:rPr lang="en-US" altLang="ja-JP" sz="1800" dirty="0" smtClean="0"/>
              <a:t> are not encrypted.</a:t>
            </a:r>
          </a:p>
          <a:p>
            <a:pPr lvl="1"/>
            <a:r>
              <a:rPr lang="en-US" altLang="ja-JP" sz="1800" dirty="0" smtClean="0"/>
              <a:t>1: Sub-</a:t>
            </a:r>
            <a:r>
              <a:rPr lang="en-US" altLang="ja-JP" sz="1800" dirty="0" err="1" smtClean="0"/>
              <a:t>IEs</a:t>
            </a:r>
            <a:r>
              <a:rPr lang="en-US" altLang="ja-JP" sz="1800" dirty="0" smtClean="0"/>
              <a:t> are encrypted.</a:t>
            </a:r>
          </a:p>
          <a:p>
            <a:r>
              <a:rPr lang="en-US" altLang="ja-JP" sz="2000" dirty="0" smtClean="0"/>
              <a:t>B1: More Data</a:t>
            </a:r>
          </a:p>
          <a:p>
            <a:pPr lvl="1"/>
            <a:r>
              <a:rPr lang="en-US" altLang="ja-JP" sz="1800" dirty="0" smtClean="0"/>
              <a:t>0: Final ULI IE</a:t>
            </a:r>
          </a:p>
          <a:p>
            <a:pPr lvl="1"/>
            <a:r>
              <a:rPr lang="en-US" altLang="ja-JP" sz="1800" dirty="0" smtClean="0"/>
              <a:t>1</a:t>
            </a:r>
            <a:r>
              <a:rPr lang="en-US" altLang="ja-JP" sz="1800" dirty="0" smtClean="0"/>
              <a:t>:</a:t>
            </a:r>
            <a:r>
              <a:rPr lang="en-US" altLang="ja-JP" sz="1800" dirty="0" smtClean="0"/>
              <a:t> </a:t>
            </a:r>
            <a:r>
              <a:rPr lang="en-US" altLang="ja-JP" sz="1800" dirty="0" smtClean="0"/>
              <a:t>Continue to the next ULI IE</a:t>
            </a:r>
            <a:endParaRPr lang="en-US" altLang="ja-JP" sz="1800" dirty="0" smtClean="0"/>
          </a:p>
          <a:p>
            <a:r>
              <a:rPr lang="en-US" altLang="ja-JP" sz="2000" dirty="0" smtClean="0"/>
              <a:t>B2-</a:t>
            </a:r>
            <a:r>
              <a:rPr lang="en-US" altLang="ja-JP" sz="2000" dirty="0" smtClean="0"/>
              <a:t>B7: Reserved</a:t>
            </a:r>
            <a:endParaRPr lang="ja-JP" altLang="en-US" sz="20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9</a:t>
            </a:fld>
            <a:endParaRPr lang="en-US" altLang="ja-JP"/>
          </a:p>
        </p:txBody>
      </p:sp>
      <p:sp>
        <p:nvSpPr>
          <p:cNvPr id="6" name="正方形/長方形 5"/>
          <p:cNvSpPr/>
          <p:nvPr/>
        </p:nvSpPr>
        <p:spPr>
          <a:xfrm>
            <a:off x="304800" y="25146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Encryption</a:t>
            </a:r>
            <a:endParaRPr kumimoji="1" lang="ja-JP" altLang="en-US" sz="1400" dirty="0"/>
          </a:p>
        </p:txBody>
      </p:sp>
      <p:sp>
        <p:nvSpPr>
          <p:cNvPr id="7" name="正方形/長方形 6"/>
          <p:cNvSpPr/>
          <p:nvPr/>
        </p:nvSpPr>
        <p:spPr>
          <a:xfrm>
            <a:off x="1371600" y="25146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More Data</a:t>
            </a:r>
            <a:endParaRPr kumimoji="1" lang="ja-JP" altLang="en-US" sz="1600" dirty="0"/>
          </a:p>
        </p:txBody>
      </p:sp>
      <p:sp>
        <p:nvSpPr>
          <p:cNvPr id="8" name="正方形/長方形 7"/>
          <p:cNvSpPr/>
          <p:nvPr/>
        </p:nvSpPr>
        <p:spPr>
          <a:xfrm>
            <a:off x="2438400" y="2514600"/>
            <a:ext cx="6400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Reserved</a:t>
            </a:r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8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B0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526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B1</a:t>
            </a:r>
            <a:endParaRPr kumimoji="1" lang="ja-JP" altLang="en-US" sz="1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8194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B2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8862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B3</a:t>
            </a:r>
            <a:endParaRPr kumimoji="1" lang="ja-JP" altLang="en-US" sz="16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8768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B4</a:t>
            </a:r>
            <a:endParaRPr kumimoji="1"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9436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B5</a:t>
            </a:r>
            <a:endParaRPr kumimoji="1" lang="ja-JP" altLang="en-US" sz="1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0104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B6</a:t>
            </a:r>
            <a:endParaRPr kumimoji="1" lang="ja-JP" altLang="en-US" sz="16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0772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B7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13499</TotalTime>
  <Words>1358</Words>
  <Application>Microsoft Macintosh PowerPoint</Application>
  <PresentationFormat>画面に合わせる (4:3)</PresentationFormat>
  <Paragraphs>318</Paragraphs>
  <Slides>21</Slides>
  <Notes>2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2" baseType="lpstr">
      <vt:lpstr>802-11-Submission</vt:lpstr>
      <vt:lpstr>TGai Upper Layer Setup Proposal</vt:lpstr>
      <vt:lpstr>Abstract</vt:lpstr>
      <vt:lpstr>Conformance w/ Tgai PAR &amp; 5C </vt:lpstr>
      <vt:lpstr>Typical Sequence for Internet Access</vt:lpstr>
      <vt:lpstr>Reduce Frame Exchanges</vt:lpstr>
      <vt:lpstr>Optimized Sequence for Internet Access with 1 Round-trip Association (11/1160r2)</vt:lpstr>
      <vt:lpstr>Delayed Upper Layer Response</vt:lpstr>
      <vt:lpstr>Upper Layer Information IE (ULI IE)</vt:lpstr>
      <vt:lpstr>Flags</vt:lpstr>
      <vt:lpstr>Upper Layer Type Sub-IE</vt:lpstr>
      <vt:lpstr>DHCP Sub-IE</vt:lpstr>
      <vt:lpstr>ARP Table Sub-IE</vt:lpstr>
      <vt:lpstr>ND Sub-IE</vt:lpstr>
      <vt:lpstr>DNS Sub-IE</vt:lpstr>
      <vt:lpstr>Padding Sub-IE</vt:lpstr>
      <vt:lpstr>Sub-IEs Usage</vt:lpstr>
      <vt:lpstr>DHCP Proxy or Relay (Translation)</vt:lpstr>
      <vt:lpstr>Pros and Cons</vt:lpstr>
      <vt:lpstr>Is DNS sub-IE needed?</vt:lpstr>
      <vt:lpstr>More Sub-IEs</vt:lpstr>
      <vt:lpstr>Questions &amp; Comments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Morioka Hitoshi</dc:creator>
  <cp:lastModifiedBy>Morioka Hitoshi</cp:lastModifiedBy>
  <cp:revision>47</cp:revision>
  <cp:lastPrinted>1998-02-10T13:28:06Z</cp:lastPrinted>
  <dcterms:created xsi:type="dcterms:W3CDTF">2011-09-16T03:05:38Z</dcterms:created>
  <dcterms:modified xsi:type="dcterms:W3CDTF">2011-09-18T13:39:42Z</dcterms:modified>
</cp:coreProperties>
</file>