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57" r:id="rId3"/>
    <p:sldId id="287" r:id="rId4"/>
    <p:sldId id="296" r:id="rId5"/>
    <p:sldId id="275" r:id="rId6"/>
    <p:sldId id="276" r:id="rId7"/>
    <p:sldId id="277" r:id="rId8"/>
    <p:sldId id="288" r:id="rId9"/>
    <p:sldId id="289" r:id="rId10"/>
    <p:sldId id="290" r:id="rId11"/>
    <p:sldId id="291" r:id="rId12"/>
    <p:sldId id="292" r:id="rId13"/>
    <p:sldId id="294" r:id="rId14"/>
    <p:sldId id="295" r:id="rId15"/>
    <p:sldId id="283" r:id="rId16"/>
    <p:sldId id="284" r:id="rId17"/>
    <p:sldId id="278" r:id="rId18"/>
    <p:sldId id="293" r:id="rId19"/>
    <p:sldId id="298" r:id="rId20"/>
    <p:sldId id="279" r:id="rId21"/>
    <p:sldId id="297" r:id="rId22"/>
    <p:sldId id="299" r:id="rId23"/>
    <p:sldId id="300" r:id="rId24"/>
    <p:sldId id="286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 dirty="0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 dirty="0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 dirty="0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</a:t>
            </a:r>
            <a:r>
              <a:rPr lang="en-US" altLang="ja-JP" sz="1800" b="1" dirty="0" smtClean="0"/>
              <a:t>0976r2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980" cy="276999"/>
          </a:xfrm>
        </p:spPr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err="1" smtClean="0"/>
              <a:t>TGai</a:t>
            </a:r>
            <a:r>
              <a:rPr lang="en-US" altLang="ja-JP" sz="2400" dirty="0" smtClean="0"/>
              <a:t> Authentication Protocol Proposal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2011-07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22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by 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9400" y="1981200"/>
            <a:ext cx="5638800" cy="4114800"/>
          </a:xfrm>
        </p:spPr>
        <p:txBody>
          <a:bodyPr/>
          <a:lstStyle/>
          <a:p>
            <a:r>
              <a:rPr lang="en-US" altLang="ja-JP" sz="1800" dirty="0" smtClean="0"/>
              <a:t>If the AP receives association request with </a:t>
            </a:r>
            <a:r>
              <a:rPr lang="en-US" altLang="ja-JP" sz="1800" dirty="0" smtClean="0"/>
              <a:t>aiCAP</a:t>
            </a:r>
            <a:r>
              <a:rPr lang="en-US" altLang="ja-JP" sz="1800" dirty="0" smtClean="0"/>
              <a:t>, the AP recognizes the STA requesting .11ai association.</a:t>
            </a:r>
          </a:p>
          <a:p>
            <a:r>
              <a:rPr lang="en-US" altLang="ja-JP" sz="1800" dirty="0" smtClean="0"/>
              <a:t>The AP checks following information.</a:t>
            </a:r>
          </a:p>
          <a:p>
            <a:pPr lvl="1"/>
            <a:r>
              <a:rPr lang="en-US" altLang="ja-JP" sz="1400" dirty="0" smtClean="0"/>
              <a:t>ANonce</a:t>
            </a:r>
            <a:r>
              <a:rPr lang="en-US" altLang="ja-JP" sz="1400" dirty="0" smtClean="0"/>
              <a:t>: Search the </a:t>
            </a:r>
            <a:r>
              <a:rPr lang="en-US" altLang="ja-JP" sz="1400" dirty="0" smtClean="0"/>
              <a:t>ANonce</a:t>
            </a:r>
            <a:r>
              <a:rPr lang="en-US" altLang="ja-JP" sz="1400" dirty="0" smtClean="0"/>
              <a:t> list recorded.  If the same </a:t>
            </a:r>
            <a:r>
              <a:rPr lang="en-US" altLang="ja-JP" sz="1400" dirty="0" smtClean="0"/>
              <a:t>ANonce</a:t>
            </a:r>
            <a:r>
              <a:rPr lang="en-US" altLang="ja-JP" sz="1400" dirty="0" smtClean="0"/>
              <a:t> is found, it’s success.</a:t>
            </a:r>
          </a:p>
          <a:p>
            <a:pPr lvl="1"/>
            <a:r>
              <a:rPr lang="en-US" altLang="ja-JP" sz="1400" dirty="0" smtClean="0"/>
              <a:t>NAI: Search user ID list.  If the same user ID is found, it’s success and retrieve PMK for the user.</a:t>
            </a:r>
          </a:p>
          <a:p>
            <a:r>
              <a:rPr lang="en-US" altLang="ja-JP" sz="1800" dirty="0" smtClean="0"/>
              <a:t>Now the AP has all of required information to calculate PTK.  The AP calculate it.</a:t>
            </a:r>
          </a:p>
          <a:p>
            <a:r>
              <a:rPr lang="en-US" altLang="ja-JP" sz="1800" dirty="0" smtClean="0"/>
              <a:t>The AP calculates </a:t>
            </a:r>
            <a:r>
              <a:rPr lang="en-US" altLang="ja-JP" sz="1800" dirty="0" smtClean="0"/>
              <a:t>and </a:t>
            </a:r>
            <a:r>
              <a:rPr lang="en-US" altLang="ja-JP" sz="1800" dirty="0" smtClean="0"/>
              <a:t>compares </a:t>
            </a:r>
            <a:r>
              <a:rPr lang="en-US" altLang="ja-JP" sz="1800" dirty="0" smtClean="0"/>
              <a:t>the </a:t>
            </a:r>
            <a:r>
              <a:rPr lang="en-US" altLang="ja-JP" sz="1800" dirty="0" smtClean="0"/>
              <a:t>MIC with PTK or key derived from PTK.  If </a:t>
            </a:r>
            <a:r>
              <a:rPr lang="en-US" altLang="ja-JP" sz="1800" dirty="0" smtClean="0"/>
              <a:t>they matches,</a:t>
            </a:r>
            <a:r>
              <a:rPr lang="en-US" altLang="ja-JP" sz="1800" dirty="0" smtClean="0"/>
              <a:t> the authentication successes.</a:t>
            </a:r>
            <a:endParaRPr lang="en-US" altLang="ja-JP" sz="1800" dirty="0" smtClean="0"/>
          </a:p>
          <a:p>
            <a:r>
              <a:rPr lang="en-US" altLang="ja-JP" sz="1800" dirty="0" smtClean="0"/>
              <a:t>If encrypted ULI is included, the AP decrypts it and process it. (Don’t defined how to do yet.)</a:t>
            </a:r>
            <a:endParaRPr lang="en-US" altLang="ja-JP" sz="20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67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5722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408906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673801" y="2667000"/>
            <a:ext cx="2015344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838200" y="2362200"/>
            <a:ext cx="1632077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7F7F7F"/>
                </a:solidFill>
              </a:rPr>
              <a:t>Assoc. Req.</a:t>
            </a:r>
          </a:p>
          <a:p>
            <a:pPr algn="ctr"/>
            <a:r>
              <a:rPr kumimoji="1" lang="en-US" altLang="ja-JP" sz="1600" dirty="0" smtClean="0">
                <a:solidFill>
                  <a:srgbClr val="7F7F7F"/>
                </a:solidFill>
              </a:rPr>
              <a:t>(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aiCAP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, 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ANonce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,</a:t>
            </a:r>
          </a:p>
          <a:p>
            <a:pPr algn="ctr"/>
            <a:r>
              <a:rPr kumimoji="1" lang="en-US" altLang="ja-JP" sz="1600" dirty="0" smtClean="0">
                <a:solidFill>
                  <a:srgbClr val="7F7F7F"/>
                </a:solidFill>
              </a:rPr>
              <a:t>SNonce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, NAI,</a:t>
            </a:r>
          </a:p>
          <a:p>
            <a:pPr algn="ctr"/>
            <a:r>
              <a:rPr kumimoji="1" lang="en-US" altLang="ja-JP" sz="1600" dirty="0" smtClean="0">
                <a:solidFill>
                  <a:srgbClr val="7F7F7F"/>
                </a:solidFill>
              </a:rPr>
              <a:t>ENC(ULI), 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MIC)</a:t>
            </a:r>
            <a:endParaRPr kumimoji="1" lang="ja-JP" altLang="en-US" sz="1600" dirty="0">
              <a:solidFill>
                <a:srgbClr val="7F7F7F"/>
              </a:solidFill>
            </a:endParaRPr>
          </a:p>
        </p:txBody>
      </p:sp>
      <p:sp>
        <p:nvSpPr>
          <p:cNvPr id="19" name="左右矢印 18"/>
          <p:cNvSpPr/>
          <p:nvPr/>
        </p:nvSpPr>
        <p:spPr bwMode="auto">
          <a:xfrm>
            <a:off x="685800" y="4191000"/>
            <a:ext cx="1981200" cy="484632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PTK shared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.11ai Association Response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9400" y="1981200"/>
            <a:ext cx="5638800" cy="4114800"/>
          </a:xfrm>
        </p:spPr>
        <p:txBody>
          <a:bodyPr/>
          <a:lstStyle/>
          <a:p>
            <a:r>
              <a:rPr lang="en-US" altLang="ja-JP" sz="1800" dirty="0" smtClean="0"/>
              <a:t>The AP assigns an AID to the STA.</a:t>
            </a:r>
          </a:p>
          <a:p>
            <a:pPr lvl="1"/>
            <a:r>
              <a:rPr lang="en-US" altLang="ja-JP" sz="1600" dirty="0" smtClean="0"/>
              <a:t>It means AID is assigned only after successful authentication.</a:t>
            </a:r>
          </a:p>
          <a:p>
            <a:r>
              <a:rPr lang="en-US" altLang="ja-JP" sz="1800" dirty="0" smtClean="0"/>
              <a:t>The AP constructs .11ai association response including the following information and transmits to the STA.</a:t>
            </a:r>
          </a:p>
          <a:p>
            <a:pPr lvl="1"/>
            <a:r>
              <a:rPr lang="en-US" altLang="ja-JP" sz="1600" dirty="0" smtClean="0"/>
              <a:t>aiCAP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ANonce</a:t>
            </a:r>
            <a:r>
              <a:rPr lang="en-US" altLang="ja-JP" sz="1600" dirty="0" smtClean="0"/>
              <a:t>: included in the association request.</a:t>
            </a:r>
          </a:p>
          <a:p>
            <a:pPr lvl="1"/>
            <a:r>
              <a:rPr lang="en-US" altLang="ja-JP" sz="1600" dirty="0" smtClean="0"/>
              <a:t>Lifetime: PTK lifetime.</a:t>
            </a:r>
          </a:p>
          <a:p>
            <a:pPr lvl="1"/>
            <a:r>
              <a:rPr lang="en-US" altLang="ja-JP" sz="1600" dirty="0" smtClean="0"/>
              <a:t>GTK: Derived by existing method and encrypted by using PTK, KCK, KEK or TK.</a:t>
            </a:r>
          </a:p>
          <a:p>
            <a:pPr lvl="1"/>
            <a:r>
              <a:rPr lang="en-US" altLang="ja-JP" sz="1600" dirty="0" smtClean="0"/>
              <a:t>ULI: If available at that time.  It can be encrypted.</a:t>
            </a:r>
          </a:p>
          <a:p>
            <a:pPr lvl="2"/>
            <a:r>
              <a:rPr lang="en-US" altLang="ja-JP" sz="1400" dirty="0" smtClean="0"/>
              <a:t>If need more time to response, set “send you later” indicator in ULI.</a:t>
            </a:r>
          </a:p>
          <a:p>
            <a:pPr lvl="1"/>
            <a:r>
              <a:rPr lang="en-US" altLang="ja-JP" sz="1600" dirty="0" smtClean="0"/>
              <a:t>MIC</a:t>
            </a:r>
          </a:p>
          <a:p>
            <a:pPr lvl="1"/>
            <a:endParaRPr lang="en-US" altLang="ja-JP" sz="14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67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5722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408906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 bwMode="auto">
          <a:xfrm rot="10800000">
            <a:off x="683877" y="5181600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62000" y="4876800"/>
            <a:ext cx="17857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aiCAP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</a:t>
            </a:r>
          </a:p>
          <a:p>
            <a:pPr algn="ctr"/>
            <a:r>
              <a:rPr kumimoji="1" lang="en-US" altLang="ja-JP" sz="1600" dirty="0" smtClean="0"/>
              <a:t>Lifetime, </a:t>
            </a:r>
          </a:p>
          <a:p>
            <a:pPr algn="ctr"/>
            <a:r>
              <a:rPr kumimoji="1" lang="en-US" altLang="ja-JP" sz="1600" dirty="0" smtClean="0"/>
              <a:t>ENC(GTK, [ULI]), </a:t>
            </a:r>
          </a:p>
          <a:p>
            <a:pPr algn="ctr"/>
            <a:r>
              <a:rPr kumimoji="1" lang="en-US" altLang="ja-JP" sz="1600" dirty="0" smtClean="0"/>
              <a:t>MIC)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by STA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altLang="ja-JP" sz="1800" dirty="0" smtClean="0"/>
              <a:t>The AP checks the following information.</a:t>
            </a:r>
          </a:p>
          <a:p>
            <a:pPr lvl="1"/>
            <a:r>
              <a:rPr lang="en-US" altLang="ja-JP" sz="1400" dirty="0" smtClean="0"/>
              <a:t>ANonce</a:t>
            </a:r>
            <a:r>
              <a:rPr lang="en-US" altLang="ja-JP" sz="1400" dirty="0" smtClean="0"/>
              <a:t>: Identify the request to which the response correspond.</a:t>
            </a:r>
          </a:p>
          <a:p>
            <a:pPr lvl="1"/>
            <a:r>
              <a:rPr lang="en-US" altLang="ja-JP" sz="1400" dirty="0" smtClean="0"/>
              <a:t>MIC</a:t>
            </a:r>
          </a:p>
          <a:p>
            <a:r>
              <a:rPr lang="en-US" altLang="ja-JP" sz="1800" dirty="0" smtClean="0"/>
              <a:t>If the MIC matches, the authentication successes.</a:t>
            </a:r>
          </a:p>
          <a:p>
            <a:r>
              <a:rPr lang="en-US" altLang="ja-JP" sz="1800" dirty="0" smtClean="0"/>
              <a:t>Decrypt GTK and install.</a:t>
            </a:r>
          </a:p>
          <a:p>
            <a:r>
              <a:rPr lang="en-US" altLang="ja-JP" sz="1800" dirty="0" smtClean="0"/>
              <a:t>If available, decrypt ULI and process.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Authentication and Association have been completed.</a:t>
            </a:r>
          </a:p>
          <a:p>
            <a:r>
              <a:rPr lang="en-US" altLang="ja-JP" sz="1800" dirty="0" smtClean="0"/>
              <a:t>Data frames are encrypted by CCMP.</a:t>
            </a:r>
          </a:p>
          <a:p>
            <a:endParaRPr lang="ja-JP" altLang="en-US" sz="12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1722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81541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64396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44584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6551277" y="2667000"/>
            <a:ext cx="1981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29400" y="2362200"/>
            <a:ext cx="17857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Assoc.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ANonce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Lifetime, 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ENC(GTK, [ULI]), 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MIC)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左右矢印 28"/>
          <p:cNvSpPr/>
          <p:nvPr/>
        </p:nvSpPr>
        <p:spPr bwMode="auto">
          <a:xfrm>
            <a:off x="6553200" y="4572000"/>
            <a:ext cx="1981200" cy="1600200"/>
          </a:xfrm>
          <a:prstGeom prst="leftRightArrow">
            <a:avLst>
              <a:gd name="adj1" fmla="val 64648"/>
              <a:gd name="adj2" fmla="val 23128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complete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CCMP for data frames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non-.11ai </a:t>
            </a:r>
            <a:r>
              <a:rPr lang="en-US" altLang="ja-JP" dirty="0" smtClean="0"/>
              <a:t>(legacy) </a:t>
            </a:r>
            <a:r>
              <a:rPr lang="en-US" altLang="ja-JP" dirty="0" smtClean="0"/>
              <a:t>STA and .11ai 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Non-.11ai STA will ignore </a:t>
            </a:r>
            <a:r>
              <a:rPr lang="en-US" altLang="ja-JP" dirty="0" smtClean="0"/>
              <a:t>aiCAP</a:t>
            </a:r>
            <a:r>
              <a:rPr lang="en-US" altLang="ja-JP" dirty="0" smtClean="0"/>
              <a:t> and other .11ai specific </a:t>
            </a:r>
            <a:r>
              <a:rPr lang="en-US" altLang="ja-JP" dirty="0" smtClean="0"/>
              <a:t>IEs</a:t>
            </a:r>
            <a:r>
              <a:rPr lang="en-US" altLang="ja-JP" dirty="0" smtClean="0"/>
              <a:t> .  </a:t>
            </a:r>
          </a:p>
          <a:p>
            <a:r>
              <a:rPr lang="en-US" altLang="ja-JP" dirty="0" smtClean="0"/>
              <a:t>The STA just transmits legacy Authentication frame to the AP.</a:t>
            </a:r>
          </a:p>
          <a:p>
            <a:r>
              <a:rPr lang="en-US" altLang="ja-JP" dirty="0" smtClean="0"/>
              <a:t>The AP can recognize the STA intends to connect by legacy method by receiving legacy Authentication frame.</a:t>
            </a:r>
          </a:p>
          <a:p>
            <a:r>
              <a:rPr lang="en-US" altLang="ja-JP" dirty="0" smtClean="0"/>
              <a:t>The AP accommodates the STA as legacy device.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.11ai STA and non-.11ai (legacy) 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.11ai STA can recognize the AP does not support .11ai by no </a:t>
            </a:r>
            <a:r>
              <a:rPr lang="en-US" altLang="ja-JP" dirty="0" smtClean="0"/>
              <a:t>aiCAP</a:t>
            </a:r>
            <a:r>
              <a:rPr lang="en-US" altLang="ja-JP" dirty="0" smtClean="0"/>
              <a:t> in beacon or probe response.</a:t>
            </a:r>
          </a:p>
          <a:p>
            <a:r>
              <a:rPr lang="en-US" altLang="ja-JP" dirty="0" smtClean="0"/>
              <a:t>The STA will connect to the AP by legacy method or search other AP.</a:t>
            </a:r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Current State Machine</a:t>
            </a:r>
            <a:br>
              <a:rPr lang="en-US" altLang="ja-JP" dirty="0" smtClean="0"/>
            </a:br>
            <a:r>
              <a:rPr lang="en-US" altLang="ja-JP" dirty="0" smtClean="0"/>
              <a:t>(IEEE802.11-2007)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370996" cy="41910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62000" y="5867400"/>
            <a:ext cx="7924365" cy="58477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1600" dirty="0" smtClean="0"/>
              <a:t>NOTE 3—IEEE 802.11 Open System authentication provides no security, but is included to</a:t>
            </a:r>
          </a:p>
          <a:p>
            <a:r>
              <a:rPr lang="en-US" altLang="ja-JP" sz="1600" dirty="0" smtClean="0"/>
              <a:t>maintain backward compatibility with the IEEE 802.11 state machine (see 11.3).  (8.4.1.2.1 </a:t>
            </a:r>
            <a:r>
              <a:rPr lang="en-US" altLang="ja-JP" sz="1600" dirty="0" smtClean="0"/>
              <a:t>b</a:t>
            </a:r>
            <a:r>
              <a:rPr lang="en-US" altLang="ja-JP" sz="1600" dirty="0" smtClean="0"/>
              <a:t>))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5675978" cy="37338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TGai</a:t>
            </a:r>
            <a:r>
              <a:rPr lang="en-US" altLang="ja-JP" dirty="0" smtClean="0"/>
              <a:t> State Machine</a:t>
            </a:r>
            <a:endParaRPr lang="ja-JP" alt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half" idx="2"/>
          </p:nvPr>
        </p:nvSpPr>
        <p:spPr>
          <a:xfrm>
            <a:off x="5638800" y="1676400"/>
            <a:ext cx="3200400" cy="4114800"/>
          </a:xfrm>
        </p:spPr>
        <p:txBody>
          <a:bodyPr/>
          <a:lstStyle/>
          <a:p>
            <a:r>
              <a:rPr lang="en-US" altLang="ja-JP" sz="2000" dirty="0" smtClean="0"/>
              <a:t>In real implementation</a:t>
            </a:r>
          </a:p>
          <a:p>
            <a:pPr lvl="1"/>
            <a:r>
              <a:rPr lang="en-US" altLang="ja-JP" sz="1800" dirty="0" smtClean="0"/>
              <a:t>STA: Skip transmitting Auth Req.</a:t>
            </a:r>
          </a:p>
          <a:p>
            <a:pPr lvl="1"/>
            <a:r>
              <a:rPr lang="en-US" altLang="ja-JP" sz="1800" dirty="0" smtClean="0"/>
              <a:t>AP: Process Open System authentication and association sequentially.</a:t>
            </a:r>
          </a:p>
          <a:p>
            <a:pPr lvl="1"/>
            <a:r>
              <a:rPr lang="en-US" altLang="ja-JP" sz="1800" dirty="0" smtClean="0"/>
              <a:t>These modifications are</a:t>
            </a:r>
            <a:r>
              <a:rPr lang="en-US" altLang="ja-JP" sz="1800" dirty="0" smtClean="0"/>
              <a:t> very small</a:t>
            </a:r>
            <a:r>
              <a:rPr lang="en-US" altLang="ja-JP" sz="1800" dirty="0" smtClean="0"/>
              <a:t>.</a:t>
            </a:r>
          </a:p>
          <a:p>
            <a:pPr lvl="1"/>
            <a:r>
              <a:rPr lang="en-US" altLang="ja-JP" sz="1800" dirty="0" smtClean="0"/>
              <a:t>And can coexist with legacy system (state machine).</a:t>
            </a:r>
          </a:p>
          <a:p>
            <a:pPr lvl="1"/>
            <a:r>
              <a:rPr lang="en-US" altLang="ja-JP" sz="1800" dirty="0" smtClean="0"/>
              <a:t>We tried to implement on </a:t>
            </a:r>
            <a:r>
              <a:rPr lang="en-US" altLang="ja-JP" sz="1800" dirty="0" smtClean="0"/>
              <a:t>NetBSD</a:t>
            </a:r>
            <a:r>
              <a:rPr lang="en-US" altLang="ja-JP" sz="1800" dirty="0" smtClean="0"/>
              <a:t>, Linux and Android.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sp>
        <p:nvSpPr>
          <p:cNvPr id="19" name="フリーフォーム 18"/>
          <p:cNvSpPr/>
          <p:nvPr/>
        </p:nvSpPr>
        <p:spPr bwMode="auto">
          <a:xfrm>
            <a:off x="1317130" y="2693813"/>
            <a:ext cx="1261536" cy="2193534"/>
          </a:xfrm>
          <a:custGeom>
            <a:avLst/>
            <a:gdLst>
              <a:gd name="connsiteX0" fmla="*/ 1235877 w 1261536"/>
              <a:gd name="connsiteY0" fmla="*/ 0 h 2193534"/>
              <a:gd name="connsiteX1" fmla="*/ 4276 w 1261536"/>
              <a:gd name="connsiteY1" fmla="*/ 1026215 h 2193534"/>
              <a:gd name="connsiteX2" fmla="*/ 1261536 w 1261536"/>
              <a:gd name="connsiteY2" fmla="*/ 2193534 h 219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1536" h="2193534">
                <a:moveTo>
                  <a:pt x="1235877" y="0"/>
                </a:moveTo>
                <a:cubicBezTo>
                  <a:pt x="617938" y="330313"/>
                  <a:pt x="0" y="660626"/>
                  <a:pt x="4276" y="1026215"/>
                </a:cubicBezTo>
                <a:cubicBezTo>
                  <a:pt x="8553" y="1391804"/>
                  <a:pt x="1261536" y="2193534"/>
                  <a:pt x="1261536" y="2193534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7200" y="4114800"/>
            <a:ext cx="140562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Successful</a:t>
            </a:r>
          </a:p>
          <a:p>
            <a:r>
              <a:rPr kumimoji="1" lang="en-US" altLang="ja-JP" dirty="0" smtClean="0"/>
              <a:t>.11ai Association or</a:t>
            </a:r>
          </a:p>
          <a:p>
            <a:r>
              <a:rPr kumimoji="1" lang="en-US" altLang="ja-JP" dirty="0" smtClean="0"/>
              <a:t>Reassociation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Protocol Features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1.5 round-trip frame exchange to complete authentication and PTK/GTK setup.</a:t>
            </a:r>
          </a:p>
          <a:p>
            <a:r>
              <a:rPr lang="en-US" altLang="ja-JP" sz="2000" dirty="0" smtClean="0"/>
              <a:t>Mutual Authentication between AP and STA</a:t>
            </a:r>
          </a:p>
          <a:p>
            <a:pPr lvl="1"/>
            <a:r>
              <a:rPr lang="en-US" altLang="ja-JP" sz="1800" dirty="0" smtClean="0"/>
              <a:t>Both AP and STA check MIC in the Assoc frame.</a:t>
            </a:r>
          </a:p>
          <a:p>
            <a:pPr lvl="1"/>
            <a:r>
              <a:rPr lang="en-US" altLang="ja-JP" sz="1800" dirty="0" smtClean="0"/>
              <a:t>MIC is calculated by using </a:t>
            </a:r>
            <a:r>
              <a:rPr lang="en-US" altLang="ja-JP" sz="1800" dirty="0" smtClean="0"/>
              <a:t>PTK or a </a:t>
            </a:r>
            <a:r>
              <a:rPr lang="en-US" altLang="ja-JP" sz="1800" dirty="0" smtClean="0"/>
              <a:t>key derived from PTK</a:t>
            </a:r>
            <a:r>
              <a:rPr lang="en-US" altLang="ja-JP" sz="1800" dirty="0" smtClean="0"/>
              <a:t>.</a:t>
            </a:r>
            <a:endParaRPr lang="en-US" altLang="ja-JP" sz="1800" dirty="0" smtClean="0"/>
          </a:p>
          <a:p>
            <a:pPr lvl="1"/>
            <a:r>
              <a:rPr lang="en-US" altLang="ja-JP" sz="1800" dirty="0" smtClean="0"/>
              <a:t>So they can authenticate mutually.</a:t>
            </a:r>
          </a:p>
          <a:p>
            <a:r>
              <a:rPr lang="en-US" altLang="ja-JP" sz="2000" dirty="0" smtClean="0"/>
              <a:t>PTK never on-the-air</a:t>
            </a:r>
          </a:p>
          <a:p>
            <a:pPr lvl="1"/>
            <a:r>
              <a:rPr lang="en-US" altLang="ja-JP" sz="1800" dirty="0" smtClean="0"/>
              <a:t>PTK is calculated by STA and AP separately.</a:t>
            </a:r>
          </a:p>
          <a:p>
            <a:pPr lvl="1"/>
            <a:r>
              <a:rPr lang="en-US" altLang="ja-JP" sz="1800" dirty="0" smtClean="0"/>
              <a:t>So PTK is never on-the-air.</a:t>
            </a:r>
          </a:p>
          <a:p>
            <a:r>
              <a:rPr lang="en-US" altLang="ja-JP" sz="2000" dirty="0" smtClean="0"/>
              <a:t>Early PTK share</a:t>
            </a:r>
          </a:p>
          <a:p>
            <a:pPr lvl="1"/>
            <a:r>
              <a:rPr lang="en-US" altLang="ja-JP" sz="1800" dirty="0" smtClean="0"/>
              <a:t>PTK can be shared after the AP received Assoc. Request.</a:t>
            </a:r>
          </a:p>
          <a:p>
            <a:pPr lvl="1"/>
            <a:r>
              <a:rPr lang="en-US" altLang="ja-JP" sz="1800" dirty="0" smtClean="0"/>
              <a:t>So some information, GTK, upper layer information, can be encrypted even in the Assoc. Request.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with .11i</a:t>
            </a:r>
            <a:endParaRPr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67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.11i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This Protocol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Authentication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Vary (Depend on EAP method)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MIC in Assoc. frames. Depend on MIC </a:t>
                      </a:r>
                      <a:r>
                        <a:rPr kumimoji="1" lang="en-US" altLang="ja-JP" baseline="0" dirty="0" smtClean="0"/>
                        <a:t> hash function strength.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Clear text on-the-air</a:t>
                      </a:r>
                      <a:r>
                        <a:rPr kumimoji="1" lang="en-US" altLang="ja-JP" baseline="0" dirty="0" smtClean="0"/>
                        <a:t> for key sharing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ANonce, SNonce, AA, SPA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Key hierarchy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8.5.1 in IEEE802.11-2007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AID assignment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Before authentication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After authentication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Upper Layer Resource assignment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After authentication</a:t>
                      </a:r>
                    </a:p>
                    <a:p>
                      <a:r>
                        <a:rPr kumimoji="1" lang="en-US" altLang="ja-JP" dirty="0" smtClean="0"/>
                        <a:t>Encrypted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Data</a:t>
                      </a:r>
                      <a:r>
                        <a:rPr kumimoji="1" lang="en-US" altLang="ja-JP" baseline="0" dirty="0" smtClean="0"/>
                        <a:t> Frame Encryption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CCMP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EAPOL-Key Message 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9400" y="1981200"/>
            <a:ext cx="3581400" cy="4114800"/>
          </a:xfrm>
        </p:spPr>
        <p:txBody>
          <a:bodyPr/>
          <a:lstStyle/>
          <a:p>
            <a:r>
              <a:rPr lang="en-US" altLang="ja-JP" sz="1600" dirty="0" smtClean="0"/>
              <a:t>Key negotiation of this protocol is very similar to .11i.</a:t>
            </a:r>
          </a:p>
          <a:p>
            <a:r>
              <a:rPr lang="en-US" altLang="ja-JP" sz="1600" dirty="0" smtClean="0"/>
              <a:t>But no message which corresponding to EPAOL-Key message 4.</a:t>
            </a:r>
          </a:p>
          <a:p>
            <a:r>
              <a:rPr lang="en-US" altLang="ja-JP" sz="1600" dirty="0" smtClean="0"/>
              <a:t>Message 4 is just for confirmation that correct PTK is installed.</a:t>
            </a:r>
          </a:p>
          <a:p>
            <a:r>
              <a:rPr lang="en-US" altLang="ja-JP" sz="1600" dirty="0" smtClean="0"/>
              <a:t>In our protocol, PTK is already checked before transmitting Assoc. resp.</a:t>
            </a:r>
          </a:p>
          <a:p>
            <a:r>
              <a:rPr lang="en-US" altLang="ja-JP" sz="1600" dirty="0" smtClean="0"/>
              <a:t>If it does not match, the authentication fails.</a:t>
            </a:r>
          </a:p>
          <a:p>
            <a:r>
              <a:rPr lang="en-US" altLang="ja-JP" sz="1600" dirty="0" smtClean="0"/>
              <a:t>And the AP can confirm that the STA received Assoc. resp. or not by ACK frame because Assoc. resp. is an </a:t>
            </a:r>
            <a:r>
              <a:rPr lang="en-US" altLang="ja-JP" sz="1600" dirty="0" smtClean="0"/>
              <a:t>unicast</a:t>
            </a:r>
            <a:r>
              <a:rPr lang="en-US" altLang="ja-JP" sz="1600" dirty="0" smtClean="0"/>
              <a:t> frame.</a:t>
            </a:r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67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16200000" flipH="1">
            <a:off x="877094" y="3847306"/>
            <a:ext cx="35821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103312" y="3848100"/>
            <a:ext cx="3581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rot="10800000">
            <a:off x="685800" y="2971800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960678" y="2667000"/>
            <a:ext cx="14098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EAPOL-Key 1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)</a:t>
            </a: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685800" y="3733800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35031" y="3429000"/>
            <a:ext cx="1461157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EAPOL-Key 2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SNonce</a:t>
            </a:r>
            <a:r>
              <a:rPr kumimoji="1" lang="en-US" altLang="ja-JP" sz="1600" dirty="0" smtClean="0"/>
              <a:t>, MIC)</a:t>
            </a:r>
            <a:endParaRPr kumimoji="1" lang="en-US" altLang="ja-JP" sz="1600" dirty="0" smtClean="0"/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cxnSp>
        <p:nvCxnSpPr>
          <p:cNvPr id="17" name="直線矢印コネクタ 16"/>
          <p:cNvCxnSpPr/>
          <p:nvPr/>
        </p:nvCxnSpPr>
        <p:spPr bwMode="auto">
          <a:xfrm rot="10800000">
            <a:off x="674700" y="4418266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44757" y="4113466"/>
            <a:ext cx="20195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EAPOL-Key 3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 GTK, MIC)</a:t>
            </a: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665169" y="5181600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914400" y="4876800"/>
            <a:ext cx="1461157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EAPOL-Key 4</a:t>
            </a:r>
          </a:p>
          <a:p>
            <a:pPr algn="ctr"/>
            <a:r>
              <a:rPr kumimoji="1" lang="en-US" altLang="ja-JP" sz="1600" dirty="0" smtClean="0"/>
              <a:t>(MIC)</a:t>
            </a:r>
            <a:endParaRPr kumimoji="1" lang="en-US" altLang="ja-JP" sz="1600" dirty="0" smtClean="0"/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095206" y="1600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80772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直線コネクタ 24"/>
          <p:cNvCxnSpPr>
            <a:stCxn id="24" idx="2"/>
          </p:cNvCxnSpPr>
          <p:nvPr/>
        </p:nvCxnSpPr>
        <p:spPr bwMode="auto">
          <a:xfrm rot="16200000" flipH="1">
            <a:off x="6667500" y="3848100"/>
            <a:ext cx="35821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 bwMode="auto">
          <a:xfrm rot="5400000">
            <a:off x="4687094" y="3848894"/>
            <a:ext cx="3581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 bwMode="auto">
          <a:xfrm rot="10800000">
            <a:off x="6476206" y="2972594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565989" y="2667794"/>
            <a:ext cx="17800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)</a:t>
            </a:r>
          </a:p>
        </p:txBody>
      </p:sp>
      <p:cxnSp>
        <p:nvCxnSpPr>
          <p:cNvPr id="29" name="直線矢印コネクタ 28"/>
          <p:cNvCxnSpPr/>
          <p:nvPr/>
        </p:nvCxnSpPr>
        <p:spPr bwMode="auto">
          <a:xfrm>
            <a:off x="6476206" y="3734594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332302" y="3429794"/>
            <a:ext cx="2247430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.11ai Assoc req.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smtClean="0"/>
              <a:t>SNonce</a:t>
            </a:r>
            <a:r>
              <a:rPr kumimoji="1" lang="en-US" altLang="ja-JP" sz="1600" dirty="0" smtClean="0"/>
              <a:t>, MIC)</a:t>
            </a:r>
            <a:endParaRPr kumimoji="1" lang="en-US" altLang="ja-JP" sz="1600" dirty="0" smtClean="0"/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cxnSp>
        <p:nvCxnSpPr>
          <p:cNvPr id="31" name="直線矢印コネクタ 30"/>
          <p:cNvCxnSpPr/>
          <p:nvPr/>
        </p:nvCxnSpPr>
        <p:spPr bwMode="auto">
          <a:xfrm rot="10800000">
            <a:off x="6465106" y="4419060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35163" y="4114260"/>
            <a:ext cx="20195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.11ai Assoc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 GTK, MIC)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71600" y="1600200"/>
            <a:ext cx="56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.11i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781800" y="1600200"/>
            <a:ext cx="1296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This Protocol</a:t>
            </a:r>
            <a:endParaRPr kumimoji="1" lang="ja-JP" altLang="en-US" sz="1600" dirty="0"/>
          </a:p>
        </p:txBody>
      </p:sp>
      <p:cxnSp>
        <p:nvCxnSpPr>
          <p:cNvPr id="36" name="直線矢印コネクタ 35"/>
          <p:cNvCxnSpPr/>
          <p:nvPr/>
        </p:nvCxnSpPr>
        <p:spPr bwMode="auto">
          <a:xfrm>
            <a:off x="685800" y="32004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28600" y="3048000"/>
            <a:ext cx="522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ACK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/>
          <p:nvPr/>
        </p:nvCxnSpPr>
        <p:spPr bwMode="auto">
          <a:xfrm>
            <a:off x="685800" y="46482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 rot="10800000">
            <a:off x="685800" y="39624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 bwMode="auto">
          <a:xfrm rot="10800000">
            <a:off x="685800" y="54102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 bwMode="auto">
          <a:xfrm rot="10800000">
            <a:off x="6477000" y="39624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 bwMode="auto">
          <a:xfrm>
            <a:off x="6477000" y="46482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FD51ED6-2E65-F848-96D6-987BCE485E79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mtClean="0"/>
              <a:t>Abstract</a:t>
            </a: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Authentication and Association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Security Consideration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Major Attacks</a:t>
            </a:r>
          </a:p>
          <a:p>
            <a:pPr lvl="1"/>
            <a:r>
              <a:rPr lang="en-US" altLang="ja-JP" dirty="0" smtClean="0"/>
              <a:t>Replay Attack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Fake </a:t>
            </a:r>
            <a:r>
              <a:rPr lang="en-US" altLang="ja-JP" dirty="0" smtClean="0"/>
              <a:t>AP</a:t>
            </a:r>
            <a:endParaRPr lang="en-US" altLang="ja-JP" dirty="0" smtClean="0"/>
          </a:p>
          <a:p>
            <a:r>
              <a:rPr lang="en-US" altLang="ja-JP" dirty="0" smtClean="0"/>
              <a:t>Security </a:t>
            </a:r>
            <a:r>
              <a:rPr lang="en-US" altLang="ja-JP" dirty="0" smtClean="0"/>
              <a:t>Strength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Authentication </a:t>
            </a:r>
            <a:r>
              <a:rPr lang="en-US" altLang="ja-JP" dirty="0" smtClean="0"/>
              <a:t>strength of this protocol depends on the strength of hash function.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Replay Attack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Malicious STA with different MAC address with correct STA.</a:t>
            </a:r>
          </a:p>
          <a:p>
            <a:pPr lvl="1"/>
            <a:r>
              <a:rPr lang="en-US" altLang="ja-JP" sz="1800" dirty="0" smtClean="0"/>
              <a:t>The authentication fails because of MIC mismatch.</a:t>
            </a:r>
          </a:p>
          <a:p>
            <a:r>
              <a:rPr lang="en-US" altLang="ja-JP" sz="2000" dirty="0" smtClean="0"/>
              <a:t>Malicious STA with the same MAC address with correct STA.</a:t>
            </a:r>
          </a:p>
          <a:p>
            <a:pPr lvl="1"/>
            <a:r>
              <a:rPr lang="en-US" altLang="ja-JP" sz="1800" dirty="0" smtClean="0"/>
              <a:t>Replay long time after the correct association request.</a:t>
            </a:r>
          </a:p>
          <a:p>
            <a:pPr lvl="2"/>
            <a:r>
              <a:rPr lang="en-US" altLang="ja-JP" sz="1600" dirty="0" smtClean="0"/>
              <a:t>The authentication fails because the </a:t>
            </a:r>
            <a:r>
              <a:rPr lang="en-US" altLang="ja-JP" sz="1600" dirty="0" smtClean="0"/>
              <a:t>ANonce</a:t>
            </a:r>
            <a:r>
              <a:rPr lang="en-US" altLang="ja-JP" sz="1600" dirty="0" smtClean="0"/>
              <a:t> has been expired.</a:t>
            </a:r>
          </a:p>
          <a:p>
            <a:pPr lvl="1"/>
            <a:r>
              <a:rPr lang="en-US" altLang="ja-JP" sz="1800" dirty="0" smtClean="0"/>
              <a:t>Replay immediately after the correct association request.</a:t>
            </a:r>
          </a:p>
          <a:p>
            <a:pPr lvl="2"/>
            <a:r>
              <a:rPr lang="en-US" altLang="ja-JP" sz="1600" dirty="0" smtClean="0"/>
              <a:t>The malicious STA may receive the same frame as the correct STA.</a:t>
            </a:r>
            <a:br>
              <a:rPr lang="en-US" altLang="ja-JP" sz="1600" dirty="0" smtClean="0"/>
            </a:br>
            <a:r>
              <a:rPr lang="en-US" altLang="ja-JP" sz="1600" dirty="0" smtClean="0"/>
              <a:t>But the PTK is not included and the GTK is encrypted by PTK.</a:t>
            </a:r>
            <a:br>
              <a:rPr lang="en-US" altLang="ja-JP" sz="1600" dirty="0" smtClean="0"/>
            </a:br>
            <a:r>
              <a:rPr lang="en-US" altLang="ja-JP" sz="1600" dirty="0" smtClean="0"/>
              <a:t>The malicious STA don’t know the PTK.  It cannot get any keys.</a:t>
            </a:r>
          </a:p>
          <a:p>
            <a:pPr lvl="2"/>
            <a:r>
              <a:rPr lang="en-US" altLang="ja-JP" sz="1600" dirty="0" smtClean="0"/>
              <a:t>Actually, the malicious STA don’t need to transmit replay association request.  The information he can get is as same as just sniffing.</a:t>
            </a:r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Fake 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Fake </a:t>
            </a:r>
            <a:r>
              <a:rPr lang="en-US" altLang="ja-JP" dirty="0" smtClean="0"/>
              <a:t>APs</a:t>
            </a:r>
            <a:r>
              <a:rPr lang="en-US" altLang="ja-JP" dirty="0" smtClean="0"/>
              <a:t> can not know the correct PTK and, of course, PMK.</a:t>
            </a:r>
          </a:p>
          <a:p>
            <a:r>
              <a:rPr lang="en-US" altLang="ja-JP" dirty="0" smtClean="0"/>
              <a:t>PTKs</a:t>
            </a:r>
            <a:r>
              <a:rPr lang="en-US" altLang="ja-JP" dirty="0" smtClean="0"/>
              <a:t> are never on-the-air.</a:t>
            </a:r>
          </a:p>
          <a:p>
            <a:r>
              <a:rPr lang="en-US" altLang="ja-JP" dirty="0" smtClean="0"/>
              <a:t>If </a:t>
            </a:r>
            <a:r>
              <a:rPr lang="en-US" altLang="ja-JP" dirty="0" smtClean="0"/>
              <a:t>a</a:t>
            </a:r>
            <a:r>
              <a:rPr lang="en-US" altLang="ja-JP" dirty="0" smtClean="0"/>
              <a:t> fake AP transmits a fake association response to a correct STA corresponding to a correct association request, the authentication by the STA fails because of the MIC mismatch.</a:t>
            </a:r>
          </a:p>
          <a:p>
            <a:r>
              <a:rPr lang="en-US" altLang="ja-JP" dirty="0" smtClean="0"/>
              <a:t>The STA will retry or search other AP.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Enterprise Network Model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We’re so sorry but we didn’t have enough time to revise the slides for enterprise network.</a:t>
            </a:r>
          </a:p>
          <a:p>
            <a:r>
              <a:rPr lang="en-US" altLang="ja-JP" dirty="0" smtClean="0"/>
              <a:t>The old slides may make you confusing.</a:t>
            </a:r>
          </a:p>
          <a:p>
            <a:r>
              <a:rPr lang="en-US" altLang="ja-JP" dirty="0" smtClean="0"/>
              <a:t>So we deleted these slides.</a:t>
            </a:r>
          </a:p>
          <a:p>
            <a:r>
              <a:rPr lang="en-US" altLang="ja-JP" dirty="0" smtClean="0"/>
              <a:t>We’ll revise them ASAP and show in teleconferences and September session.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23</a:t>
            </a:fld>
            <a:endParaRPr lang="en-US" altLang="ja-JP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24</a:t>
            </a:fld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5341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8201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11056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179512" y="4227512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左右矢印 21"/>
          <p:cNvSpPr/>
          <p:nvPr/>
        </p:nvSpPr>
        <p:spPr bwMode="auto">
          <a:xfrm>
            <a:off x="914400" y="5105400"/>
            <a:ext cx="2286000" cy="1219200"/>
          </a:xfrm>
          <a:prstGeom prst="leftRightArrow">
            <a:avLst>
              <a:gd name="adj1" fmla="val 78130"/>
              <a:gd name="adj2" fmla="val 32652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completed, use CCMP for data frames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左右矢印 23"/>
          <p:cNvSpPr/>
          <p:nvPr/>
        </p:nvSpPr>
        <p:spPr bwMode="auto">
          <a:xfrm>
            <a:off x="914400" y="2362200"/>
            <a:ext cx="2286000" cy="685800"/>
          </a:xfrm>
          <a:prstGeom prst="leftRightArrow">
            <a:avLst>
              <a:gd name="adj1" fmla="val 66262"/>
              <a:gd name="adj2" fmla="val 3373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4-way handshake,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no security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5" name="左右矢印 24"/>
          <p:cNvSpPr/>
          <p:nvPr/>
        </p:nvSpPr>
        <p:spPr bwMode="auto">
          <a:xfrm>
            <a:off x="914400" y="3124200"/>
            <a:ext cx="2286000" cy="609600"/>
          </a:xfrm>
          <a:prstGeom prst="leftRightArrow">
            <a:avLst>
              <a:gd name="adj1" fmla="val 66262"/>
              <a:gd name="adj2" fmla="val 3373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.11i authentication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6" name="左右矢印 25"/>
          <p:cNvSpPr/>
          <p:nvPr/>
        </p:nvSpPr>
        <p:spPr bwMode="auto">
          <a:xfrm>
            <a:off x="914400" y="3810000"/>
            <a:ext cx="2286000" cy="609600"/>
          </a:xfrm>
          <a:prstGeom prst="leftRightArrow">
            <a:avLst>
              <a:gd name="adj1" fmla="val 66262"/>
              <a:gd name="adj2" fmla="val 3373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.11i key sharing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47800" y="1371600"/>
            <a:ext cx="129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Existing .11</a:t>
            </a:r>
            <a:endParaRPr kumimoji="1" lang="ja-JP" altLang="en-US" sz="1800" dirty="0"/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800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直線コネクタ 38"/>
          <p:cNvCxnSpPr>
            <a:stCxn id="38" idx="2"/>
          </p:cNvCxnSpPr>
          <p:nvPr/>
        </p:nvCxnSpPr>
        <p:spPr bwMode="auto">
          <a:xfrm rot="5400000">
            <a:off x="62865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 bwMode="auto">
          <a:xfrm rot="5400000">
            <a:off x="40012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1" name="左右矢印 40"/>
          <p:cNvSpPr/>
          <p:nvPr/>
        </p:nvSpPr>
        <p:spPr bwMode="auto">
          <a:xfrm>
            <a:off x="6096000" y="3581400"/>
            <a:ext cx="2286000" cy="1219200"/>
          </a:xfrm>
          <a:prstGeom prst="leftRightArrow">
            <a:avLst>
              <a:gd name="adj1" fmla="val 78130"/>
              <a:gd name="adj2" fmla="val 32652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completed, use CCMP for data frames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2" name="左右矢印 41"/>
          <p:cNvSpPr/>
          <p:nvPr/>
        </p:nvSpPr>
        <p:spPr bwMode="auto">
          <a:xfrm>
            <a:off x="6096000" y="2362200"/>
            <a:ext cx="2286000" cy="914400"/>
          </a:xfrm>
          <a:prstGeom prst="leftRightArrow">
            <a:avLst>
              <a:gd name="adj1" fmla="val 66262"/>
              <a:gd name="adj2" fmla="val 3373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handshake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solidFill>
                  <a:schemeClr val="bg1"/>
                </a:solidFill>
                <a:latin typeface="Times New Roman" charset="0"/>
              </a:rPr>
              <a:t>Authentication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key sharing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010400" y="1371600"/>
            <a:ext cx="63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.11ai</a:t>
            </a:r>
            <a:endParaRPr kumimoji="1" lang="ja-JP" altLang="en-US" sz="1800" dirty="0"/>
          </a:p>
        </p:txBody>
      </p:sp>
      <p:sp>
        <p:nvSpPr>
          <p:cNvPr id="47" name="右中かっこ 46"/>
          <p:cNvSpPr/>
          <p:nvPr/>
        </p:nvSpPr>
        <p:spPr bwMode="auto">
          <a:xfrm>
            <a:off x="3429000" y="2362200"/>
            <a:ext cx="381000" cy="2667000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右矢印 47"/>
          <p:cNvSpPr/>
          <p:nvPr/>
        </p:nvSpPr>
        <p:spPr bwMode="auto">
          <a:xfrm rot="20248167">
            <a:off x="4062813" y="3069285"/>
            <a:ext cx="1798543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10000" y="4038600"/>
            <a:ext cx="2018501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3(4) phases into 1.</a:t>
            </a:r>
          </a:p>
          <a:p>
            <a:r>
              <a:rPr kumimoji="1" lang="en-US" altLang="ja-JP" sz="1800" dirty="0" smtClean="0"/>
              <a:t>No need to process</a:t>
            </a:r>
          </a:p>
          <a:p>
            <a:r>
              <a:rPr kumimoji="1" lang="en-US" altLang="ja-JP" sz="1800" dirty="0" smtClean="0"/>
              <a:t>s</a:t>
            </a:r>
            <a:r>
              <a:rPr kumimoji="1" lang="en-US" altLang="ja-JP" sz="1800" dirty="0" smtClean="0"/>
              <a:t>equentially.  These</a:t>
            </a:r>
          </a:p>
          <a:p>
            <a:r>
              <a:rPr kumimoji="1" lang="en-US" altLang="ja-JP" sz="1800" dirty="0" smtClean="0"/>
              <a:t>can be processed</a:t>
            </a:r>
          </a:p>
          <a:p>
            <a:r>
              <a:rPr kumimoji="1" lang="en-US" altLang="ja-JP" sz="1800" dirty="0" smtClean="0"/>
              <a:t>simultaneously.</a:t>
            </a:r>
            <a:endParaRPr kumimoji="1" lang="ja-JP" altLang="en-US" sz="1800" dirty="0"/>
          </a:p>
        </p:txBody>
      </p:sp>
      <p:sp>
        <p:nvSpPr>
          <p:cNvPr id="50" name="左右矢印 49"/>
          <p:cNvSpPr/>
          <p:nvPr/>
        </p:nvSpPr>
        <p:spPr bwMode="auto">
          <a:xfrm>
            <a:off x="914400" y="4495800"/>
            <a:ext cx="2286000" cy="609600"/>
          </a:xfrm>
          <a:prstGeom prst="leftRightArrow">
            <a:avLst>
              <a:gd name="adj1" fmla="val 66262"/>
              <a:gd name="adj2" fmla="val 33739"/>
            </a:avLst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Upper Layer Setup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(i.e. DHCP)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直線コネクタ 60"/>
          <p:cNvCxnSpPr>
            <a:stCxn id="59" idx="3"/>
          </p:cNvCxnSpPr>
          <p:nvPr/>
        </p:nvCxnSpPr>
        <p:spPr bwMode="auto">
          <a:xfrm flipV="1">
            <a:off x="5486400" y="2743200"/>
            <a:ext cx="1219200" cy="381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Network Assumption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066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9812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8956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9812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稲妻 10"/>
          <p:cNvSpPr/>
          <p:nvPr/>
        </p:nvSpPr>
        <p:spPr bwMode="auto">
          <a:xfrm>
            <a:off x="22098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雲 11"/>
          <p:cNvSpPr/>
          <p:nvPr/>
        </p:nvSpPr>
        <p:spPr bwMode="auto">
          <a:xfrm>
            <a:off x="1295400" y="2286000"/>
            <a:ext cx="2057400" cy="914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Network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直線コネクタ 15"/>
          <p:cNvCxnSpPr>
            <a:stCxn id="12" idx="1"/>
            <a:endCxn id="10" idx="0"/>
          </p:cNvCxnSpPr>
          <p:nvPr/>
        </p:nvCxnSpPr>
        <p:spPr bwMode="auto">
          <a:xfrm rot="5400000">
            <a:off x="1752113" y="3771413"/>
            <a:ext cx="114397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62000" y="1600200"/>
            <a:ext cx="3186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Standalone</a:t>
            </a:r>
          </a:p>
          <a:p>
            <a:pPr algn="ctr"/>
            <a:r>
              <a:rPr kumimoji="1" lang="en-US" altLang="ja-JP" sz="2000" dirty="0" smtClean="0"/>
              <a:t>(Home/Small Office, No AS)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4770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400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3246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4008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稲妻 25"/>
          <p:cNvSpPr/>
          <p:nvPr/>
        </p:nvSpPr>
        <p:spPr bwMode="auto">
          <a:xfrm>
            <a:off x="66294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雲 26"/>
          <p:cNvSpPr/>
          <p:nvPr/>
        </p:nvSpPr>
        <p:spPr bwMode="auto">
          <a:xfrm>
            <a:off x="5715000" y="2286000"/>
            <a:ext cx="2057400" cy="914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Network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8" name="直線コネクタ 27"/>
          <p:cNvCxnSpPr>
            <a:stCxn id="27" idx="1"/>
            <a:endCxn id="25" idx="0"/>
          </p:cNvCxnSpPr>
          <p:nvPr/>
        </p:nvCxnSpPr>
        <p:spPr bwMode="auto">
          <a:xfrm rot="5400000">
            <a:off x="6171713" y="3771413"/>
            <a:ext cx="114397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257800" y="1600200"/>
            <a:ext cx="3067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Enterprise</a:t>
            </a:r>
          </a:p>
          <a:p>
            <a:pPr algn="ctr"/>
            <a:r>
              <a:rPr kumimoji="1" lang="en-US" altLang="ja-JP" sz="2000" dirty="0" smtClean="0"/>
              <a:t>(ISP/Large Office, with AS)</a:t>
            </a:r>
            <a:endParaRPr kumimoji="1" lang="ja-JP" altLang="en-US" sz="2000" dirty="0"/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5181600" y="4114800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 bwMode="auto">
          <a:xfrm>
            <a:off x="80010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7924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78486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79248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稲妻 37"/>
          <p:cNvSpPr/>
          <p:nvPr/>
        </p:nvSpPr>
        <p:spPr bwMode="auto">
          <a:xfrm>
            <a:off x="81534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8768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7244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48006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稲妻 42"/>
          <p:cNvSpPr/>
          <p:nvPr/>
        </p:nvSpPr>
        <p:spPr bwMode="auto">
          <a:xfrm>
            <a:off x="50292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rot="5400000">
            <a:off x="5067300" y="4229100"/>
            <a:ext cx="228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 bwMode="auto">
          <a:xfrm rot="5400000">
            <a:off x="8192294" y="4228306"/>
            <a:ext cx="228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 bwMode="auto">
          <a:xfrm>
            <a:off x="4800600" y="28956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Pre-shared Information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Standalone</a:t>
            </a:r>
          </a:p>
          <a:p>
            <a:pPr lvl="1"/>
            <a:r>
              <a:rPr lang="en-US" altLang="ja-JP" sz="1600" dirty="0" smtClean="0"/>
              <a:t>A</a:t>
            </a:r>
            <a:r>
              <a:rPr lang="en-US" altLang="ja-JP" sz="1600" dirty="0" smtClean="0"/>
              <a:t> user ID and a PSK is </a:t>
            </a:r>
            <a:r>
              <a:rPr lang="en-US" altLang="ja-JP" sz="1600" dirty="0" smtClean="0"/>
              <a:t>pre-shared between AP and an STA.</a:t>
            </a:r>
          </a:p>
          <a:p>
            <a:pPr lvl="1"/>
            <a:r>
              <a:rPr lang="en-US" altLang="ja-JP" sz="1600" dirty="0" smtClean="0"/>
              <a:t>Each STA has a different</a:t>
            </a:r>
            <a:r>
              <a:rPr lang="en-US" altLang="ja-JP" sz="1600" dirty="0" smtClean="0"/>
              <a:t> user ID and a PSK.</a:t>
            </a:r>
          </a:p>
          <a:p>
            <a:pPr lvl="1"/>
            <a:r>
              <a:rPr lang="en-US" altLang="ja-JP" sz="1600" dirty="0" smtClean="0"/>
              <a:t>PMK is derived from PSK by existing method.</a:t>
            </a:r>
            <a:endParaRPr lang="en-US" altLang="ja-JP" sz="1600" dirty="0" smtClean="0"/>
          </a:p>
          <a:p>
            <a:r>
              <a:rPr lang="en-US" altLang="ja-JP" sz="1800" dirty="0" smtClean="0"/>
              <a:t>Enterprise</a:t>
            </a:r>
          </a:p>
          <a:p>
            <a:pPr lvl="1"/>
            <a:r>
              <a:rPr lang="en-US" altLang="ja-JP" sz="1600" dirty="0" smtClean="0"/>
              <a:t>A</a:t>
            </a:r>
            <a:r>
              <a:rPr lang="en-US" altLang="ja-JP" sz="1600" dirty="0" smtClean="0"/>
              <a:t> use ID and a PSK </a:t>
            </a:r>
            <a:r>
              <a:rPr lang="en-US" altLang="ja-JP" sz="1600" dirty="0" smtClean="0"/>
              <a:t>is pre-shared between AS and an STA.</a:t>
            </a:r>
          </a:p>
          <a:p>
            <a:pPr lvl="1"/>
            <a:r>
              <a:rPr lang="en-US" altLang="ja-JP" sz="1600" dirty="0" smtClean="0"/>
              <a:t>Each STA has a different</a:t>
            </a:r>
            <a:r>
              <a:rPr lang="en-US" altLang="ja-JP" sz="1600" dirty="0" smtClean="0"/>
              <a:t> use ID and a PSK</a:t>
            </a:r>
            <a:r>
              <a:rPr lang="en-US" altLang="ja-JP" sz="1600" dirty="0" smtClean="0"/>
              <a:t>.</a:t>
            </a:r>
          </a:p>
          <a:p>
            <a:pPr lvl="1"/>
            <a:r>
              <a:rPr lang="en-US" altLang="ja-JP" sz="1600" dirty="0" smtClean="0"/>
              <a:t>A shared secret (AP-key) is pre-shared between AS and AP.</a:t>
            </a:r>
          </a:p>
          <a:p>
            <a:pPr lvl="1"/>
            <a:r>
              <a:rPr lang="en-US" altLang="ja-JP" sz="1600" dirty="0" smtClean="0"/>
              <a:t>Each AP has a different AP-key</a:t>
            </a:r>
            <a:r>
              <a:rPr lang="en-US" altLang="ja-JP" sz="1600" dirty="0" smtClean="0"/>
              <a:t>.</a:t>
            </a:r>
          </a:p>
          <a:p>
            <a:pPr lvl="1"/>
            <a:r>
              <a:rPr lang="en-US" altLang="ja-JP" sz="1600" dirty="0" smtClean="0"/>
              <a:t>Each AP has at least one fixed reachable address. (i.e. fixed IP address)</a:t>
            </a:r>
          </a:p>
          <a:p>
            <a:r>
              <a:rPr lang="en-US" altLang="ja-JP" sz="1800" dirty="0" smtClean="0"/>
              <a:t>Pre-shared Keys</a:t>
            </a:r>
          </a:p>
          <a:p>
            <a:pPr lvl="1"/>
            <a:r>
              <a:rPr lang="en-US" altLang="ja-JP" sz="1600" dirty="0" smtClean="0"/>
              <a:t>Pre-shared keys are distributed by other trust way, such as post-mail, memory card/stick, SIM card or over the trusted network as same as .11i pre-shared key distribution.</a:t>
            </a:r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7" name="右中かっこ 6"/>
          <p:cNvSpPr/>
          <p:nvPr/>
        </p:nvSpPr>
        <p:spPr bwMode="auto">
          <a:xfrm>
            <a:off x="7620000" y="4267200"/>
            <a:ext cx="152400" cy="68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72400" y="4419600"/>
            <a:ext cx="113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RADIUS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Protocol Sequence Overview (</a:t>
            </a:r>
            <a:r>
              <a:rPr lang="en-US" altLang="ja-JP" dirty="0" smtClean="0"/>
              <a:t>Standalone)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404993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681593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>
            <a:stCxn id="8" idx="2"/>
          </p:cNvCxnSpPr>
          <p:nvPr/>
        </p:nvCxnSpPr>
        <p:spPr bwMode="auto">
          <a:xfrm rot="5400000">
            <a:off x="3967093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691287" y="4227512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>
            <a:off x="2785993" y="2437606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644003" y="2132806"/>
            <a:ext cx="16548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 flipH="1">
            <a:off x="2785993" y="2971006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928993" y="2666206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Req.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2785993" y="3275806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567803" y="2971006"/>
            <a:ext cx="165482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kumimoji="1" lang="en-US" altLang="ja-JP" sz="1600" dirty="0" err="1" smtClean="0">
                <a:solidFill>
                  <a:schemeClr val="accent3">
                    <a:lumMod val="50000"/>
                  </a:schemeClr>
                </a:solidFill>
              </a:rPr>
              <a:t>ANonce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kumimoji="1" lang="en-US" altLang="ja-JP" sz="1600" dirty="0" err="1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10800000" flipH="1">
            <a:off x="2785993" y="3885406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048737" y="3580606"/>
            <a:ext cx="2697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err="1" smtClean="0"/>
              <a:t>SNonce</a:t>
            </a:r>
            <a:r>
              <a:rPr kumimoji="1" lang="en-US" altLang="ja-JP" sz="1600" dirty="0" smtClean="0"/>
              <a:t>, NAI, </a:t>
            </a:r>
            <a:r>
              <a:rPr kumimoji="1" lang="en-US" altLang="ja-JP" sz="1600" dirty="0" smtClean="0"/>
              <a:t>MIC,</a:t>
            </a:r>
          </a:p>
          <a:p>
            <a:pPr algn="ctr"/>
            <a:r>
              <a:rPr kumimoji="1" lang="en-US" altLang="ja-JP" sz="1600" dirty="0" smtClean="0"/>
              <a:t>[ENC(ULI)]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2" name="左右矢印 31"/>
          <p:cNvSpPr/>
          <p:nvPr/>
        </p:nvSpPr>
        <p:spPr bwMode="auto">
          <a:xfrm>
            <a:off x="3048000" y="4572000"/>
            <a:ext cx="2819400" cy="484632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PTK shared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2775198" y="51816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288401" y="4876800"/>
            <a:ext cx="2287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smtClean="0"/>
              <a:t>Lifetime, MIC,</a:t>
            </a:r>
          </a:p>
          <a:p>
            <a:pPr algn="ctr"/>
            <a:r>
              <a:rPr kumimoji="1" lang="en-US" altLang="ja-JP" sz="1600" dirty="0" smtClean="0"/>
              <a:t>ENC(GTK, [ULI])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7" name="左右矢印 36"/>
          <p:cNvSpPr/>
          <p:nvPr/>
        </p:nvSpPr>
        <p:spPr bwMode="auto">
          <a:xfrm>
            <a:off x="3048000" y="5562600"/>
            <a:ext cx="2819400" cy="838200"/>
          </a:xfrm>
          <a:prstGeom prst="leftRightArrow">
            <a:avLst>
              <a:gd name="adj1" fmla="val 75871"/>
              <a:gd name="adj2" fmla="val 6201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completed, use CCMP for data frames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Beacon/Probe Response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9400" y="1981200"/>
            <a:ext cx="5638800" cy="4114800"/>
          </a:xfrm>
        </p:spPr>
        <p:txBody>
          <a:bodyPr/>
          <a:lstStyle/>
          <a:p>
            <a:r>
              <a:rPr lang="en-US" altLang="ja-JP" sz="2000" dirty="0" smtClean="0"/>
              <a:t>AP transmits Beacon/Probe Resp. which includes .11ai capability indicator (</a:t>
            </a:r>
            <a:r>
              <a:rPr lang="en-US" altLang="ja-JP" sz="2000" dirty="0" err="1" smtClean="0"/>
              <a:t>aiCAP</a:t>
            </a:r>
            <a:r>
              <a:rPr lang="en-US" altLang="ja-JP" sz="2000" dirty="0" smtClean="0"/>
              <a:t>;</a:t>
            </a:r>
            <a:r>
              <a:rPr lang="en-US" altLang="ja-JP" sz="2000" dirty="0" smtClean="0"/>
              <a:t> new IE, new flag or new AKM suites in RSN IE) and </a:t>
            </a:r>
            <a:r>
              <a:rPr lang="en-US" altLang="ja-JP" sz="2000" dirty="0" err="1" smtClean="0"/>
              <a:t>ANonce</a:t>
            </a:r>
            <a:r>
              <a:rPr lang="en-US" altLang="ja-JP" sz="2000" dirty="0" smtClean="0"/>
              <a:t> (new IE).</a:t>
            </a:r>
          </a:p>
          <a:p>
            <a:r>
              <a:rPr lang="en-US" altLang="ja-JP" sz="2000" dirty="0" err="1" smtClean="0"/>
              <a:t>ANonce</a:t>
            </a:r>
            <a:r>
              <a:rPr lang="en-US" altLang="ja-JP" sz="2000" dirty="0" smtClean="0"/>
              <a:t> must be unique number.</a:t>
            </a:r>
          </a:p>
          <a:p>
            <a:r>
              <a:rPr lang="en-US" altLang="ja-JP" sz="2000" dirty="0" smtClean="0"/>
              <a:t>AP records </a:t>
            </a:r>
            <a:r>
              <a:rPr lang="en-US" altLang="ja-JP" sz="2000" dirty="0" err="1" smtClean="0"/>
              <a:t>ANonces</a:t>
            </a:r>
            <a:r>
              <a:rPr lang="en-US" altLang="ja-JP" sz="2000" dirty="0" smtClean="0"/>
              <a:t> and they expire in a certain period.</a:t>
            </a:r>
          </a:p>
          <a:p>
            <a:r>
              <a:rPr lang="en-US" altLang="ja-JP" sz="2000" dirty="0" smtClean="0"/>
              <a:t>Beacon/Probe Response can include existing RSN IE for accommodating legacy devices.</a:t>
            </a:r>
          </a:p>
          <a:p>
            <a:r>
              <a:rPr lang="en-US" altLang="ja-JP" sz="2000" dirty="0" smtClean="0"/>
              <a:t>(Probe request is not modified.)</a:t>
            </a:r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67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5722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408906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rot="10800000">
            <a:off x="685800" y="4953000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914400" y="4648200"/>
            <a:ext cx="16548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685800" y="5487988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19200" y="5181600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Probe Req.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 bwMode="auto">
          <a:xfrm rot="10800000">
            <a:off x="685800" y="5791200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838200" y="5486400"/>
            <a:ext cx="165482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Probe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.11ai Association Request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altLang="ja-JP" sz="1200" dirty="0" smtClean="0"/>
              <a:t>A .11ai STA can know the AP supports .11ai association by </a:t>
            </a:r>
            <a:r>
              <a:rPr lang="en-US" altLang="ja-JP" sz="1200" dirty="0" smtClean="0"/>
              <a:t>aiCAP</a:t>
            </a:r>
            <a:r>
              <a:rPr lang="en-US" altLang="ja-JP" sz="1200" dirty="0" smtClean="0"/>
              <a:t> in Beacon/Probe resp.</a:t>
            </a:r>
          </a:p>
          <a:p>
            <a:r>
              <a:rPr lang="en-US" altLang="ja-JP" sz="1200" dirty="0" smtClean="0"/>
              <a:t>The STA picks up and records </a:t>
            </a:r>
            <a:r>
              <a:rPr lang="en-US" altLang="ja-JP" sz="1200" dirty="0" smtClean="0"/>
              <a:t>ANonce</a:t>
            </a:r>
            <a:r>
              <a:rPr lang="en-US" altLang="ja-JP" sz="1200" dirty="0" smtClean="0"/>
              <a:t> from Beacon/Probe resp.</a:t>
            </a:r>
          </a:p>
          <a:p>
            <a:r>
              <a:rPr lang="en-US" altLang="ja-JP" sz="1200" dirty="0" smtClean="0"/>
              <a:t>The STA generates </a:t>
            </a:r>
            <a:r>
              <a:rPr lang="en-US" altLang="ja-JP" sz="1200" dirty="0" smtClean="0"/>
              <a:t>SNonce</a:t>
            </a:r>
            <a:r>
              <a:rPr lang="en-US" altLang="ja-JP" sz="1200" dirty="0" smtClean="0"/>
              <a:t> which is unique number.</a:t>
            </a:r>
          </a:p>
          <a:p>
            <a:r>
              <a:rPr lang="en-US" altLang="ja-JP" sz="1200" dirty="0" smtClean="0"/>
              <a:t>The STA calculate PTK as following.</a:t>
            </a:r>
            <a:br>
              <a:rPr lang="en-US" altLang="ja-JP" sz="1200" dirty="0" smtClean="0"/>
            </a:br>
            <a:r>
              <a:rPr lang="en-US" altLang="ja-JP" sz="1200" dirty="0" smtClean="0"/>
              <a:t>(same key hierarchy as described in 8.5.1.2 in IEEE802.11-2007)</a:t>
            </a:r>
          </a:p>
          <a:p>
            <a:pPr lvl="1">
              <a:buNone/>
            </a:pPr>
            <a:r>
              <a:rPr lang="en-US" altLang="ja-JP" sz="1100" dirty="0" smtClean="0"/>
              <a:t>PTK </a:t>
            </a:r>
            <a:r>
              <a:rPr lang="ja-JP" altLang="en-US" sz="1100" dirty="0" smtClean="0">
                <a:sym typeface="Wingdings"/>
              </a:rPr>
              <a:t></a:t>
            </a:r>
            <a:r>
              <a:rPr lang="en-US" altLang="ja-JP" sz="1100" dirty="0" smtClean="0">
                <a:sym typeface="Wingdings"/>
              </a:rPr>
              <a:t> PRF-384(PMK, “Pair wise key expansion”, </a:t>
            </a:r>
            <a:r>
              <a:rPr lang="en-US" altLang="ja-JP" sz="1100" dirty="0" smtClean="0">
                <a:sym typeface="Wingdings"/>
              </a:rPr>
              <a:t>Min(AA</a:t>
            </a:r>
            <a:r>
              <a:rPr lang="en-US" altLang="ja-JP" sz="1100" dirty="0" smtClean="0">
                <a:sym typeface="Wingdings"/>
              </a:rPr>
              <a:t>, SPA) || </a:t>
            </a:r>
            <a:r>
              <a:rPr lang="en-US" altLang="ja-JP" sz="1100" dirty="0" smtClean="0">
                <a:sym typeface="Wingdings"/>
              </a:rPr>
              <a:t>Max(AA</a:t>
            </a:r>
            <a:r>
              <a:rPr lang="en-US" altLang="ja-JP" sz="1100" dirty="0" smtClean="0">
                <a:sym typeface="Wingdings"/>
              </a:rPr>
              <a:t>, SPA) || </a:t>
            </a:r>
            <a:r>
              <a:rPr lang="en-US" altLang="ja-JP" sz="1100" dirty="0" smtClean="0">
                <a:sym typeface="Wingdings"/>
              </a:rPr>
              <a:t>Min(ANonce</a:t>
            </a:r>
            <a:r>
              <a:rPr lang="en-US" altLang="ja-JP" sz="1100" dirty="0" smtClean="0">
                <a:sym typeface="Wingdings"/>
              </a:rPr>
              <a:t>, </a:t>
            </a:r>
            <a:r>
              <a:rPr lang="en-US" altLang="ja-JP" sz="1100" dirty="0" smtClean="0">
                <a:sym typeface="Wingdings"/>
              </a:rPr>
              <a:t>SNonce</a:t>
            </a:r>
            <a:r>
              <a:rPr lang="en-US" altLang="ja-JP" sz="1100" dirty="0" smtClean="0">
                <a:sym typeface="Wingdings"/>
              </a:rPr>
              <a:t>) || </a:t>
            </a:r>
            <a:r>
              <a:rPr lang="en-US" altLang="ja-JP" sz="1100" dirty="0" smtClean="0">
                <a:sym typeface="Wingdings"/>
              </a:rPr>
              <a:t>Max(ANonce</a:t>
            </a:r>
            <a:r>
              <a:rPr lang="en-US" altLang="ja-JP" sz="1100" dirty="0" smtClean="0">
                <a:sym typeface="Wingdings"/>
              </a:rPr>
              <a:t>, </a:t>
            </a:r>
            <a:r>
              <a:rPr lang="en-US" altLang="ja-JP" sz="1100" dirty="0" smtClean="0">
                <a:sym typeface="Wingdings"/>
              </a:rPr>
              <a:t>SNonce</a:t>
            </a:r>
            <a:r>
              <a:rPr lang="en-US" altLang="ja-JP" sz="1100" dirty="0" smtClean="0">
                <a:sym typeface="Wingdings"/>
              </a:rPr>
              <a:t>))</a:t>
            </a:r>
          </a:p>
          <a:p>
            <a:r>
              <a:rPr lang="en-US" altLang="ja-JP" sz="1200" dirty="0" smtClean="0"/>
              <a:t>If the </a:t>
            </a:r>
            <a:r>
              <a:rPr lang="en-US" altLang="ja-JP" sz="1200" dirty="0" smtClean="0"/>
              <a:t>STA</a:t>
            </a:r>
            <a:r>
              <a:rPr lang="en-US" altLang="ja-JP" sz="1200" dirty="0" smtClean="0"/>
              <a:t> has upper layer information (ULI) to send, it can be encrypted by PTK(KCK, KEK or TK which key is better?).</a:t>
            </a:r>
          </a:p>
          <a:p>
            <a:r>
              <a:rPr lang="en-US" altLang="ja-JP" sz="1200" dirty="0" smtClean="0"/>
              <a:t>The STA construct a .11ai Association request which includes the following information.</a:t>
            </a:r>
          </a:p>
          <a:p>
            <a:pPr lvl="1"/>
            <a:r>
              <a:rPr lang="en-US" altLang="ja-JP" sz="1100" dirty="0" smtClean="0"/>
              <a:t>aiCAP</a:t>
            </a:r>
            <a:endParaRPr lang="en-US" altLang="ja-JP" sz="1100" dirty="0" smtClean="0"/>
          </a:p>
          <a:p>
            <a:pPr lvl="1"/>
            <a:r>
              <a:rPr lang="en-US" altLang="ja-JP" sz="1100" dirty="0" smtClean="0"/>
              <a:t>ANonce</a:t>
            </a:r>
            <a:endParaRPr lang="en-US" altLang="ja-JP" sz="1100" dirty="0" smtClean="0"/>
          </a:p>
          <a:p>
            <a:pPr lvl="1"/>
            <a:r>
              <a:rPr lang="en-US" altLang="ja-JP" sz="1100" dirty="0" smtClean="0"/>
              <a:t>SNonce</a:t>
            </a:r>
            <a:endParaRPr lang="en-US" altLang="ja-JP" sz="1100" dirty="0" smtClean="0"/>
          </a:p>
          <a:p>
            <a:pPr lvl="1"/>
            <a:r>
              <a:rPr lang="en-US" altLang="ja-JP" sz="1100" dirty="0" smtClean="0"/>
              <a:t>NAI</a:t>
            </a:r>
          </a:p>
          <a:p>
            <a:pPr lvl="1"/>
            <a:r>
              <a:rPr lang="en-US" altLang="ja-JP" sz="1100" dirty="0" smtClean="0"/>
              <a:t>ENC(ULI)</a:t>
            </a:r>
          </a:p>
          <a:p>
            <a:r>
              <a:rPr lang="en-US" altLang="ja-JP" sz="1200" dirty="0" smtClean="0"/>
              <a:t>Calculate and append MIC. MIC is calculated by following method.</a:t>
            </a:r>
          </a:p>
          <a:p>
            <a:pPr lvl="1"/>
            <a:r>
              <a:rPr lang="en-US" altLang="ja-JP" sz="1100" dirty="0" smtClean="0"/>
              <a:t>Apply Hash function (i.e. SHA-1) to an appropriate part of the frame.</a:t>
            </a:r>
          </a:p>
          <a:p>
            <a:pPr lvl="1"/>
            <a:r>
              <a:rPr lang="en-US" altLang="ja-JP" sz="1100" dirty="0" smtClean="0"/>
              <a:t>Apply HMAC-hash function or Michael to the result with PTK, KCK, KEK or TK.</a:t>
            </a:r>
            <a:br>
              <a:rPr lang="en-US" altLang="ja-JP" sz="1100" dirty="0" smtClean="0"/>
            </a:br>
            <a:endParaRPr lang="en-US" altLang="ja-JP" sz="1100" dirty="0" smtClean="0"/>
          </a:p>
          <a:p>
            <a:endParaRPr lang="en-US" altLang="ja-JP" sz="1800" dirty="0" smtClean="0"/>
          </a:p>
          <a:p>
            <a:endParaRPr lang="ja-JP" altLang="en-US" sz="12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1722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81541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64396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44584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6519056" y="5486400"/>
            <a:ext cx="2015344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683455" y="5181600"/>
            <a:ext cx="1632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aiCAP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</a:t>
            </a:r>
          </a:p>
          <a:p>
            <a:pPr algn="ctr"/>
            <a:r>
              <a:rPr kumimoji="1" lang="en-US" altLang="ja-JP" sz="1600" dirty="0" smtClean="0"/>
              <a:t>SNonce</a:t>
            </a:r>
            <a:r>
              <a:rPr kumimoji="1" lang="en-US" altLang="ja-JP" sz="1600" dirty="0" smtClean="0"/>
              <a:t>, NAI,</a:t>
            </a:r>
          </a:p>
          <a:p>
            <a:pPr algn="ctr"/>
            <a:r>
              <a:rPr kumimoji="1" lang="en-US" altLang="ja-JP" sz="1600" dirty="0" smtClean="0"/>
              <a:t>ENC(ULI), </a:t>
            </a:r>
            <a:r>
              <a:rPr kumimoji="1" lang="en-US" altLang="ja-JP" sz="1600" dirty="0" smtClean="0"/>
              <a:t>MIC)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6553200" y="2667000"/>
            <a:ext cx="1981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781800" y="2362200"/>
            <a:ext cx="165482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Beacon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ANonce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6553200" y="3201988"/>
            <a:ext cx="1981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086600" y="2895600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Req.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10800000">
            <a:off x="6553200" y="3505200"/>
            <a:ext cx="1981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6705600" y="3200400"/>
            <a:ext cx="165482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ANonce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6245</TotalTime>
  <Words>2489</Words>
  <Application>Microsoft Macintosh PowerPoint</Application>
  <PresentationFormat>画面に合わせる (4:3)</PresentationFormat>
  <Paragraphs>406</Paragraphs>
  <Slides>24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802-11-Submission</vt:lpstr>
      <vt:lpstr>TGai Authentication Protocol Proposal</vt:lpstr>
      <vt:lpstr>Abstract</vt:lpstr>
      <vt:lpstr>Conformance w/ Tgai PAR &amp; 5C </vt:lpstr>
      <vt:lpstr>Concept</vt:lpstr>
      <vt:lpstr>Network Assumption</vt:lpstr>
      <vt:lpstr>Pre-shared Information</vt:lpstr>
      <vt:lpstr>Protocol Sequence Overview (Standalone)</vt:lpstr>
      <vt:lpstr>Beacon/Probe Response</vt:lpstr>
      <vt:lpstr>.11ai Association Request</vt:lpstr>
      <vt:lpstr>Authentication by AP</vt:lpstr>
      <vt:lpstr>.11ai Association Response</vt:lpstr>
      <vt:lpstr>Authentication by STA</vt:lpstr>
      <vt:lpstr>non-.11ai (legacy) STA and .11ai AP</vt:lpstr>
      <vt:lpstr>.11ai STA and non-.11ai (legacy) AP</vt:lpstr>
      <vt:lpstr>Current State Machine (IEEE802.11-2007)</vt:lpstr>
      <vt:lpstr>TGai State Machine</vt:lpstr>
      <vt:lpstr>Protocol Features</vt:lpstr>
      <vt:lpstr>Comparison with .11i</vt:lpstr>
      <vt:lpstr>EAPOL-Key Message 4</vt:lpstr>
      <vt:lpstr>Security Consideration</vt:lpstr>
      <vt:lpstr>Replay Attack</vt:lpstr>
      <vt:lpstr>Fake AP</vt:lpstr>
      <vt:lpstr>Enterprise Network Model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86</cp:revision>
  <cp:lastPrinted>1998-02-10T13:28:06Z</cp:lastPrinted>
  <dcterms:created xsi:type="dcterms:W3CDTF">2011-07-20T18:16:46Z</dcterms:created>
  <dcterms:modified xsi:type="dcterms:W3CDTF">2011-07-21T20:07:58Z</dcterms:modified>
</cp:coreProperties>
</file>