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87" r:id="rId4"/>
    <p:sldId id="275" r:id="rId5"/>
    <p:sldId id="276" r:id="rId6"/>
    <p:sldId id="277" r:id="rId7"/>
    <p:sldId id="283" r:id="rId8"/>
    <p:sldId id="284" r:id="rId9"/>
    <p:sldId id="278" r:id="rId10"/>
    <p:sldId id="279" r:id="rId11"/>
    <p:sldId id="280" r:id="rId12"/>
    <p:sldId id="285" r:id="rId13"/>
    <p:sldId id="281" r:id="rId14"/>
    <p:sldId id="282" r:id="rId15"/>
    <p:sldId id="28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-11/0976r1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980" cy="276999"/>
          </a:xfrm>
        </p:spPr>
        <p:txBody>
          <a:bodyPr/>
          <a:lstStyle/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Authentication Protocol Proposal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Major Attacks</a:t>
            </a:r>
          </a:p>
          <a:p>
            <a:pPr lvl="1"/>
            <a:r>
              <a:rPr lang="en-US" altLang="ja-JP" dirty="0" smtClean="0"/>
              <a:t>Replay Attack</a:t>
            </a:r>
          </a:p>
          <a:p>
            <a:pPr lvl="2"/>
            <a:r>
              <a:rPr lang="en-US" altLang="ja-JP" dirty="0" smtClean="0"/>
              <a:t>By using timestamp, AP can eliminate replay attack.</a:t>
            </a:r>
          </a:p>
          <a:p>
            <a:pPr lvl="1"/>
            <a:r>
              <a:rPr lang="en-US" altLang="ja-JP" dirty="0" smtClean="0"/>
              <a:t>Man-in-the-middle Attack</a:t>
            </a:r>
          </a:p>
          <a:p>
            <a:pPr lvl="2"/>
            <a:r>
              <a:rPr lang="en-US" altLang="ja-JP" dirty="0" smtClean="0"/>
              <a:t>Prevented by “mutual authentication” and “PTK never on-the-air” features.</a:t>
            </a:r>
          </a:p>
          <a:p>
            <a:pPr lvl="1"/>
            <a:r>
              <a:rPr lang="en-US" altLang="ja-JP" dirty="0" smtClean="0"/>
              <a:t>Fake AP</a:t>
            </a:r>
          </a:p>
          <a:p>
            <a:pPr lvl="2"/>
            <a:r>
              <a:rPr lang="en-US" altLang="ja-JP" dirty="0" smtClean="0"/>
              <a:t>Prevented by “mutual authentication” feature.</a:t>
            </a:r>
          </a:p>
          <a:p>
            <a:r>
              <a:rPr lang="en-US" altLang="ja-JP" dirty="0" smtClean="0"/>
              <a:t>Security Strength</a:t>
            </a:r>
          </a:p>
          <a:p>
            <a:pPr lvl="1"/>
            <a:r>
              <a:rPr lang="en-US" altLang="ja-JP" dirty="0" smtClean="0"/>
              <a:t>Security strength of this protocol depends on the strength of hash function.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Protocol (Enterprise)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85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22479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-10279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1066800" y="24384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160150" y="2133600"/>
            <a:ext cx="11841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, TS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1066800" y="2895600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09800" y="25908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1066800" y="3200400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087857" y="2895600"/>
            <a:ext cx="1176324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(TS)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1066800" y="37338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566004" y="3429000"/>
            <a:ext cx="2224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Req.</a:t>
            </a:r>
          </a:p>
          <a:p>
            <a:pPr algn="ctr"/>
            <a:r>
              <a:rPr kumimoji="1" lang="en-US" altLang="ja-JP" sz="1600" dirty="0" smtClean="0"/>
              <a:t>(TS, Nonce, NAI, MIC</a:t>
            </a:r>
            <a:r>
              <a:rPr kumimoji="1" lang="en-US" altLang="ja-JP" sz="1600" baseline="-25000" dirty="0" smtClean="0"/>
              <a:t>1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1295400" y="48006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1054984" y="5410994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498605" y="5106194"/>
            <a:ext cx="2426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Resp.</a:t>
            </a:r>
          </a:p>
          <a:p>
            <a:pPr algn="ctr"/>
            <a:r>
              <a:rPr kumimoji="1" lang="en-US" altLang="ja-JP" sz="1600" dirty="0" smtClean="0"/>
              <a:t>(TS, PTKVT, GTK, MIC</a:t>
            </a:r>
            <a:r>
              <a:rPr kumimoji="1" lang="en-US" altLang="ja-JP" sz="1600" baseline="-25000" dirty="0" smtClean="0"/>
              <a:t>4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1328807" y="5715794"/>
            <a:ext cx="2819400" cy="6096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completed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239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線コネクタ 38"/>
          <p:cNvCxnSpPr>
            <a:stCxn id="38" idx="2"/>
          </p:cNvCxnSpPr>
          <p:nvPr/>
        </p:nvCxnSpPr>
        <p:spPr bwMode="auto">
          <a:xfrm rot="5400000">
            <a:off x="55252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495800" y="3733800"/>
            <a:ext cx="28802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Access Req.</a:t>
            </a:r>
          </a:p>
          <a:p>
            <a:pPr algn="ctr"/>
            <a:r>
              <a:rPr kumimoji="1" lang="en-US" altLang="ja-JP" sz="1600" dirty="0" smtClean="0"/>
              <a:t>(Nonce, NAI, MIC</a:t>
            </a:r>
            <a:r>
              <a:rPr kumimoji="1" lang="en-US" altLang="ja-JP" sz="1600" baseline="-25000" dirty="0" smtClean="0"/>
              <a:t>1</a:t>
            </a:r>
            <a:r>
              <a:rPr kumimoji="1" lang="en-US" altLang="ja-JP" sz="1600" dirty="0" smtClean="0"/>
              <a:t>, AD, MIC</a:t>
            </a:r>
            <a:r>
              <a:rPr kumimoji="1" lang="en-US" altLang="ja-JP" sz="1600" baseline="-25000" dirty="0" smtClean="0"/>
              <a:t>2</a:t>
            </a:r>
            <a:r>
              <a:rPr kumimoji="1" lang="en-US" altLang="ja-JP" sz="1600" dirty="0" smtClean="0"/>
              <a:t> )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05400" y="4343400"/>
            <a:ext cx="15806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Access Approval</a:t>
            </a:r>
          </a:p>
          <a:p>
            <a:pPr algn="ctr"/>
            <a:r>
              <a:rPr kumimoji="1" lang="en-US" altLang="ja-JP" sz="1600" dirty="0" smtClean="0"/>
              <a:t>(PTKDD, MIC</a:t>
            </a:r>
            <a:r>
              <a:rPr kumimoji="1" lang="en-US" altLang="ja-JP" sz="1600" baseline="-25000" dirty="0" smtClean="0"/>
              <a:t>3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44" name="直線矢印コネクタ 43"/>
          <p:cNvCxnSpPr/>
          <p:nvPr/>
        </p:nvCxnSpPr>
        <p:spPr bwMode="auto">
          <a:xfrm rot="10800000">
            <a:off x="4340370" y="4648200"/>
            <a:ext cx="3279631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 flipH="1">
            <a:off x="4343400" y="40386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 of Scope Issue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Protocol between AP and AS is out of scope of IEEE802.11.</a:t>
            </a:r>
          </a:p>
          <a:p>
            <a:r>
              <a:rPr lang="en-US" altLang="ja-JP" dirty="0" smtClean="0"/>
              <a:t>So this should be discussed in IETF (AAA WG?).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ja-JP" altLang="en-US"/>
          </a:p>
        </p:txBody>
      </p:sp>
      <p:sp>
        <p:nvSpPr>
          <p:cNvPr id="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ja-JP" altLang="en-US"/>
          </a:p>
        </p:txBody>
      </p:sp>
      <p:sp>
        <p:nvSpPr>
          <p:cNvPr id="6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F164B2-56E8-9B4A-AFD7-0B71C475529E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83008" name="Freeform 64" descr="25%"/>
          <p:cNvSpPr>
            <a:spLocks/>
          </p:cNvSpPr>
          <p:nvPr/>
        </p:nvSpPr>
        <p:spPr bwMode="auto">
          <a:xfrm>
            <a:off x="5715000" y="2286000"/>
            <a:ext cx="3276600" cy="3808413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2064" y="2256"/>
              </a:cxn>
              <a:cxn ang="0">
                <a:pos x="2064" y="0"/>
              </a:cxn>
              <a:cxn ang="0">
                <a:pos x="0" y="0"/>
              </a:cxn>
              <a:cxn ang="0">
                <a:pos x="0" y="2256"/>
              </a:cxn>
            </a:cxnLst>
            <a:rect l="0" t="0" r="r" b="b"/>
            <a:pathLst>
              <a:path w="2064" h="2256">
                <a:moveTo>
                  <a:pt x="0" y="2256"/>
                </a:moveTo>
                <a:lnTo>
                  <a:pt x="2064" y="2256"/>
                </a:lnTo>
                <a:lnTo>
                  <a:pt x="2064" y="0"/>
                </a:lnTo>
                <a:lnTo>
                  <a:pt x="0" y="0"/>
                </a:lnTo>
                <a:lnTo>
                  <a:pt x="0" y="2256"/>
                </a:lnTo>
                <a:close/>
              </a:path>
            </a:pathLst>
          </a:custGeom>
          <a:pattFill prst="pct25">
            <a:fgClr>
              <a:srgbClr val="FFFF99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7" name="Freeform 63" descr="20%"/>
          <p:cNvSpPr>
            <a:spLocks/>
          </p:cNvSpPr>
          <p:nvPr/>
        </p:nvSpPr>
        <p:spPr bwMode="auto">
          <a:xfrm>
            <a:off x="2362200" y="2286000"/>
            <a:ext cx="3359150" cy="3810000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2116" y="2257"/>
              </a:cxn>
              <a:cxn ang="0">
                <a:pos x="2116" y="0"/>
              </a:cxn>
              <a:cxn ang="0">
                <a:pos x="192" y="0"/>
              </a:cxn>
              <a:cxn ang="0">
                <a:pos x="192" y="672"/>
              </a:cxn>
              <a:cxn ang="0">
                <a:pos x="0" y="672"/>
              </a:cxn>
              <a:cxn ang="0">
                <a:pos x="0" y="2256"/>
              </a:cxn>
            </a:cxnLst>
            <a:rect l="0" t="0" r="r" b="b"/>
            <a:pathLst>
              <a:path w="2116" h="2257">
                <a:moveTo>
                  <a:pt x="0" y="2256"/>
                </a:moveTo>
                <a:lnTo>
                  <a:pt x="2116" y="2257"/>
                </a:lnTo>
                <a:lnTo>
                  <a:pt x="2116" y="0"/>
                </a:lnTo>
                <a:lnTo>
                  <a:pt x="192" y="0"/>
                </a:lnTo>
                <a:lnTo>
                  <a:pt x="192" y="672"/>
                </a:lnTo>
                <a:lnTo>
                  <a:pt x="0" y="672"/>
                </a:lnTo>
                <a:lnTo>
                  <a:pt x="0" y="2256"/>
                </a:lnTo>
                <a:close/>
              </a:path>
            </a:pathLst>
          </a:custGeom>
          <a:pattFill prst="pct20">
            <a:fgClr>
              <a:srgbClr val="99FFCC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6" name="Freeform 62" descr="25%"/>
          <p:cNvSpPr>
            <a:spLocks/>
          </p:cNvSpPr>
          <p:nvPr/>
        </p:nvSpPr>
        <p:spPr bwMode="auto">
          <a:xfrm>
            <a:off x="152400" y="2286000"/>
            <a:ext cx="2514600" cy="3808413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2256"/>
              </a:cxn>
              <a:cxn ang="0">
                <a:pos x="1392" y="2256"/>
              </a:cxn>
              <a:cxn ang="0">
                <a:pos x="1392" y="672"/>
              </a:cxn>
              <a:cxn ang="0">
                <a:pos x="1584" y="672"/>
              </a:cxn>
              <a:cxn ang="0">
                <a:pos x="1584" y="0"/>
              </a:cxn>
              <a:cxn ang="0">
                <a:pos x="480" y="0"/>
              </a:cxn>
            </a:cxnLst>
            <a:rect l="0" t="0" r="r" b="b"/>
            <a:pathLst>
              <a:path w="1584" h="2256">
                <a:moveTo>
                  <a:pt x="480" y="0"/>
                </a:moveTo>
                <a:lnTo>
                  <a:pt x="0" y="0"/>
                </a:lnTo>
                <a:lnTo>
                  <a:pt x="0" y="2256"/>
                </a:lnTo>
                <a:lnTo>
                  <a:pt x="1392" y="2256"/>
                </a:lnTo>
                <a:lnTo>
                  <a:pt x="1392" y="672"/>
                </a:lnTo>
                <a:lnTo>
                  <a:pt x="1584" y="672"/>
                </a:lnTo>
                <a:lnTo>
                  <a:pt x="1584" y="0"/>
                </a:lnTo>
                <a:lnTo>
                  <a:pt x="480" y="0"/>
                </a:lnTo>
                <a:close/>
              </a:path>
            </a:pathLst>
          </a:custGeom>
          <a:pattFill prst="pct25">
            <a:fgClr>
              <a:srgbClr val="FF99B1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Process</a:t>
            </a:r>
            <a:endParaRPr lang="en-US" altLang="ja-JP" sz="2400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581400" y="1981200"/>
            <a:ext cx="1219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AP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324600" y="1981200"/>
            <a:ext cx="12192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AS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914400" y="1981200"/>
            <a:ext cx="1219200" cy="5334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STA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914400" y="33528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914400" y="46482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914400" y="5334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914400" y="42672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81000" y="4953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HMAC-hash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82955" name="Freeform 11"/>
          <p:cNvSpPr>
            <a:spLocks/>
          </p:cNvSpPr>
          <p:nvPr/>
        </p:nvSpPr>
        <p:spPr bwMode="auto">
          <a:xfrm>
            <a:off x="1981200" y="3810000"/>
            <a:ext cx="228600" cy="16002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2971800" y="33528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57" name="AutoShape 13"/>
          <p:cNvSpPr>
            <a:spLocks noChangeArrowheads="1"/>
          </p:cNvSpPr>
          <p:nvPr/>
        </p:nvSpPr>
        <p:spPr bwMode="auto">
          <a:xfrm>
            <a:off x="2133600" y="3505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2971800" y="46482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4419600" y="33528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V="1">
            <a:off x="4038600" y="3657600"/>
            <a:ext cx="381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2971800" y="5334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63" name="Freeform 19"/>
          <p:cNvSpPr>
            <a:spLocks/>
          </p:cNvSpPr>
          <p:nvPr/>
        </p:nvSpPr>
        <p:spPr bwMode="auto">
          <a:xfrm>
            <a:off x="2667000" y="4114800"/>
            <a:ext cx="304800" cy="1295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362200" y="40386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4038600" y="3886200"/>
            <a:ext cx="381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419600" y="44958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14478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14478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2971800" y="42672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35052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4572000" y="3962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4572000" y="3886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3" name="Freeform 29"/>
          <p:cNvSpPr>
            <a:spLocks/>
          </p:cNvSpPr>
          <p:nvPr/>
        </p:nvSpPr>
        <p:spPr bwMode="auto">
          <a:xfrm>
            <a:off x="5486400" y="3733800"/>
            <a:ext cx="228600" cy="9144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5562600" y="3352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6400800" y="33528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6400800" y="42672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6400800" y="4876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82978" name="Rectangle 34"/>
          <p:cNvSpPr>
            <a:spLocks noChangeArrowheads="1"/>
          </p:cNvSpPr>
          <p:nvPr/>
        </p:nvSpPr>
        <p:spPr bwMode="auto">
          <a:xfrm>
            <a:off x="6400800" y="54864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79" name="Rectangle 35"/>
          <p:cNvSpPr>
            <a:spLocks noChangeArrowheads="1"/>
          </p:cNvSpPr>
          <p:nvPr/>
        </p:nvSpPr>
        <p:spPr bwMode="auto">
          <a:xfrm>
            <a:off x="7848600" y="42672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2</a:t>
            </a:r>
          </a:p>
        </p:txBody>
      </p:sp>
      <p:sp>
        <p:nvSpPr>
          <p:cNvPr id="82980" name="Rectangle 36"/>
          <p:cNvSpPr>
            <a:spLocks noChangeArrowheads="1"/>
          </p:cNvSpPr>
          <p:nvPr/>
        </p:nvSpPr>
        <p:spPr bwMode="auto">
          <a:xfrm>
            <a:off x="7848600" y="54864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6477000" y="38862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>
            <a:off x="70866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3" name="Freeform 39"/>
          <p:cNvSpPr>
            <a:spLocks/>
          </p:cNvSpPr>
          <p:nvPr/>
        </p:nvSpPr>
        <p:spPr bwMode="auto">
          <a:xfrm>
            <a:off x="6248400" y="3886200"/>
            <a:ext cx="152400" cy="1066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4" name="Freeform 40"/>
          <p:cNvSpPr>
            <a:spLocks/>
          </p:cNvSpPr>
          <p:nvPr/>
        </p:nvSpPr>
        <p:spPr bwMode="auto">
          <a:xfrm>
            <a:off x="6172200" y="3733800"/>
            <a:ext cx="228600" cy="1752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5638800" y="4572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82986" name="Line 42"/>
          <p:cNvSpPr>
            <a:spLocks noChangeShapeType="1"/>
          </p:cNvSpPr>
          <p:nvPr/>
        </p:nvSpPr>
        <p:spPr bwMode="auto">
          <a:xfrm>
            <a:off x="7467600" y="37338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auto">
          <a:xfrm>
            <a:off x="77724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82988" name="Line 44"/>
          <p:cNvSpPr>
            <a:spLocks noChangeShapeType="1"/>
          </p:cNvSpPr>
          <p:nvPr/>
        </p:nvSpPr>
        <p:spPr bwMode="auto">
          <a:xfrm>
            <a:off x="7467600" y="50292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7772400" y="4953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82990" name="AutoShape 46"/>
          <p:cNvSpPr>
            <a:spLocks noChangeArrowheads="1"/>
          </p:cNvSpPr>
          <p:nvPr/>
        </p:nvSpPr>
        <p:spPr bwMode="auto">
          <a:xfrm>
            <a:off x="7467600" y="54864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1" name="AutoShape 47"/>
          <p:cNvSpPr>
            <a:spLocks noChangeArrowheads="1"/>
          </p:cNvSpPr>
          <p:nvPr/>
        </p:nvSpPr>
        <p:spPr bwMode="auto">
          <a:xfrm>
            <a:off x="7467600" y="42672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2" name="Text Box 48"/>
          <p:cNvSpPr txBox="1">
            <a:spLocks noChangeArrowheads="1"/>
          </p:cNvSpPr>
          <p:nvPr/>
        </p:nvSpPr>
        <p:spPr bwMode="auto">
          <a:xfrm>
            <a:off x="7315200" y="45720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82993" name="Text Box 49"/>
          <p:cNvSpPr txBox="1">
            <a:spLocks noChangeArrowheads="1"/>
          </p:cNvSpPr>
          <p:nvPr/>
        </p:nvSpPr>
        <p:spPr bwMode="auto">
          <a:xfrm>
            <a:off x="7315200" y="57912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82995" name="Rectangle 51"/>
          <p:cNvSpPr>
            <a:spLocks noChangeArrowheads="1"/>
          </p:cNvSpPr>
          <p:nvPr/>
        </p:nvSpPr>
        <p:spPr bwMode="auto">
          <a:xfrm>
            <a:off x="3657600" y="2667000"/>
            <a:ext cx="1066800" cy="381000"/>
          </a:xfrm>
          <a:prstGeom prst="rect">
            <a:avLst/>
          </a:prstGeom>
          <a:solidFill>
            <a:srgbClr val="E1FFE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Timestamp</a:t>
            </a:r>
            <a:endParaRPr lang="en-US" altLang="ja-JP" dirty="0"/>
          </a:p>
        </p:txBody>
      </p:sp>
      <p:sp>
        <p:nvSpPr>
          <p:cNvPr id="82996" name="AutoShape 52"/>
          <p:cNvSpPr>
            <a:spLocks noChangeArrowheads="1"/>
          </p:cNvSpPr>
          <p:nvPr/>
        </p:nvSpPr>
        <p:spPr bwMode="auto">
          <a:xfrm flipH="1">
            <a:off x="2514600" y="2667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997" name="Rectangle 53"/>
          <p:cNvSpPr>
            <a:spLocks noChangeArrowheads="1"/>
          </p:cNvSpPr>
          <p:nvPr/>
        </p:nvSpPr>
        <p:spPr bwMode="auto">
          <a:xfrm>
            <a:off x="1371600" y="2667000"/>
            <a:ext cx="1066800" cy="381000"/>
          </a:xfrm>
          <a:prstGeom prst="rect">
            <a:avLst/>
          </a:prstGeom>
          <a:solidFill>
            <a:srgbClr val="E1FFE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Timestamp</a:t>
            </a:r>
            <a:endParaRPr lang="en-US" altLang="ja-JP" dirty="0"/>
          </a:p>
        </p:txBody>
      </p:sp>
      <p:sp>
        <p:nvSpPr>
          <p:cNvPr id="82998" name="Rectangle 54"/>
          <p:cNvSpPr>
            <a:spLocks noChangeArrowheads="1"/>
          </p:cNvSpPr>
          <p:nvPr/>
        </p:nvSpPr>
        <p:spPr bwMode="auto">
          <a:xfrm>
            <a:off x="381000" y="2667000"/>
            <a:ext cx="762000" cy="2286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83000" name="Line 56"/>
          <p:cNvSpPr>
            <a:spLocks noChangeShapeType="1"/>
          </p:cNvSpPr>
          <p:nvPr/>
        </p:nvSpPr>
        <p:spPr bwMode="auto">
          <a:xfrm>
            <a:off x="685800" y="3200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1" name="Line 57"/>
          <p:cNvSpPr>
            <a:spLocks noChangeShapeType="1"/>
          </p:cNvSpPr>
          <p:nvPr/>
        </p:nvSpPr>
        <p:spPr bwMode="auto">
          <a:xfrm>
            <a:off x="1752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2" name="Rectangle 58"/>
          <p:cNvSpPr>
            <a:spLocks noChangeArrowheads="1"/>
          </p:cNvSpPr>
          <p:nvPr/>
        </p:nvSpPr>
        <p:spPr bwMode="auto">
          <a:xfrm>
            <a:off x="228600" y="2971800"/>
            <a:ext cx="762000" cy="2286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/>
              <a:t>NAI…</a:t>
            </a:r>
          </a:p>
        </p:txBody>
      </p:sp>
      <p:sp>
        <p:nvSpPr>
          <p:cNvPr id="83003" name="Line 59"/>
          <p:cNvSpPr>
            <a:spLocks noChangeShapeType="1"/>
          </p:cNvSpPr>
          <p:nvPr/>
        </p:nvSpPr>
        <p:spPr bwMode="auto">
          <a:xfrm>
            <a:off x="1066800" y="28956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2819400" y="3124200"/>
            <a:ext cx="13017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Check Timestamp</a:t>
            </a:r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6248400" y="3048000"/>
            <a:ext cx="147340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Check</a:t>
            </a:r>
            <a:r>
              <a:rPr lang="en-US" altLang="ja-JP" dirty="0" smtClean="0"/>
              <a:t> User, Domain</a:t>
            </a:r>
            <a:endParaRPr lang="en-US" altLang="ja-JP" dirty="0"/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2057400" y="33528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5486400" y="32004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2667000" y="2286000"/>
            <a:ext cx="92840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Beacon</a:t>
            </a:r>
          </a:p>
          <a:p>
            <a:r>
              <a:rPr lang="en-US" altLang="ja-JP" dirty="0" smtClean="0"/>
              <a:t>Probe Resp.</a:t>
            </a:r>
            <a:endParaRPr lang="en-US" altLang="ja-JP" dirty="0"/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2971800" y="5638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NAI</a:t>
            </a:r>
            <a:endParaRPr lang="en-US" altLang="ja-JP" dirty="0"/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2971800" y="59436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ja-JP" altLang="en-US"/>
          </a:p>
        </p:txBody>
      </p:sp>
      <p:sp>
        <p:nvSpPr>
          <p:cNvPr id="8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ja-JP" altLang="en-US"/>
          </a:p>
        </p:txBody>
      </p:sp>
      <p:sp>
        <p:nvSpPr>
          <p:cNvPr id="8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146784B0-11DB-EF48-9873-ED8E9289F7AA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75902" name="Freeform 126" descr="20%"/>
          <p:cNvSpPr>
            <a:spLocks/>
          </p:cNvSpPr>
          <p:nvPr/>
        </p:nvSpPr>
        <p:spPr bwMode="auto">
          <a:xfrm>
            <a:off x="6202363" y="2038350"/>
            <a:ext cx="2867025" cy="4287838"/>
          </a:xfrm>
          <a:custGeom>
            <a:avLst/>
            <a:gdLst/>
            <a:ahLst/>
            <a:cxnLst>
              <a:cxn ang="0">
                <a:pos x="102" y="2701"/>
              </a:cxn>
              <a:cxn ang="0">
                <a:pos x="1806" y="2701"/>
              </a:cxn>
              <a:cxn ang="0">
                <a:pos x="1806" y="0"/>
              </a:cxn>
              <a:cxn ang="0">
                <a:pos x="0" y="0"/>
              </a:cxn>
              <a:cxn ang="0">
                <a:pos x="0" y="1752"/>
              </a:cxn>
              <a:cxn ang="0">
                <a:pos x="102" y="1752"/>
              </a:cxn>
              <a:cxn ang="0">
                <a:pos x="102" y="2701"/>
              </a:cxn>
            </a:cxnLst>
            <a:rect l="0" t="0" r="r" b="b"/>
            <a:pathLst>
              <a:path w="1806" h="2701">
                <a:moveTo>
                  <a:pt x="102" y="2701"/>
                </a:moveTo>
                <a:lnTo>
                  <a:pt x="1806" y="2701"/>
                </a:lnTo>
                <a:lnTo>
                  <a:pt x="1806" y="0"/>
                </a:lnTo>
                <a:lnTo>
                  <a:pt x="0" y="0"/>
                </a:lnTo>
                <a:lnTo>
                  <a:pt x="0" y="1752"/>
                </a:lnTo>
                <a:lnTo>
                  <a:pt x="102" y="1752"/>
                </a:lnTo>
                <a:lnTo>
                  <a:pt x="102" y="2701"/>
                </a:lnTo>
                <a:close/>
              </a:path>
            </a:pathLst>
          </a:custGeom>
          <a:pattFill prst="pct20">
            <a:fgClr>
              <a:srgbClr val="FFFF99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1" name="Freeform 125" descr="20%"/>
          <p:cNvSpPr>
            <a:spLocks/>
          </p:cNvSpPr>
          <p:nvPr/>
        </p:nvSpPr>
        <p:spPr bwMode="auto">
          <a:xfrm>
            <a:off x="2438400" y="2038350"/>
            <a:ext cx="3925888" cy="4287838"/>
          </a:xfrm>
          <a:custGeom>
            <a:avLst/>
            <a:gdLst/>
            <a:ahLst/>
            <a:cxnLst>
              <a:cxn ang="0">
                <a:pos x="215" y="2701"/>
              </a:cxn>
              <a:cxn ang="0">
                <a:pos x="2473" y="2701"/>
              </a:cxn>
              <a:cxn ang="0">
                <a:pos x="2473" y="1752"/>
              </a:cxn>
              <a:cxn ang="0">
                <a:pos x="2371" y="1752"/>
              </a:cxn>
              <a:cxn ang="0">
                <a:pos x="2371" y="0"/>
              </a:cxn>
              <a:cxn ang="0">
                <a:pos x="0" y="12"/>
              </a:cxn>
              <a:cxn ang="0">
                <a:pos x="0" y="972"/>
              </a:cxn>
              <a:cxn ang="0">
                <a:pos x="215" y="973"/>
              </a:cxn>
              <a:cxn ang="0">
                <a:pos x="215" y="2701"/>
              </a:cxn>
            </a:cxnLst>
            <a:rect l="0" t="0" r="r" b="b"/>
            <a:pathLst>
              <a:path w="2473" h="2701">
                <a:moveTo>
                  <a:pt x="215" y="2701"/>
                </a:moveTo>
                <a:lnTo>
                  <a:pt x="2473" y="2701"/>
                </a:lnTo>
                <a:lnTo>
                  <a:pt x="2473" y="1752"/>
                </a:lnTo>
                <a:lnTo>
                  <a:pt x="2371" y="1752"/>
                </a:lnTo>
                <a:lnTo>
                  <a:pt x="2371" y="0"/>
                </a:lnTo>
                <a:lnTo>
                  <a:pt x="0" y="12"/>
                </a:lnTo>
                <a:lnTo>
                  <a:pt x="0" y="972"/>
                </a:lnTo>
                <a:lnTo>
                  <a:pt x="215" y="973"/>
                </a:lnTo>
                <a:lnTo>
                  <a:pt x="215" y="2701"/>
                </a:lnTo>
                <a:close/>
              </a:path>
            </a:pathLst>
          </a:custGeom>
          <a:pattFill prst="pct20">
            <a:fgClr>
              <a:srgbClr val="99FFCC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0" name="Freeform 124" descr="20%"/>
          <p:cNvSpPr>
            <a:spLocks/>
          </p:cNvSpPr>
          <p:nvPr/>
        </p:nvSpPr>
        <p:spPr bwMode="auto">
          <a:xfrm>
            <a:off x="76200" y="2051050"/>
            <a:ext cx="2703513" cy="4275138"/>
          </a:xfrm>
          <a:custGeom>
            <a:avLst/>
            <a:gdLst/>
            <a:ahLst/>
            <a:cxnLst>
              <a:cxn ang="0">
                <a:pos x="435" y="0"/>
              </a:cxn>
              <a:cxn ang="0">
                <a:pos x="0" y="4"/>
              </a:cxn>
              <a:cxn ang="0">
                <a:pos x="0" y="2692"/>
              </a:cxn>
              <a:cxn ang="0">
                <a:pos x="1703" y="2693"/>
              </a:cxn>
              <a:cxn ang="0">
                <a:pos x="1703" y="965"/>
              </a:cxn>
              <a:cxn ang="0">
                <a:pos x="1488" y="964"/>
              </a:cxn>
              <a:cxn ang="0">
                <a:pos x="1488" y="4"/>
              </a:cxn>
              <a:cxn ang="0">
                <a:pos x="435" y="0"/>
              </a:cxn>
            </a:cxnLst>
            <a:rect l="0" t="0" r="r" b="b"/>
            <a:pathLst>
              <a:path w="1703" h="2693">
                <a:moveTo>
                  <a:pt x="435" y="0"/>
                </a:moveTo>
                <a:lnTo>
                  <a:pt x="0" y="4"/>
                </a:lnTo>
                <a:lnTo>
                  <a:pt x="0" y="2692"/>
                </a:lnTo>
                <a:lnTo>
                  <a:pt x="1703" y="2693"/>
                </a:lnTo>
                <a:lnTo>
                  <a:pt x="1703" y="965"/>
                </a:lnTo>
                <a:lnTo>
                  <a:pt x="1488" y="964"/>
                </a:lnTo>
                <a:lnTo>
                  <a:pt x="1488" y="4"/>
                </a:lnTo>
                <a:lnTo>
                  <a:pt x="435" y="0"/>
                </a:lnTo>
                <a:close/>
              </a:path>
            </a:pathLst>
          </a:custGeom>
          <a:pattFill prst="pct20">
            <a:fgClr>
              <a:srgbClr val="FF99B1"/>
            </a:fgClr>
            <a:bgClr>
              <a:srgbClr val="FFFFFF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Authentication</a:t>
            </a:r>
            <a:r>
              <a:rPr lang="en-US" altLang="ja-JP" dirty="0" smtClean="0"/>
              <a:t> Process (</a:t>
            </a:r>
            <a:r>
              <a:rPr lang="en-US" altLang="ja-JP" dirty="0"/>
              <a:t>Cont.</a:t>
            </a:r>
            <a:r>
              <a:rPr lang="en-US" altLang="ja-JP" dirty="0" smtClean="0"/>
              <a:t>)</a:t>
            </a:r>
            <a:endParaRPr lang="en-US" altLang="ja-JP" sz="2400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810000" y="1752600"/>
            <a:ext cx="1219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AP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934200" y="1752600"/>
            <a:ext cx="12192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AS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62000" y="1752600"/>
            <a:ext cx="1219200" cy="5334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 smtClean="0">
                <a:ea typeface="ＭＳ Ｐゴシック" charset="-128"/>
                <a:cs typeface="ＭＳ Ｐゴシック" charset="-128"/>
              </a:rPr>
              <a:t>STA</a:t>
            </a:r>
            <a:endParaRPr lang="en-US" altLang="ja-JP" sz="16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895600" y="28194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Response</a:t>
            </a:r>
            <a:endParaRPr lang="en-US" altLang="ja-JP" dirty="0" smtClean="0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895600" y="4114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Authentication</a:t>
            </a:r>
          </a:p>
          <a:p>
            <a:pPr algn="ctr"/>
            <a:r>
              <a:rPr lang="en-US" altLang="ja-JP" dirty="0" smtClean="0"/>
              <a:t>Data</a:t>
            </a:r>
            <a:endParaRPr lang="en-US" altLang="ja-JP" dirty="0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895600" y="48006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048000" y="37338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048000" y="4419600"/>
            <a:ext cx="97975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  <a:endParaRPr lang="en-US" altLang="ja-JP" dirty="0"/>
          </a:p>
        </p:txBody>
      </p:sp>
      <p:sp>
        <p:nvSpPr>
          <p:cNvPr id="75792" name="Freeform 16"/>
          <p:cNvSpPr>
            <a:spLocks/>
          </p:cNvSpPr>
          <p:nvPr/>
        </p:nvSpPr>
        <p:spPr bwMode="auto">
          <a:xfrm flipH="1">
            <a:off x="2819400" y="3733800"/>
            <a:ext cx="76200" cy="11430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 flipH="1">
            <a:off x="2286000" y="3048000"/>
            <a:ext cx="533400" cy="381000"/>
          </a:xfrm>
          <a:prstGeom prst="rightArrow">
            <a:avLst>
              <a:gd name="adj1" fmla="val 37509"/>
              <a:gd name="adj2" fmla="val 57504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3810000" y="57150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3048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3048000" y="4419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16" name="Rectangle 40"/>
          <p:cNvSpPr>
            <a:spLocks noChangeArrowheads="1"/>
          </p:cNvSpPr>
          <p:nvPr/>
        </p:nvSpPr>
        <p:spPr bwMode="auto">
          <a:xfrm>
            <a:off x="6400800" y="25146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Request</a:t>
            </a:r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7848600" y="2514600"/>
            <a:ext cx="1066800" cy="3048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7848600" y="32766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19" name="Rectangle 43"/>
          <p:cNvSpPr>
            <a:spLocks noChangeArrowheads="1"/>
          </p:cNvSpPr>
          <p:nvPr/>
        </p:nvSpPr>
        <p:spPr bwMode="auto">
          <a:xfrm>
            <a:off x="6400800" y="3352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7391400" y="2286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74676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7543800" y="2819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>
            <a:off x="8534400" y="2819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6781800" y="3048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41" name="Text Box 65"/>
          <p:cNvSpPr txBox="1">
            <a:spLocks noChangeArrowheads="1"/>
          </p:cNvSpPr>
          <p:nvPr/>
        </p:nvSpPr>
        <p:spPr bwMode="auto">
          <a:xfrm>
            <a:off x="67818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42" name="Line 66"/>
          <p:cNvSpPr>
            <a:spLocks noChangeShapeType="1"/>
          </p:cNvSpPr>
          <p:nvPr/>
        </p:nvSpPr>
        <p:spPr bwMode="auto">
          <a:xfrm>
            <a:off x="6705600" y="3657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3" name="Rectangle 67"/>
          <p:cNvSpPr>
            <a:spLocks noChangeArrowheads="1"/>
          </p:cNvSpPr>
          <p:nvPr/>
        </p:nvSpPr>
        <p:spPr bwMode="auto">
          <a:xfrm>
            <a:off x="6400800" y="4114800"/>
            <a:ext cx="1066800" cy="381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Hashed</a:t>
            </a:r>
            <a:r>
              <a:rPr lang="en-US" altLang="ja-JP" dirty="0" smtClean="0"/>
              <a:t> MIC</a:t>
            </a:r>
            <a:r>
              <a:rPr lang="en-US" altLang="ja-JP" baseline="-25000" dirty="0" smtClean="0"/>
              <a:t>1</a:t>
            </a:r>
            <a:endParaRPr lang="en-US" altLang="ja-JP" dirty="0"/>
          </a:p>
        </p:txBody>
      </p:sp>
      <p:sp>
        <p:nvSpPr>
          <p:cNvPr id="75844" name="Rectangle 68"/>
          <p:cNvSpPr>
            <a:spLocks noChangeArrowheads="1"/>
          </p:cNvSpPr>
          <p:nvPr/>
        </p:nvSpPr>
        <p:spPr bwMode="auto">
          <a:xfrm>
            <a:off x="7924800" y="4572000"/>
            <a:ext cx="1066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PTKDD</a:t>
            </a:r>
          </a:p>
        </p:txBody>
      </p:sp>
      <p:sp>
        <p:nvSpPr>
          <p:cNvPr id="75846" name="Line 70"/>
          <p:cNvSpPr>
            <a:spLocks noChangeShapeType="1"/>
          </p:cNvSpPr>
          <p:nvPr/>
        </p:nvSpPr>
        <p:spPr bwMode="auto">
          <a:xfrm>
            <a:off x="8382000" y="3657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7" name="Line 71"/>
          <p:cNvSpPr>
            <a:spLocks noChangeShapeType="1"/>
          </p:cNvSpPr>
          <p:nvPr/>
        </p:nvSpPr>
        <p:spPr bwMode="auto">
          <a:xfrm>
            <a:off x="7467600" y="4267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48" name="Text Box 72"/>
          <p:cNvSpPr txBox="1">
            <a:spLocks noChangeArrowheads="1"/>
          </p:cNvSpPr>
          <p:nvPr/>
        </p:nvSpPr>
        <p:spPr bwMode="auto">
          <a:xfrm>
            <a:off x="7908925" y="3998913"/>
            <a:ext cx="5048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XOR</a:t>
            </a:r>
          </a:p>
        </p:txBody>
      </p:sp>
      <p:sp>
        <p:nvSpPr>
          <p:cNvPr id="75849" name="Rectangle 73"/>
          <p:cNvSpPr>
            <a:spLocks noChangeArrowheads="1"/>
          </p:cNvSpPr>
          <p:nvPr/>
        </p:nvSpPr>
        <p:spPr bwMode="auto">
          <a:xfrm>
            <a:off x="6400800" y="47244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Approval</a:t>
            </a:r>
          </a:p>
        </p:txBody>
      </p:sp>
      <p:sp>
        <p:nvSpPr>
          <p:cNvPr id="75850" name="Rectangle 74"/>
          <p:cNvSpPr>
            <a:spLocks noChangeArrowheads="1"/>
          </p:cNvSpPr>
          <p:nvPr/>
        </p:nvSpPr>
        <p:spPr bwMode="auto">
          <a:xfrm>
            <a:off x="6400800" y="58674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51" name="Text Box 75"/>
          <p:cNvSpPr txBox="1">
            <a:spLocks noChangeArrowheads="1"/>
          </p:cNvSpPr>
          <p:nvPr/>
        </p:nvSpPr>
        <p:spPr bwMode="auto">
          <a:xfrm>
            <a:off x="6629400" y="53340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HMAC-hash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52" name="Line 76"/>
          <p:cNvSpPr>
            <a:spLocks noChangeShapeType="1"/>
          </p:cNvSpPr>
          <p:nvPr/>
        </p:nvSpPr>
        <p:spPr bwMode="auto">
          <a:xfrm>
            <a:off x="6629400" y="525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3" name="Freeform 77"/>
          <p:cNvSpPr>
            <a:spLocks/>
          </p:cNvSpPr>
          <p:nvPr/>
        </p:nvSpPr>
        <p:spPr bwMode="auto">
          <a:xfrm>
            <a:off x="7467600" y="5105400"/>
            <a:ext cx="228600" cy="9144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144" h="864">
                <a:moveTo>
                  <a:pt x="0" y="864"/>
                </a:moveTo>
                <a:cubicBezTo>
                  <a:pt x="72" y="696"/>
                  <a:pt x="144" y="528"/>
                  <a:pt x="144" y="384"/>
                </a:cubicBezTo>
                <a:cubicBezTo>
                  <a:pt x="144" y="240"/>
                  <a:pt x="72" y="12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4" name="Line 78"/>
          <p:cNvSpPr>
            <a:spLocks noChangeShapeType="1"/>
          </p:cNvSpPr>
          <p:nvPr/>
        </p:nvSpPr>
        <p:spPr bwMode="auto">
          <a:xfrm flipH="1">
            <a:off x="74676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6" name="Rectangle 80"/>
          <p:cNvSpPr>
            <a:spLocks noChangeArrowheads="1"/>
          </p:cNvSpPr>
          <p:nvPr/>
        </p:nvSpPr>
        <p:spPr bwMode="auto">
          <a:xfrm>
            <a:off x="4724400" y="472440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Access</a:t>
            </a:r>
          </a:p>
          <a:p>
            <a:pPr algn="ctr"/>
            <a:r>
              <a:rPr lang="en-US" altLang="ja-JP" dirty="0" smtClean="0"/>
              <a:t>Approval</a:t>
            </a:r>
          </a:p>
        </p:txBody>
      </p:sp>
      <p:sp>
        <p:nvSpPr>
          <p:cNvPr id="75857" name="Rectangle 81"/>
          <p:cNvSpPr>
            <a:spLocks noChangeArrowheads="1"/>
          </p:cNvSpPr>
          <p:nvPr/>
        </p:nvSpPr>
        <p:spPr bwMode="auto">
          <a:xfrm>
            <a:off x="5257800" y="5715000"/>
            <a:ext cx="1066800" cy="304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3</a:t>
            </a:r>
            <a:endParaRPr lang="en-US" altLang="ja-JP" baseline="-25000" dirty="0"/>
          </a:p>
        </p:txBody>
      </p:sp>
      <p:sp>
        <p:nvSpPr>
          <p:cNvPr id="75858" name="AutoShape 82"/>
          <p:cNvSpPr>
            <a:spLocks noChangeArrowheads="1"/>
          </p:cNvSpPr>
          <p:nvPr/>
        </p:nvSpPr>
        <p:spPr bwMode="auto">
          <a:xfrm>
            <a:off x="4876800" y="57150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59" name="Text Box 83"/>
          <p:cNvSpPr txBox="1">
            <a:spLocks noChangeArrowheads="1"/>
          </p:cNvSpPr>
          <p:nvPr/>
        </p:nvSpPr>
        <p:spPr bwMode="auto">
          <a:xfrm>
            <a:off x="4724400" y="60198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75860" name="Line 84"/>
          <p:cNvSpPr>
            <a:spLocks noChangeShapeType="1"/>
          </p:cNvSpPr>
          <p:nvPr/>
        </p:nvSpPr>
        <p:spPr bwMode="auto">
          <a:xfrm flipH="1">
            <a:off x="4724400" y="52578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1" name="Text Box 85"/>
          <p:cNvSpPr txBox="1">
            <a:spLocks noChangeArrowheads="1"/>
          </p:cNvSpPr>
          <p:nvPr/>
        </p:nvSpPr>
        <p:spPr bwMode="auto">
          <a:xfrm>
            <a:off x="4191000" y="53340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62" name="Text Box 86"/>
          <p:cNvSpPr txBox="1">
            <a:spLocks noChangeArrowheads="1"/>
          </p:cNvSpPr>
          <p:nvPr/>
        </p:nvSpPr>
        <p:spPr bwMode="auto">
          <a:xfrm>
            <a:off x="5410200" y="52578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63" name="Line 87"/>
          <p:cNvSpPr>
            <a:spLocks noChangeShapeType="1"/>
          </p:cNvSpPr>
          <p:nvPr/>
        </p:nvSpPr>
        <p:spPr bwMode="auto">
          <a:xfrm>
            <a:off x="5410200" y="5257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4" name="AutoShape 88"/>
          <p:cNvSpPr>
            <a:spLocks noChangeArrowheads="1"/>
          </p:cNvSpPr>
          <p:nvPr/>
        </p:nvSpPr>
        <p:spPr bwMode="auto">
          <a:xfrm flipH="1">
            <a:off x="5867400" y="4876800"/>
            <a:ext cx="457200" cy="381000"/>
          </a:xfrm>
          <a:prstGeom prst="rightArrow">
            <a:avLst>
              <a:gd name="adj1" fmla="val 52509"/>
              <a:gd name="adj2" fmla="val 61250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65" name="Rectangle 89"/>
          <p:cNvSpPr>
            <a:spLocks noChangeArrowheads="1"/>
          </p:cNvSpPr>
          <p:nvPr/>
        </p:nvSpPr>
        <p:spPr bwMode="auto">
          <a:xfrm>
            <a:off x="5029200" y="41148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1</a:t>
            </a:r>
            <a:endParaRPr lang="en-US" altLang="ja-JP" baseline="-25000" dirty="0"/>
          </a:p>
        </p:txBody>
      </p:sp>
      <p:sp>
        <p:nvSpPr>
          <p:cNvPr id="75866" name="Rectangle 90"/>
          <p:cNvSpPr>
            <a:spLocks noChangeArrowheads="1"/>
          </p:cNvSpPr>
          <p:nvPr/>
        </p:nvSpPr>
        <p:spPr bwMode="auto">
          <a:xfrm>
            <a:off x="5029200" y="3200400"/>
            <a:ext cx="1066800" cy="381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/>
              <a:t>Hashed</a:t>
            </a:r>
            <a:r>
              <a:rPr lang="en-US" altLang="ja-JP" dirty="0" smtClean="0"/>
              <a:t> MIC</a:t>
            </a:r>
            <a:r>
              <a:rPr lang="en-US" altLang="ja-JP" baseline="-25000" dirty="0" smtClean="0"/>
              <a:t>1</a:t>
            </a:r>
          </a:p>
        </p:txBody>
      </p:sp>
      <p:sp>
        <p:nvSpPr>
          <p:cNvPr id="75868" name="Text Box 92"/>
          <p:cNvSpPr txBox="1">
            <a:spLocks noChangeArrowheads="1"/>
          </p:cNvSpPr>
          <p:nvPr/>
        </p:nvSpPr>
        <p:spPr bwMode="auto">
          <a:xfrm>
            <a:off x="5257800" y="36576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(AP-</a:t>
            </a:r>
            <a:r>
              <a:rPr lang="en-US" altLang="ja-JP" dirty="0"/>
              <a:t>key)</a:t>
            </a:r>
          </a:p>
        </p:txBody>
      </p:sp>
      <p:sp>
        <p:nvSpPr>
          <p:cNvPr id="75869" name="Line 93"/>
          <p:cNvSpPr>
            <a:spLocks noChangeShapeType="1"/>
          </p:cNvSpPr>
          <p:nvPr/>
        </p:nvSpPr>
        <p:spPr bwMode="auto">
          <a:xfrm flipV="1">
            <a:off x="5257800" y="3581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0" name="Rectangle 94"/>
          <p:cNvSpPr>
            <a:spLocks noChangeArrowheads="1"/>
          </p:cNvSpPr>
          <p:nvPr/>
        </p:nvSpPr>
        <p:spPr bwMode="auto">
          <a:xfrm>
            <a:off x="4114800" y="3657600"/>
            <a:ext cx="1066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PTKDD</a:t>
            </a:r>
          </a:p>
        </p:txBody>
      </p:sp>
      <p:sp>
        <p:nvSpPr>
          <p:cNvPr id="75871" name="Rectangle 95"/>
          <p:cNvSpPr>
            <a:spLocks noChangeArrowheads="1"/>
          </p:cNvSpPr>
          <p:nvPr/>
        </p:nvSpPr>
        <p:spPr bwMode="auto">
          <a:xfrm>
            <a:off x="5029200" y="25908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72" name="Freeform 96"/>
          <p:cNvSpPr>
            <a:spLocks/>
          </p:cNvSpPr>
          <p:nvPr/>
        </p:nvSpPr>
        <p:spPr bwMode="auto">
          <a:xfrm>
            <a:off x="4379913" y="4052888"/>
            <a:ext cx="344487" cy="828675"/>
          </a:xfrm>
          <a:custGeom>
            <a:avLst/>
            <a:gdLst/>
            <a:ahLst/>
            <a:cxnLst>
              <a:cxn ang="0">
                <a:pos x="217" y="519"/>
              </a:cxn>
              <a:cxn ang="0">
                <a:pos x="0" y="522"/>
              </a:cxn>
              <a:cxn ang="0">
                <a:pos x="0" y="0"/>
              </a:cxn>
            </a:cxnLst>
            <a:rect l="0" t="0" r="r" b="b"/>
            <a:pathLst>
              <a:path w="217" h="522">
                <a:moveTo>
                  <a:pt x="217" y="519"/>
                </a:moveTo>
                <a:lnTo>
                  <a:pt x="0" y="522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3" name="Text Box 97"/>
          <p:cNvSpPr txBox="1">
            <a:spLocks noChangeArrowheads="1"/>
          </p:cNvSpPr>
          <p:nvPr/>
        </p:nvSpPr>
        <p:spPr bwMode="auto">
          <a:xfrm>
            <a:off x="4114800" y="48768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74" name="Freeform 98"/>
          <p:cNvSpPr>
            <a:spLocks/>
          </p:cNvSpPr>
          <p:nvPr/>
        </p:nvSpPr>
        <p:spPr bwMode="auto">
          <a:xfrm>
            <a:off x="4356100" y="2860675"/>
            <a:ext cx="679450" cy="809625"/>
          </a:xfrm>
          <a:custGeom>
            <a:avLst/>
            <a:gdLst/>
            <a:ahLst/>
            <a:cxnLst>
              <a:cxn ang="0">
                <a:pos x="0" y="510"/>
              </a:cxn>
              <a:cxn ang="0">
                <a:pos x="0" y="0"/>
              </a:cxn>
              <a:cxn ang="0">
                <a:pos x="428" y="0"/>
              </a:cxn>
            </a:cxnLst>
            <a:rect l="0" t="0" r="r" b="b"/>
            <a:pathLst>
              <a:path w="428" h="510">
                <a:moveTo>
                  <a:pt x="0" y="510"/>
                </a:moveTo>
                <a:lnTo>
                  <a:pt x="0" y="0"/>
                </a:lnTo>
                <a:lnTo>
                  <a:pt x="42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5" name="Line 99"/>
          <p:cNvSpPr>
            <a:spLocks noChangeShapeType="1"/>
          </p:cNvSpPr>
          <p:nvPr/>
        </p:nvSpPr>
        <p:spPr bwMode="auto">
          <a:xfrm>
            <a:off x="43434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6" name="Text Box 100"/>
          <p:cNvSpPr txBox="1">
            <a:spLocks noChangeArrowheads="1"/>
          </p:cNvSpPr>
          <p:nvPr/>
        </p:nvSpPr>
        <p:spPr bwMode="auto">
          <a:xfrm>
            <a:off x="4343400" y="3124200"/>
            <a:ext cx="5048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XOR</a:t>
            </a:r>
          </a:p>
        </p:txBody>
      </p:sp>
      <p:sp>
        <p:nvSpPr>
          <p:cNvPr id="75877" name="Freeform 101"/>
          <p:cNvSpPr>
            <a:spLocks/>
          </p:cNvSpPr>
          <p:nvPr/>
        </p:nvSpPr>
        <p:spPr bwMode="auto">
          <a:xfrm>
            <a:off x="3089275" y="2743200"/>
            <a:ext cx="1944688" cy="1939925"/>
          </a:xfrm>
          <a:custGeom>
            <a:avLst/>
            <a:gdLst/>
            <a:ahLst/>
            <a:cxnLst>
              <a:cxn ang="0">
                <a:pos x="1225" y="0"/>
              </a:cxn>
              <a:cxn ang="0">
                <a:pos x="598" y="0"/>
              </a:cxn>
              <a:cxn ang="0">
                <a:pos x="599" y="1222"/>
              </a:cxn>
              <a:cxn ang="0">
                <a:pos x="0" y="1222"/>
              </a:cxn>
            </a:cxnLst>
            <a:rect l="0" t="0" r="r" b="b"/>
            <a:pathLst>
              <a:path w="1225" h="1222">
                <a:moveTo>
                  <a:pt x="1225" y="0"/>
                </a:moveTo>
                <a:lnTo>
                  <a:pt x="598" y="0"/>
                </a:lnTo>
                <a:lnTo>
                  <a:pt x="599" y="1222"/>
                </a:lnTo>
                <a:lnTo>
                  <a:pt x="0" y="122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78" name="Rectangle 102"/>
          <p:cNvSpPr>
            <a:spLocks noChangeArrowheads="1"/>
          </p:cNvSpPr>
          <p:nvPr/>
        </p:nvSpPr>
        <p:spPr bwMode="auto">
          <a:xfrm>
            <a:off x="1143000" y="2514600"/>
            <a:ext cx="1066800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Association</a:t>
            </a:r>
          </a:p>
          <a:p>
            <a:pPr algn="ctr"/>
            <a:r>
              <a:rPr lang="en-US" altLang="ja-JP" dirty="0" smtClean="0"/>
              <a:t>Response</a:t>
            </a:r>
            <a:endParaRPr lang="en-US" altLang="ja-JP" dirty="0" smtClean="0"/>
          </a:p>
        </p:txBody>
      </p:sp>
      <p:sp>
        <p:nvSpPr>
          <p:cNvPr id="75879" name="Line 103"/>
          <p:cNvSpPr>
            <a:spLocks noChangeShapeType="1"/>
          </p:cNvSpPr>
          <p:nvPr/>
        </p:nvSpPr>
        <p:spPr bwMode="auto">
          <a:xfrm>
            <a:off x="6705600" y="3048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0" name="Rectangle 104"/>
          <p:cNvSpPr>
            <a:spLocks noChangeArrowheads="1"/>
          </p:cNvSpPr>
          <p:nvPr/>
        </p:nvSpPr>
        <p:spPr bwMode="auto">
          <a:xfrm>
            <a:off x="1600200" y="3810000"/>
            <a:ext cx="1066800" cy="3048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/>
              <a:t>Authentication</a:t>
            </a:r>
          </a:p>
          <a:p>
            <a:pPr algn="ctr"/>
            <a:r>
              <a:rPr lang="en-US" altLang="ja-JP"/>
              <a:t>Data (16byte)</a:t>
            </a:r>
          </a:p>
        </p:txBody>
      </p:sp>
      <p:sp>
        <p:nvSpPr>
          <p:cNvPr id="75881" name="Rectangle 105"/>
          <p:cNvSpPr>
            <a:spLocks noChangeArrowheads="1"/>
          </p:cNvSpPr>
          <p:nvPr/>
        </p:nvSpPr>
        <p:spPr bwMode="auto">
          <a:xfrm>
            <a:off x="1600200" y="44958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882" name="Text Box 106"/>
          <p:cNvSpPr txBox="1">
            <a:spLocks noChangeArrowheads="1"/>
          </p:cNvSpPr>
          <p:nvPr/>
        </p:nvSpPr>
        <p:spPr bwMode="auto">
          <a:xfrm>
            <a:off x="1752600" y="3429000"/>
            <a:ext cx="46679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 smtClean="0"/>
              <a:t>hash</a:t>
            </a:r>
            <a:endParaRPr lang="en-US" altLang="ja-JP" dirty="0"/>
          </a:p>
        </p:txBody>
      </p:sp>
      <p:sp>
        <p:nvSpPr>
          <p:cNvPr id="75883" name="Text Box 107"/>
          <p:cNvSpPr txBox="1">
            <a:spLocks noChangeArrowheads="1"/>
          </p:cNvSpPr>
          <p:nvPr/>
        </p:nvSpPr>
        <p:spPr bwMode="auto">
          <a:xfrm>
            <a:off x="1752600" y="4114800"/>
            <a:ext cx="10112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HMAC-MD5</a:t>
            </a:r>
          </a:p>
        </p:txBody>
      </p:sp>
      <p:sp>
        <p:nvSpPr>
          <p:cNvPr id="75884" name="Line 108"/>
          <p:cNvSpPr>
            <a:spLocks noChangeShapeType="1"/>
          </p:cNvSpPr>
          <p:nvPr/>
        </p:nvSpPr>
        <p:spPr bwMode="auto">
          <a:xfrm>
            <a:off x="1752600" y="3429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5" name="Line 109"/>
          <p:cNvSpPr>
            <a:spLocks noChangeShapeType="1"/>
          </p:cNvSpPr>
          <p:nvPr/>
        </p:nvSpPr>
        <p:spPr bwMode="auto">
          <a:xfrm>
            <a:off x="1752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6" name="Rectangle 110"/>
          <p:cNvSpPr>
            <a:spLocks noChangeArrowheads="1"/>
          </p:cNvSpPr>
          <p:nvPr/>
        </p:nvSpPr>
        <p:spPr bwMode="auto">
          <a:xfrm>
            <a:off x="152400" y="4495800"/>
            <a:ext cx="1066800" cy="304800"/>
          </a:xfrm>
          <a:prstGeom prst="rect">
            <a:avLst/>
          </a:prstGeom>
          <a:solidFill>
            <a:srgbClr val="CDCD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MIC</a:t>
            </a:r>
            <a:r>
              <a:rPr lang="en-US" altLang="ja-JP" baseline="-25000" dirty="0" smtClean="0"/>
              <a:t>4</a:t>
            </a:r>
            <a:endParaRPr lang="en-US" altLang="ja-JP" baseline="-25000" dirty="0"/>
          </a:p>
        </p:txBody>
      </p:sp>
      <p:sp>
        <p:nvSpPr>
          <p:cNvPr id="75888" name="Line 112"/>
          <p:cNvSpPr>
            <a:spLocks noChangeShapeType="1"/>
          </p:cNvSpPr>
          <p:nvPr/>
        </p:nvSpPr>
        <p:spPr bwMode="auto">
          <a:xfrm flipH="1">
            <a:off x="1066800" y="3429000"/>
            <a:ext cx="228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89" name="Rectangle 113"/>
          <p:cNvSpPr>
            <a:spLocks noChangeArrowheads="1"/>
          </p:cNvSpPr>
          <p:nvPr/>
        </p:nvSpPr>
        <p:spPr bwMode="auto">
          <a:xfrm>
            <a:off x="1600200" y="5943600"/>
            <a:ext cx="1066800" cy="304800"/>
          </a:xfrm>
          <a:prstGeom prst="rect">
            <a:avLst/>
          </a:prstGeom>
          <a:solidFill>
            <a:srgbClr val="FFDDF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Nonce</a:t>
            </a:r>
            <a:endParaRPr lang="en-US" altLang="ja-JP" dirty="0"/>
          </a:p>
        </p:txBody>
      </p:sp>
      <p:sp>
        <p:nvSpPr>
          <p:cNvPr id="75890" name="Rectangle 114"/>
          <p:cNvSpPr>
            <a:spLocks noChangeArrowheads="1"/>
          </p:cNvSpPr>
          <p:nvPr/>
        </p:nvSpPr>
        <p:spPr bwMode="auto">
          <a:xfrm>
            <a:off x="1600200" y="5105400"/>
            <a:ext cx="1066800" cy="381000"/>
          </a:xfrm>
          <a:prstGeom prst="rect">
            <a:avLst/>
          </a:prstGeom>
          <a:solidFill>
            <a:srgbClr val="FFBD7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PTK</a:t>
            </a:r>
            <a:endParaRPr lang="en-US" altLang="ja-JP" dirty="0"/>
          </a:p>
        </p:txBody>
      </p:sp>
      <p:sp>
        <p:nvSpPr>
          <p:cNvPr id="75891" name="Text Box 115"/>
          <p:cNvSpPr txBox="1">
            <a:spLocks noChangeArrowheads="1"/>
          </p:cNvSpPr>
          <p:nvPr/>
        </p:nvSpPr>
        <p:spPr bwMode="auto">
          <a:xfrm>
            <a:off x="1371600" y="5486400"/>
            <a:ext cx="9797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HMAC</a:t>
            </a:r>
            <a:r>
              <a:rPr lang="en-US" altLang="ja-JP" dirty="0" smtClean="0"/>
              <a:t>-hash</a:t>
            </a:r>
          </a:p>
          <a:p>
            <a:r>
              <a:rPr lang="en-US" altLang="ja-JP" dirty="0" smtClean="0"/>
              <a:t>(PMK)</a:t>
            </a:r>
            <a:endParaRPr lang="en-US" altLang="ja-JP" dirty="0"/>
          </a:p>
        </p:txBody>
      </p:sp>
      <p:sp>
        <p:nvSpPr>
          <p:cNvPr id="75892" name="Line 116"/>
          <p:cNvSpPr>
            <a:spLocks noChangeShapeType="1"/>
          </p:cNvSpPr>
          <p:nvPr/>
        </p:nvSpPr>
        <p:spPr bwMode="auto">
          <a:xfrm flipH="1" flipV="1">
            <a:off x="23622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3" name="Freeform 117"/>
          <p:cNvSpPr>
            <a:spLocks/>
          </p:cNvSpPr>
          <p:nvPr/>
        </p:nvSpPr>
        <p:spPr bwMode="auto">
          <a:xfrm>
            <a:off x="1752600" y="4398963"/>
            <a:ext cx="985838" cy="914400"/>
          </a:xfrm>
          <a:custGeom>
            <a:avLst/>
            <a:gdLst/>
            <a:ahLst/>
            <a:cxnLst>
              <a:cxn ang="0">
                <a:pos x="567" y="576"/>
              </a:cxn>
              <a:cxn ang="0">
                <a:pos x="621" y="576"/>
              </a:cxn>
              <a:cxn ang="0">
                <a:pos x="621" y="0"/>
              </a:cxn>
              <a:cxn ang="0">
                <a:pos x="0" y="0"/>
              </a:cxn>
            </a:cxnLst>
            <a:rect l="0" t="0" r="r" b="b"/>
            <a:pathLst>
              <a:path w="621" h="576">
                <a:moveTo>
                  <a:pt x="567" y="576"/>
                </a:moveTo>
                <a:lnTo>
                  <a:pt x="621" y="576"/>
                </a:lnTo>
                <a:lnTo>
                  <a:pt x="621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4" name="AutoShape 118"/>
          <p:cNvSpPr>
            <a:spLocks noChangeArrowheads="1"/>
          </p:cNvSpPr>
          <p:nvPr/>
        </p:nvSpPr>
        <p:spPr bwMode="auto">
          <a:xfrm>
            <a:off x="1219200" y="4495800"/>
            <a:ext cx="376238" cy="304800"/>
          </a:xfrm>
          <a:prstGeom prst="leftRightArrow">
            <a:avLst>
              <a:gd name="adj1" fmla="val 50000"/>
              <a:gd name="adj2" fmla="val 40626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895" name="Text Box 119"/>
          <p:cNvSpPr txBox="1">
            <a:spLocks noChangeArrowheads="1"/>
          </p:cNvSpPr>
          <p:nvPr/>
        </p:nvSpPr>
        <p:spPr bwMode="auto">
          <a:xfrm>
            <a:off x="1066800" y="4800600"/>
            <a:ext cx="7445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Compare</a:t>
            </a:r>
          </a:p>
        </p:txBody>
      </p:sp>
      <p:sp>
        <p:nvSpPr>
          <p:cNvPr id="75896" name="Text Box 120"/>
          <p:cNvSpPr txBox="1">
            <a:spLocks noChangeArrowheads="1"/>
          </p:cNvSpPr>
          <p:nvPr/>
        </p:nvSpPr>
        <p:spPr bwMode="auto">
          <a:xfrm>
            <a:off x="609600" y="3886200"/>
            <a:ext cx="627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Extract</a:t>
            </a:r>
          </a:p>
        </p:txBody>
      </p:sp>
      <p:sp>
        <p:nvSpPr>
          <p:cNvPr id="75898" name="Rectangle 122"/>
          <p:cNvSpPr>
            <a:spLocks noChangeArrowheads="1"/>
          </p:cNvSpPr>
          <p:nvPr/>
        </p:nvSpPr>
        <p:spPr bwMode="auto">
          <a:xfrm>
            <a:off x="2895600" y="2362200"/>
            <a:ext cx="1066800" cy="381000"/>
          </a:xfrm>
          <a:prstGeom prst="rect">
            <a:avLst/>
          </a:prstGeom>
          <a:solidFill>
            <a:srgbClr val="DDFFB7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/>
              <a:t>ENC(GTK)</a:t>
            </a:r>
            <a:r>
              <a:rPr lang="en-US" altLang="ja-JP" baseline="-25000" dirty="0" smtClean="0"/>
              <a:t>PTK</a:t>
            </a:r>
          </a:p>
        </p:txBody>
      </p:sp>
      <p:sp>
        <p:nvSpPr>
          <p:cNvPr id="75899" name="Freeform 123"/>
          <p:cNvSpPr>
            <a:spLocks/>
          </p:cNvSpPr>
          <p:nvPr/>
        </p:nvSpPr>
        <p:spPr bwMode="auto">
          <a:xfrm>
            <a:off x="2743200" y="2590800"/>
            <a:ext cx="152400" cy="381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144" y="0"/>
                </a:moveTo>
                <a:cubicBezTo>
                  <a:pt x="72" y="48"/>
                  <a:pt x="0" y="96"/>
                  <a:pt x="0" y="144"/>
                </a:cubicBezTo>
                <a:cubicBezTo>
                  <a:pt x="0" y="192"/>
                  <a:pt x="7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903" name="Text Box 127"/>
          <p:cNvSpPr txBox="1">
            <a:spLocks noChangeArrowheads="1"/>
          </p:cNvSpPr>
          <p:nvPr/>
        </p:nvSpPr>
        <p:spPr bwMode="auto">
          <a:xfrm>
            <a:off x="2209800" y="28194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  <p:sp>
        <p:nvSpPr>
          <p:cNvPr id="75904" name="Text Box 128"/>
          <p:cNvSpPr txBox="1">
            <a:spLocks noChangeArrowheads="1"/>
          </p:cNvSpPr>
          <p:nvPr/>
        </p:nvSpPr>
        <p:spPr bwMode="auto">
          <a:xfrm>
            <a:off x="5715000" y="4648200"/>
            <a:ext cx="73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Transmit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FD51ED6-2E65-F848-96D6-987BCE485E7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mtClean="0"/>
              <a:t>Abstract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Authentication and Association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直線コネクタ 60"/>
          <p:cNvCxnSpPr>
            <a:stCxn id="59" idx="3"/>
          </p:cNvCxnSpPr>
          <p:nvPr/>
        </p:nvCxnSpPr>
        <p:spPr bwMode="auto">
          <a:xfrm flipV="1">
            <a:off x="5486400" y="2743200"/>
            <a:ext cx="121920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Network Assumption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66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95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812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稲妻 10"/>
          <p:cNvSpPr/>
          <p:nvPr/>
        </p:nvSpPr>
        <p:spPr bwMode="auto">
          <a:xfrm>
            <a:off x="22098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雲 11"/>
          <p:cNvSpPr/>
          <p:nvPr/>
        </p:nvSpPr>
        <p:spPr bwMode="auto">
          <a:xfrm>
            <a:off x="12954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直線コネクタ 15"/>
          <p:cNvCxnSpPr>
            <a:stCxn id="12" idx="1"/>
            <a:endCxn id="10" idx="0"/>
          </p:cNvCxnSpPr>
          <p:nvPr/>
        </p:nvCxnSpPr>
        <p:spPr bwMode="auto">
          <a:xfrm rot="5400000">
            <a:off x="17521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62000" y="1600200"/>
            <a:ext cx="3186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Standalone</a:t>
            </a:r>
          </a:p>
          <a:p>
            <a:pPr algn="ctr"/>
            <a:r>
              <a:rPr kumimoji="1" lang="en-US" altLang="ja-JP" sz="2000" dirty="0" smtClean="0"/>
              <a:t>(</a:t>
            </a:r>
            <a:r>
              <a:rPr kumimoji="1" lang="en-US" altLang="ja-JP" sz="2000" dirty="0" smtClean="0"/>
              <a:t>Home/Small </a:t>
            </a:r>
            <a:r>
              <a:rPr kumimoji="1" lang="en-US" altLang="ja-JP" sz="2000" dirty="0" smtClean="0"/>
              <a:t>Office</a:t>
            </a:r>
            <a:r>
              <a:rPr kumimoji="1" lang="en-US" altLang="ja-JP" sz="2000" dirty="0" smtClean="0"/>
              <a:t>, No AS)</a:t>
            </a:r>
            <a:endParaRPr kumimoji="1" lang="en-US" altLang="ja-JP" sz="2000" dirty="0" smtClean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477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400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324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400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稲妻 25"/>
          <p:cNvSpPr/>
          <p:nvPr/>
        </p:nvSpPr>
        <p:spPr bwMode="auto">
          <a:xfrm>
            <a:off x="6629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雲 26"/>
          <p:cNvSpPr/>
          <p:nvPr/>
        </p:nvSpPr>
        <p:spPr bwMode="auto">
          <a:xfrm>
            <a:off x="57150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線コネクタ 27"/>
          <p:cNvCxnSpPr>
            <a:stCxn id="27" idx="1"/>
            <a:endCxn id="25" idx="0"/>
          </p:cNvCxnSpPr>
          <p:nvPr/>
        </p:nvCxnSpPr>
        <p:spPr bwMode="auto">
          <a:xfrm rot="5400000">
            <a:off x="61717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257800" y="1600200"/>
            <a:ext cx="3067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Enterprise</a:t>
            </a:r>
            <a:endParaRPr kumimoji="1" lang="en-US" altLang="ja-JP" sz="2000" dirty="0" smtClean="0"/>
          </a:p>
          <a:p>
            <a:pPr algn="ctr"/>
            <a:r>
              <a:rPr kumimoji="1" lang="en-US" altLang="ja-JP" sz="2000" dirty="0" smtClean="0"/>
              <a:t>(</a:t>
            </a:r>
            <a:r>
              <a:rPr kumimoji="1" lang="en-US" altLang="ja-JP" sz="2000" dirty="0" smtClean="0"/>
              <a:t>ISP/Large </a:t>
            </a:r>
            <a:r>
              <a:rPr kumimoji="1" lang="en-US" altLang="ja-JP" sz="2000" dirty="0" smtClean="0"/>
              <a:t>Office, with AS)</a:t>
            </a:r>
            <a:endParaRPr kumimoji="1" lang="ja-JP" altLang="en-US" sz="2000" dirty="0"/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5181600" y="4114800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8001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924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924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稲妻 37"/>
          <p:cNvSpPr/>
          <p:nvPr/>
        </p:nvSpPr>
        <p:spPr bwMode="auto">
          <a:xfrm>
            <a:off x="8153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8768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7244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8006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稲妻 42"/>
          <p:cNvSpPr/>
          <p:nvPr/>
        </p:nvSpPr>
        <p:spPr bwMode="auto">
          <a:xfrm>
            <a:off x="50292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5067300" y="4229100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 bwMode="auto">
          <a:xfrm rot="5400000">
            <a:off x="8192294" y="4228306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 bwMode="auto">
          <a:xfrm>
            <a:off x="4800600" y="28956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Key Sharing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Standalone</a:t>
            </a:r>
          </a:p>
          <a:p>
            <a:pPr lvl="1"/>
            <a:r>
              <a:rPr lang="en-US" altLang="ja-JP" dirty="0" smtClean="0"/>
              <a:t>A PMK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AP and an STA.</a:t>
            </a:r>
          </a:p>
          <a:p>
            <a:pPr lvl="1"/>
            <a:r>
              <a:rPr lang="en-US" altLang="ja-JP" dirty="0" smtClean="0"/>
              <a:t>Each STA has a different PMK.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Enterprise</a:t>
            </a:r>
          </a:p>
          <a:p>
            <a:pPr lvl="1"/>
            <a:r>
              <a:rPr lang="en-US" altLang="ja-JP" dirty="0" smtClean="0"/>
              <a:t>A PMK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AS and an STA.</a:t>
            </a:r>
          </a:p>
          <a:p>
            <a:pPr lvl="1"/>
            <a:r>
              <a:rPr lang="en-US" altLang="ja-JP" dirty="0" smtClean="0"/>
              <a:t>Each STA has a different PMK.</a:t>
            </a:r>
          </a:p>
          <a:p>
            <a:pPr lvl="1"/>
            <a:r>
              <a:rPr lang="en-US" altLang="ja-JP" dirty="0" smtClean="0"/>
              <a:t>A shared secret (AP-key) is</a:t>
            </a:r>
            <a:r>
              <a:rPr lang="en-US" altLang="ja-JP" dirty="0" smtClean="0"/>
              <a:t> pre-shared </a:t>
            </a:r>
            <a:r>
              <a:rPr lang="en-US" altLang="ja-JP" dirty="0" smtClean="0"/>
              <a:t>between AS and AP.</a:t>
            </a:r>
          </a:p>
          <a:p>
            <a:pPr lvl="1"/>
            <a:r>
              <a:rPr lang="en-US" altLang="ja-JP" dirty="0" smtClean="0"/>
              <a:t>Each AP has a different AP-key.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右中かっこ 6"/>
          <p:cNvSpPr/>
          <p:nvPr/>
        </p:nvSpPr>
        <p:spPr bwMode="auto">
          <a:xfrm>
            <a:off x="7620000" y="4724400"/>
            <a:ext cx="1524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72400" y="4876800"/>
            <a:ext cx="113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RADIUS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Protocol </a:t>
            </a:r>
            <a:r>
              <a:rPr lang="en-US" altLang="ja-JP" dirty="0" err="1" smtClean="0"/>
              <a:t>Sequence(Standalone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4049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815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3967093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91287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2785993" y="24376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866118" y="2132806"/>
            <a:ext cx="1210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(TS,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2785993" y="29710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28993" y="2666206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2785993" y="32758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789918" y="2971006"/>
            <a:ext cx="1210588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(TS, 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2785993" y="38854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319393" y="3580606"/>
            <a:ext cx="21563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Req.</a:t>
            </a:r>
          </a:p>
          <a:p>
            <a:pPr algn="ctr"/>
            <a:r>
              <a:rPr kumimoji="1" lang="en-US" altLang="ja-JP" sz="1600" dirty="0" smtClean="0"/>
              <a:t>(TS, Nonce, NAI, MIC)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4800" y="2286000"/>
            <a:ext cx="2390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Beacon and Probe Resp. deliver</a:t>
            </a:r>
          </a:p>
          <a:p>
            <a:r>
              <a:rPr kumimoji="1" lang="en-US" altLang="ja-JP" dirty="0" smtClean="0"/>
              <a:t>the same information. To reduce</a:t>
            </a:r>
            <a:br>
              <a:rPr kumimoji="1" lang="en-US" altLang="ja-JP" dirty="0" smtClean="0"/>
            </a:br>
            <a:r>
              <a:rPr kumimoji="1" lang="en-US" altLang="ja-JP" dirty="0" smtClean="0"/>
              <a:t>occupied air-time, Probe should not</a:t>
            </a:r>
            <a:br>
              <a:rPr kumimoji="1" lang="en-US" altLang="ja-JP" dirty="0" smtClean="0"/>
            </a:br>
            <a:r>
              <a:rPr kumimoji="1" lang="en-US" altLang="ja-JP" dirty="0" smtClean="0"/>
              <a:t>be used.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62679" y="2056606"/>
            <a:ext cx="2685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Beacon/Probe Resp. delivers </a:t>
            </a:r>
            <a:r>
              <a:rPr kumimoji="1" lang="en-US" altLang="ja-JP" dirty="0" smtClean="0"/>
              <a:t>Timestamp</a:t>
            </a:r>
          </a:p>
          <a:p>
            <a:r>
              <a:rPr kumimoji="1" lang="en-US" altLang="ja-JP" dirty="0" smtClean="0"/>
              <a:t>and </a:t>
            </a:r>
            <a:r>
              <a:rPr kumimoji="1" lang="en-US" altLang="ja-JP" dirty="0" err="1" smtClean="0"/>
              <a:t>ai</a:t>
            </a:r>
            <a:r>
              <a:rPr kumimoji="1" lang="en-US" altLang="ja-JP" dirty="0" smtClean="0"/>
              <a:t> capability indicator</a:t>
            </a:r>
            <a:r>
              <a:rPr kumimoji="1" lang="en-US" altLang="ja-JP" dirty="0" smtClean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This Timestamp must be unique. So it’s</a:t>
            </a:r>
          </a:p>
          <a:p>
            <a:r>
              <a:rPr kumimoji="1" lang="en-US" altLang="ja-JP" dirty="0" smtClean="0"/>
              <a:t>different from TSF. Any other unique</a:t>
            </a:r>
          </a:p>
          <a:p>
            <a:r>
              <a:rPr kumimoji="1" lang="en-US" altLang="ja-JP" dirty="0" smtClean="0"/>
              <a:t>number such as </a:t>
            </a:r>
            <a:r>
              <a:rPr kumimoji="1" lang="en-US" altLang="ja-JP" dirty="0" err="1" smtClean="0"/>
              <a:t>ANonce</a:t>
            </a:r>
            <a:r>
              <a:rPr kumimoji="1" lang="en-US" altLang="ja-JP" dirty="0" smtClean="0"/>
              <a:t> in EAP </a:t>
            </a:r>
            <a:r>
              <a:rPr kumimoji="1" lang="en-US" altLang="ja-JP" dirty="0" smtClean="0"/>
              <a:t>can </a:t>
            </a:r>
            <a:r>
              <a:rPr kumimoji="1" lang="en-US" altLang="ja-JP" dirty="0" smtClean="0"/>
              <a:t>be</a:t>
            </a:r>
          </a:p>
          <a:p>
            <a:r>
              <a:rPr kumimoji="1" lang="en-US" altLang="ja-JP" dirty="0" smtClean="0"/>
              <a:t>alternative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3048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Assoc</a:t>
            </a:r>
            <a:r>
              <a:rPr kumimoji="1" lang="en-US" altLang="ja-JP" dirty="0" smtClean="0"/>
              <a:t>. Req. delivers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TS: received timestamp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Nonce: unique random number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NAI: user ID (RFC2486)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MIC: Apply hash function to a part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the frame. Then HMAC hash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function with PMK to the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previous result. (RFC2104)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44436" y="3581400"/>
            <a:ext cx="2999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 confirms the validity of each information.</a:t>
            </a:r>
            <a:br>
              <a:rPr kumimoji="1" lang="en-US" altLang="ja-JP" dirty="0" smtClean="0"/>
            </a:br>
            <a:r>
              <a:rPr kumimoji="1" lang="en-US" altLang="ja-JP" dirty="0" smtClean="0"/>
              <a:t>AP authenticates the STA by calculating and</a:t>
            </a:r>
            <a:br>
              <a:rPr kumimoji="1" lang="en-US" altLang="ja-JP" dirty="0" smtClean="0"/>
            </a:br>
            <a:r>
              <a:rPr kumimoji="1" lang="en-US" altLang="ja-JP" dirty="0" smtClean="0"/>
              <a:t>comparing MIC.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2400" y="4724400"/>
            <a:ext cx="25567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PTK is calculated by applying HMAC</a:t>
            </a:r>
          </a:p>
          <a:p>
            <a:r>
              <a:rPr kumimoji="1" lang="en-US" altLang="ja-JP" dirty="0" smtClean="0"/>
              <a:t>to the Nonce with PMK.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8400" y="4572000"/>
            <a:ext cx="25567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PTK is calculated by applying HMAC</a:t>
            </a:r>
          </a:p>
          <a:p>
            <a:r>
              <a:rPr kumimoji="1" lang="en-US" altLang="ja-JP" dirty="0" smtClean="0"/>
              <a:t>to the Nonce with PMK.</a:t>
            </a:r>
            <a:endParaRPr kumimoji="1" lang="ja-JP" altLang="en-US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3048000" y="45720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2774177" y="54102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69094" y="5105400"/>
            <a:ext cx="23237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</a:t>
            </a:r>
            <a:r>
              <a:rPr kumimoji="1" lang="en-US" altLang="ja-JP" sz="1600" dirty="0" smtClean="0"/>
              <a:t>. Resp.</a:t>
            </a:r>
          </a:p>
          <a:p>
            <a:pPr algn="ctr"/>
            <a:r>
              <a:rPr kumimoji="1" lang="en-US" altLang="ja-JP" sz="1600" dirty="0" smtClean="0"/>
              <a:t>(TS, PTKVT, GTK, MIC)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48400" y="51054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Assoc</a:t>
            </a:r>
            <a:r>
              <a:rPr kumimoji="1" lang="en-US" altLang="ja-JP" dirty="0" smtClean="0"/>
              <a:t>. Resp. delivers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TS: timestamp included in the Req.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PTKVT: PTK validity time.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GTK: GTK is encrypted with PTK.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 MIC: Apply HMAC hash function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with PTK to a part of the frame. 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(HMAC: RFC2104)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5672" y="5410200"/>
            <a:ext cx="2658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 confirms the validity of each</a:t>
            </a:r>
          </a:p>
          <a:p>
            <a:r>
              <a:rPr kumimoji="1" lang="en-US" altLang="ja-JP" dirty="0" smtClean="0"/>
              <a:t>information.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 authenticates the AP by calculating</a:t>
            </a:r>
          </a:p>
          <a:p>
            <a:r>
              <a:rPr kumimoji="1" lang="en-US" altLang="ja-JP" dirty="0" smtClean="0"/>
              <a:t>and comparing MIC.</a:t>
            </a:r>
            <a:endParaRPr kumimoji="1" lang="ja-JP" altLang="en-US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3048000" y="5715000"/>
            <a:ext cx="2819400" cy="6096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completed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State Machine</a:t>
            </a:r>
            <a:br>
              <a:rPr lang="en-US" altLang="ja-JP" dirty="0" smtClean="0"/>
            </a:br>
            <a:r>
              <a:rPr lang="en-US" altLang="ja-JP" dirty="0" smtClean="0"/>
              <a:t>(IEEE802.11-2007)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370996" cy="41910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62000" y="5867400"/>
            <a:ext cx="7924365" cy="5847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NOTE 3—IEEE 802.11 Open System authentication provides no security, but is included to</a:t>
            </a:r>
          </a:p>
          <a:p>
            <a:r>
              <a:rPr lang="en-US" altLang="ja-JP" sz="1600" dirty="0" smtClean="0"/>
              <a:t>maintain backward compatibility with the IEEE 802.11 state machine (see 11.3).  (8.4.1.2.1 </a:t>
            </a:r>
            <a:r>
              <a:rPr lang="en-US" altLang="ja-JP" sz="1600" dirty="0" err="1" smtClean="0"/>
              <a:t>b</a:t>
            </a:r>
            <a:r>
              <a:rPr lang="en-US" altLang="ja-JP" sz="1600" dirty="0" smtClean="0"/>
              <a:t>))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State Machine</a:t>
            </a:r>
            <a:endParaRPr lang="ja-JP" alt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3200400" cy="4114800"/>
          </a:xfrm>
        </p:spPr>
        <p:txBody>
          <a:bodyPr/>
          <a:lstStyle/>
          <a:p>
            <a:r>
              <a:rPr lang="en-US" altLang="ja-JP" sz="2000" dirty="0" smtClean="0"/>
              <a:t>In real implementation</a:t>
            </a:r>
          </a:p>
          <a:p>
            <a:pPr lvl="1"/>
            <a:r>
              <a:rPr lang="en-US" altLang="ja-JP" sz="1800" dirty="0" smtClean="0"/>
              <a:t>STA: Skip transmitting Auth Req.</a:t>
            </a:r>
          </a:p>
          <a:p>
            <a:pPr lvl="1"/>
            <a:r>
              <a:rPr lang="en-US" altLang="ja-JP" sz="1800" dirty="0" smtClean="0"/>
              <a:t>AP: Process Open System authentication and association sequentially.</a:t>
            </a:r>
          </a:p>
          <a:p>
            <a:pPr lvl="1"/>
            <a:r>
              <a:rPr lang="en-US" altLang="ja-JP" sz="1800" dirty="0" smtClean="0"/>
              <a:t>These modifications are small.</a:t>
            </a:r>
          </a:p>
          <a:p>
            <a:pPr lvl="1"/>
            <a:r>
              <a:rPr lang="en-US" altLang="ja-JP" sz="1800" dirty="0" smtClean="0"/>
              <a:t>And can coexist with legacy system (state machine).</a:t>
            </a:r>
          </a:p>
          <a:p>
            <a:pPr lvl="1"/>
            <a:r>
              <a:rPr lang="en-US" altLang="ja-JP" sz="1800" dirty="0" smtClean="0"/>
              <a:t>We tried to implement on </a:t>
            </a:r>
            <a:r>
              <a:rPr lang="en-US" altLang="ja-JP" sz="1800" dirty="0" err="1" smtClean="0"/>
              <a:t>NetBSD</a:t>
            </a:r>
            <a:r>
              <a:rPr lang="en-US" altLang="ja-JP" sz="1800" dirty="0" smtClean="0"/>
              <a:t>, Linux and Android.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 bwMode="auto">
          <a:xfrm>
            <a:off x="2362200" y="2286000"/>
            <a:ext cx="2438400" cy="10668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State 1: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Unauthenticated,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Unassociated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362200" y="4419600"/>
            <a:ext cx="2438400" cy="10668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State 3: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Authenticated,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A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ssociated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フリーフォーム 9"/>
          <p:cNvSpPr/>
          <p:nvPr/>
        </p:nvSpPr>
        <p:spPr bwMode="auto">
          <a:xfrm>
            <a:off x="1646456" y="2362329"/>
            <a:ext cx="828632" cy="846762"/>
          </a:xfrm>
          <a:custGeom>
            <a:avLst/>
            <a:gdLst>
              <a:gd name="connsiteX0" fmla="*/ 828632 w 828632"/>
              <a:gd name="connsiteY0" fmla="*/ 172967 h 846762"/>
              <a:gd name="connsiteX1" fmla="*/ 333002 w 828632"/>
              <a:gd name="connsiteY1" fmla="*/ 49050 h 846762"/>
              <a:gd name="connsiteX2" fmla="*/ 7744 w 828632"/>
              <a:gd name="connsiteY2" fmla="*/ 467268 h 846762"/>
              <a:gd name="connsiteX3" fmla="*/ 286536 w 828632"/>
              <a:gd name="connsiteY3" fmla="*/ 808038 h 846762"/>
              <a:gd name="connsiteX4" fmla="*/ 813144 w 828632"/>
              <a:gd name="connsiteY4" fmla="*/ 699612 h 8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32" h="846762">
                <a:moveTo>
                  <a:pt x="828632" y="172967"/>
                </a:moveTo>
                <a:cubicBezTo>
                  <a:pt x="649224" y="86483"/>
                  <a:pt x="469817" y="0"/>
                  <a:pt x="333002" y="49050"/>
                </a:cubicBezTo>
                <a:cubicBezTo>
                  <a:pt x="196187" y="98100"/>
                  <a:pt x="15488" y="340770"/>
                  <a:pt x="7744" y="467268"/>
                </a:cubicBezTo>
                <a:cubicBezTo>
                  <a:pt x="0" y="593766"/>
                  <a:pt x="152303" y="769314"/>
                  <a:pt x="286536" y="808038"/>
                </a:cubicBezTo>
                <a:cubicBezTo>
                  <a:pt x="420769" y="846762"/>
                  <a:pt x="813144" y="699612"/>
                  <a:pt x="813144" y="69961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 rot="5400000">
            <a:off x="2590800" y="38862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6200000" flipV="1">
            <a:off x="3505994" y="3885406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フリーフォーム 13"/>
          <p:cNvSpPr/>
          <p:nvPr/>
        </p:nvSpPr>
        <p:spPr bwMode="auto">
          <a:xfrm>
            <a:off x="1676400" y="4495800"/>
            <a:ext cx="828632" cy="846762"/>
          </a:xfrm>
          <a:custGeom>
            <a:avLst/>
            <a:gdLst>
              <a:gd name="connsiteX0" fmla="*/ 828632 w 828632"/>
              <a:gd name="connsiteY0" fmla="*/ 172967 h 846762"/>
              <a:gd name="connsiteX1" fmla="*/ 333002 w 828632"/>
              <a:gd name="connsiteY1" fmla="*/ 49050 h 846762"/>
              <a:gd name="connsiteX2" fmla="*/ 7744 w 828632"/>
              <a:gd name="connsiteY2" fmla="*/ 467268 h 846762"/>
              <a:gd name="connsiteX3" fmla="*/ 286536 w 828632"/>
              <a:gd name="connsiteY3" fmla="*/ 808038 h 846762"/>
              <a:gd name="connsiteX4" fmla="*/ 813144 w 828632"/>
              <a:gd name="connsiteY4" fmla="*/ 699612 h 8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32" h="846762">
                <a:moveTo>
                  <a:pt x="828632" y="172967"/>
                </a:moveTo>
                <a:cubicBezTo>
                  <a:pt x="649224" y="86483"/>
                  <a:pt x="469817" y="0"/>
                  <a:pt x="333002" y="49050"/>
                </a:cubicBezTo>
                <a:cubicBezTo>
                  <a:pt x="196187" y="98100"/>
                  <a:pt x="15488" y="340770"/>
                  <a:pt x="7744" y="467268"/>
                </a:cubicBezTo>
                <a:cubicBezTo>
                  <a:pt x="0" y="593766"/>
                  <a:pt x="152303" y="769314"/>
                  <a:pt x="286536" y="808038"/>
                </a:cubicBezTo>
                <a:cubicBezTo>
                  <a:pt x="420769" y="846762"/>
                  <a:pt x="813144" y="699612"/>
                  <a:pt x="813144" y="69961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00200" y="3581400"/>
            <a:ext cx="11534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Sucessful</a:t>
            </a:r>
            <a:endParaRPr kumimoji="1" lang="en-US" altLang="ja-JP" sz="1600" dirty="0" smtClean="0"/>
          </a:p>
          <a:p>
            <a:r>
              <a:rPr kumimoji="1" lang="en-US" altLang="ja-JP" sz="1600" dirty="0" smtClean="0"/>
              <a:t>Association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43400" y="3581400"/>
            <a:ext cx="1381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Disassociation</a:t>
            </a:r>
          </a:p>
          <a:p>
            <a:pPr algn="ctr"/>
            <a:r>
              <a:rPr kumimoji="1" lang="en-US" altLang="ja-JP" sz="1600" dirty="0" smtClean="0"/>
              <a:t>Notification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Features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1.5 round-trip frame exchange to complete authentication and </a:t>
            </a:r>
            <a:r>
              <a:rPr lang="en-US" altLang="ja-JP" sz="2000" dirty="0" smtClean="0"/>
              <a:t>PTK/GTK setup.</a:t>
            </a:r>
            <a:endParaRPr lang="en-US" altLang="ja-JP" sz="2000" dirty="0" smtClean="0"/>
          </a:p>
          <a:p>
            <a:r>
              <a:rPr lang="en-US" altLang="ja-JP" sz="2000" dirty="0" smtClean="0"/>
              <a:t>Mutual </a:t>
            </a:r>
            <a:r>
              <a:rPr lang="en-US" altLang="ja-JP" sz="2000" dirty="0" smtClean="0"/>
              <a:t>Authentication between AP and STA</a:t>
            </a:r>
          </a:p>
          <a:p>
            <a:pPr lvl="1"/>
            <a:r>
              <a:rPr lang="en-US" altLang="ja-JP" sz="1800" dirty="0" smtClean="0"/>
              <a:t>Both AP and STA check MIC in the</a:t>
            </a:r>
            <a:r>
              <a:rPr lang="en-US" altLang="ja-JP" sz="1800" dirty="0" smtClean="0"/>
              <a:t> Assoc </a:t>
            </a:r>
            <a:r>
              <a:rPr lang="en-US" altLang="ja-JP" sz="1800" dirty="0" smtClean="0"/>
              <a:t>frame.</a:t>
            </a:r>
          </a:p>
          <a:p>
            <a:pPr lvl="1"/>
            <a:r>
              <a:rPr lang="en-US" altLang="ja-JP" sz="1800" dirty="0" smtClean="0"/>
              <a:t>MIC is calculated by using PMK.</a:t>
            </a:r>
          </a:p>
          <a:p>
            <a:pPr lvl="1"/>
            <a:r>
              <a:rPr lang="en-US" altLang="ja-JP" sz="1800" dirty="0" smtClean="0"/>
              <a:t>So they can authenticate mutually.</a:t>
            </a:r>
          </a:p>
          <a:p>
            <a:r>
              <a:rPr lang="en-US" altLang="ja-JP" sz="2000" dirty="0" smtClean="0"/>
              <a:t>PTK never on-the-air</a:t>
            </a:r>
          </a:p>
          <a:p>
            <a:pPr lvl="1"/>
            <a:r>
              <a:rPr lang="en-US" altLang="ja-JP" sz="1800" dirty="0" smtClean="0"/>
              <a:t>PTK is calculated by STA and AP separately.</a:t>
            </a:r>
          </a:p>
          <a:p>
            <a:pPr lvl="1"/>
            <a:r>
              <a:rPr lang="en-US" altLang="ja-JP" sz="1800" dirty="0" smtClean="0"/>
              <a:t>So PTK is never on-the-air.</a:t>
            </a:r>
          </a:p>
          <a:p>
            <a:r>
              <a:rPr lang="en-US" altLang="ja-JP" sz="2000" dirty="0" smtClean="0"/>
              <a:t>Early PTK share</a:t>
            </a:r>
          </a:p>
          <a:p>
            <a:pPr lvl="1"/>
            <a:r>
              <a:rPr lang="en-US" altLang="ja-JP" sz="1800" dirty="0" smtClean="0"/>
              <a:t>PTK can be shared after the AP received</a:t>
            </a:r>
            <a:r>
              <a:rPr lang="en-US" altLang="ja-JP" sz="1800" dirty="0" smtClean="0"/>
              <a:t> Assoc</a:t>
            </a:r>
            <a:r>
              <a:rPr lang="en-US" altLang="ja-JP" sz="1800" dirty="0" smtClean="0"/>
              <a:t>. Request.</a:t>
            </a:r>
          </a:p>
          <a:p>
            <a:pPr lvl="1"/>
            <a:r>
              <a:rPr lang="en-US" altLang="ja-JP" sz="1800" dirty="0" smtClean="0"/>
              <a:t>So some information, GTK, upper layer information, can be encrypted even in the</a:t>
            </a:r>
            <a:r>
              <a:rPr lang="en-US" altLang="ja-JP" sz="1800" dirty="0" smtClean="0"/>
              <a:t> Assoc</a:t>
            </a:r>
            <a:r>
              <a:rPr lang="en-US" altLang="ja-JP" sz="1800" dirty="0" smtClean="0"/>
              <a:t>. Request.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4528</TotalTime>
  <Words>1467</Words>
  <Application>Microsoft Macintosh PowerPoint</Application>
  <PresentationFormat>画面に合わせる (4:3)</PresentationFormat>
  <Paragraphs>356</Paragraphs>
  <Slides>15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TGai Authentication Protocol Proposal</vt:lpstr>
      <vt:lpstr>Abstract</vt:lpstr>
      <vt:lpstr>Conformance w/ Tgai PAR &amp; 5C </vt:lpstr>
      <vt:lpstr>Network Assumption</vt:lpstr>
      <vt:lpstr>Key Sharing</vt:lpstr>
      <vt:lpstr>Authentication Protocol Sequence(Standalone)</vt:lpstr>
      <vt:lpstr>Current State Machine (IEEE802.11-2007)</vt:lpstr>
      <vt:lpstr>TGai State Machine</vt:lpstr>
      <vt:lpstr>Protocol Features</vt:lpstr>
      <vt:lpstr>Security Consideration</vt:lpstr>
      <vt:lpstr>Authentication Protocol (Enterprise)</vt:lpstr>
      <vt:lpstr>Out of Scope Issue</vt:lpstr>
      <vt:lpstr>Authentication Process</vt:lpstr>
      <vt:lpstr>Authentication Process (Cont.)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54</cp:revision>
  <cp:lastPrinted>1998-02-10T13:28:06Z</cp:lastPrinted>
  <dcterms:created xsi:type="dcterms:W3CDTF">2011-07-17T04:47:32Z</dcterms:created>
  <dcterms:modified xsi:type="dcterms:W3CDTF">2011-07-18T17:44:03Z</dcterms:modified>
</cp:coreProperties>
</file>