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57" r:id="rId3"/>
    <p:sldId id="275" r:id="rId4"/>
    <p:sldId id="276" r:id="rId5"/>
    <p:sldId id="277" r:id="rId6"/>
    <p:sldId id="283" r:id="rId7"/>
    <p:sldId id="284" r:id="rId8"/>
    <p:sldId id="278" r:id="rId9"/>
    <p:sldId id="279" r:id="rId10"/>
    <p:sldId id="280" r:id="rId11"/>
    <p:sldId id="281" r:id="rId12"/>
    <p:sldId id="282" r:id="rId13"/>
    <p:sldId id="285" r:id="rId14"/>
    <p:sldId id="286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7394FF"/>
    <a:srgbClr val="FFA264"/>
    <a:srgbClr val="FFFA4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6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02D56815-9000-E546-ABA4-FF40A1E5446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86ADF5D0-7AFF-7A41-A694-BD30783C561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2567CC49-5FB3-9D44-B729-C2E1E7C4A16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6567C5DF-C3DE-C24B-9BE3-A6190AB5C754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7C4031-7F9F-544A-AF6E-872DBF3FC96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A8EBFC3-83FD-624D-90EA-D2F00581A9A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5CF9B97-0B25-C940-B4EB-5D64D908E8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E08B891-CD86-EC4E-B145-C6AA955FEF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0339AA7-76CC-4D46-84DC-68529080A8C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4EFB3166-3E2F-404D-9E80-00D47478CA6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C17D460B-C6A1-C84D-B999-2E80A795E54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7E38082-2016-8848-8E61-3A6B04B6B23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89C77ADA-7A51-2149-B3EC-4AAA2C6684C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C8CBFC3-90F4-C940-834C-FA2815788A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375BEEA-B635-4A44-872C-CD3C94360F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July 2011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85830" y="6475413"/>
            <a:ext cx="7580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2CDE9618-F3A2-1648-A765-0B12C9EF180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36851" y="332601"/>
            <a:ext cx="28086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802.11</a:t>
            </a:r>
            <a:r>
              <a:rPr lang="en-US" altLang="ja-JP" sz="1800" b="1" dirty="0" smtClean="0"/>
              <a:t>-11/0976r0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980" cy="276999"/>
          </a:xfrm>
        </p:spPr>
        <p:txBody>
          <a:bodyPr/>
          <a:lstStyle/>
          <a:p>
            <a:r>
              <a:rPr lang="en-US" altLang="ja-JP" smtClean="0"/>
              <a:t>July 2011</a:t>
            </a:r>
            <a:endParaRPr lang="en-US" altLang="ja-JP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EF31C4CD-D4D1-184B-BDA5-0562A02D1EB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sz="2400" dirty="0" err="1" smtClean="0"/>
              <a:t>TGai</a:t>
            </a:r>
            <a:r>
              <a:rPr lang="en-US" altLang="ja-JP" sz="2400" dirty="0" smtClean="0"/>
              <a:t> Authentication Protocol Proposal</a:t>
            </a:r>
            <a:endParaRPr lang="en-US" altLang="ja-JP" sz="2400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2011-07</a:t>
            </a:r>
            <a:r>
              <a:rPr lang="en-US" altLang="ja-JP" sz="2000" b="0" dirty="0" smtClean="0"/>
              <a:t>-</a:t>
            </a:r>
            <a:r>
              <a:rPr lang="en-US" altLang="ja-JP" sz="2000" b="0" dirty="0" smtClean="0"/>
              <a:t>17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609600" y="2362200"/>
          <a:ext cx="7924800" cy="37236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Name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Affiliations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Address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Phone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email</a:t>
                      </a:r>
                      <a:endParaRPr kumimoji="1" lang="ja-JP" altLang="en-US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Hitoshi MORIOKA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ROOT INC.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2-14-38</a:t>
                      </a:r>
                      <a:r>
                        <a:rPr kumimoji="1" lang="en-US" altLang="ja-JP" sz="1400" baseline="0" dirty="0" smtClean="0"/>
                        <a:t> </a:t>
                      </a:r>
                      <a:r>
                        <a:rPr kumimoji="1" lang="en-US" altLang="ja-JP" sz="1400" baseline="0" dirty="0" err="1" smtClean="0"/>
                        <a:t>Tenjin</a:t>
                      </a:r>
                      <a:r>
                        <a:rPr kumimoji="1" lang="en-US" altLang="ja-JP" sz="1400" baseline="0" dirty="0" smtClean="0"/>
                        <a:t>, Chuo-</a:t>
                      </a:r>
                      <a:r>
                        <a:rPr kumimoji="1" lang="en-US" altLang="ja-JP" sz="1400" baseline="0" dirty="0" err="1" smtClean="0"/>
                        <a:t>ku</a:t>
                      </a:r>
                      <a:r>
                        <a:rPr kumimoji="1" lang="en-US" altLang="ja-JP" sz="1400" baseline="0" dirty="0" smtClean="0"/>
                        <a:t>, Fukuoka 810-0001 JAPAN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+81-92-771-7630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hmorioka@root-hq.com</a:t>
                      </a:r>
                      <a:endParaRPr kumimoji="1" lang="ja-JP" alt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Hiroshi</a:t>
                      </a:r>
                      <a:r>
                        <a:rPr kumimoji="1" lang="en-US" altLang="ja-JP" sz="1400" baseline="0" dirty="0" smtClean="0"/>
                        <a:t> </a:t>
                      </a:r>
                      <a:r>
                        <a:rPr kumimoji="1" lang="en-US" altLang="ja-JP" sz="1400" baseline="0" dirty="0" err="1" smtClean="0"/>
                        <a:t>Mano</a:t>
                      </a:r>
                      <a:endParaRPr kumimoji="1" lang="en-US" altLang="ja-JP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ROOT INC.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7-21-11</a:t>
                      </a:r>
                      <a:r>
                        <a:rPr kumimoji="1" lang="en-US" altLang="ja-JP" sz="1400" baseline="0" dirty="0" smtClean="0"/>
                        <a:t> Nishi-</a:t>
                      </a:r>
                      <a:r>
                        <a:rPr kumimoji="1" lang="en-US" altLang="ja-JP" sz="1400" baseline="0" dirty="0" err="1" smtClean="0"/>
                        <a:t>Gotanda</a:t>
                      </a:r>
                      <a:r>
                        <a:rPr kumimoji="1" lang="en-US" altLang="ja-JP" sz="1400" baseline="0" dirty="0" smtClean="0"/>
                        <a:t>, Shinagawa-</a:t>
                      </a:r>
                      <a:r>
                        <a:rPr kumimoji="1" lang="en-US" altLang="ja-JP" sz="1400" baseline="0" dirty="0" err="1" smtClean="0"/>
                        <a:t>ku</a:t>
                      </a:r>
                      <a:r>
                        <a:rPr kumimoji="1" lang="en-US" altLang="ja-JP" sz="1400" baseline="0" dirty="0" smtClean="0"/>
                        <a:t>, Tokyo 141-0031 JAPAN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+81-3-5719-7630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hmano@root-hq.com</a:t>
                      </a:r>
                      <a:endParaRPr kumimoji="1" lang="ja-JP" alt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Mark RISON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CSR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Cambridge Business Park, Cowley Road, Cambridge CB4 0WZ UK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+44-1223-692000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Mark.Rison@csr.com</a:t>
                      </a:r>
                      <a:endParaRPr kumimoji="1" lang="ja-JP" alt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Marc </a:t>
                      </a:r>
                      <a:r>
                        <a:rPr kumimoji="1" lang="en-US" altLang="ja-JP" sz="1400" dirty="0" err="1" smtClean="0"/>
                        <a:t>Emmelmann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/>
                        <a:t>Fraunhofer</a:t>
                      </a:r>
                      <a:r>
                        <a:rPr kumimoji="1" lang="en-US" altLang="ja-JP" sz="1400" baseline="0" dirty="0" smtClean="0"/>
                        <a:t> FOKUS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/>
                        <a:t>Kaiserin-Augusta-Alle</a:t>
                      </a:r>
                      <a:r>
                        <a:rPr kumimoji="1" lang="en-US" altLang="ja-JP" sz="1400" dirty="0" smtClean="0"/>
                        <a:t> 31 10589 Berlin Germany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+49-30-3463-7268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emmelmann@ieee.org</a:t>
                      </a:r>
                      <a:endParaRPr kumimoji="1" lang="ja-JP" altLang="en-US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Authentication Protocol (Enterprise)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10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6858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39624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4" name="直線コネクタ 13"/>
          <p:cNvCxnSpPr>
            <a:stCxn id="8" idx="2"/>
          </p:cNvCxnSpPr>
          <p:nvPr/>
        </p:nvCxnSpPr>
        <p:spPr bwMode="auto">
          <a:xfrm rot="5400000">
            <a:off x="2247900" y="4229100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 bwMode="auto">
          <a:xfrm rot="5400000">
            <a:off x="-1027906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 bwMode="auto">
          <a:xfrm rot="10800000">
            <a:off x="1066800" y="2438400"/>
            <a:ext cx="3276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2160150" y="2133600"/>
            <a:ext cx="118413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Beacon</a:t>
            </a:r>
          </a:p>
          <a:p>
            <a:pPr algn="ctr"/>
            <a:r>
              <a:rPr kumimoji="1" lang="en-US" altLang="ja-JP" sz="1600" dirty="0" smtClean="0"/>
              <a:t>(</a:t>
            </a:r>
            <a:r>
              <a:rPr kumimoji="1" lang="en-US" altLang="ja-JP" sz="1600" dirty="0" err="1" smtClean="0"/>
              <a:t>aiCAP</a:t>
            </a:r>
            <a:r>
              <a:rPr kumimoji="1" lang="en-US" altLang="ja-JP" sz="1600" dirty="0" smtClean="0"/>
              <a:t>, TS</a:t>
            </a:r>
            <a:r>
              <a:rPr kumimoji="1" lang="en-US" altLang="ja-JP" sz="1600" dirty="0" smtClean="0"/>
              <a:t>)</a:t>
            </a:r>
            <a:endParaRPr kumimoji="1" lang="ja-JP" altLang="en-US" sz="1600" dirty="0"/>
          </a:p>
        </p:txBody>
      </p:sp>
      <p:cxnSp>
        <p:nvCxnSpPr>
          <p:cNvPr id="20" name="直線矢印コネクタ 19"/>
          <p:cNvCxnSpPr/>
          <p:nvPr/>
        </p:nvCxnSpPr>
        <p:spPr bwMode="auto">
          <a:xfrm rot="10800000" flipH="1">
            <a:off x="1066800" y="2895600"/>
            <a:ext cx="3276600" cy="1588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2209800" y="2590800"/>
            <a:ext cx="109647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Probe Req.</a:t>
            </a:r>
            <a:endParaRPr kumimoji="1" lang="ja-JP" altLang="en-US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22" name="直線矢印コネクタ 21"/>
          <p:cNvCxnSpPr/>
          <p:nvPr/>
        </p:nvCxnSpPr>
        <p:spPr bwMode="auto">
          <a:xfrm rot="10800000">
            <a:off x="1066800" y="3200400"/>
            <a:ext cx="3276600" cy="1588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2087857" y="2895600"/>
            <a:ext cx="1176324" cy="58477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Probe Resp.</a:t>
            </a:r>
          </a:p>
          <a:p>
            <a:pPr algn="ctr"/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(TS)</a:t>
            </a:r>
            <a:endParaRPr kumimoji="1" lang="ja-JP" altLang="en-US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24" name="直線矢印コネクタ 23"/>
          <p:cNvCxnSpPr/>
          <p:nvPr/>
        </p:nvCxnSpPr>
        <p:spPr bwMode="auto">
          <a:xfrm rot="10800000" flipH="1">
            <a:off x="1066800" y="3733800"/>
            <a:ext cx="3276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1566004" y="3429000"/>
            <a:ext cx="22247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</a:t>
            </a:r>
            <a:r>
              <a:rPr kumimoji="1" lang="en-US" altLang="ja-JP" sz="1600" dirty="0" smtClean="0"/>
              <a:t>. Req.</a:t>
            </a:r>
          </a:p>
          <a:p>
            <a:pPr algn="ctr"/>
            <a:r>
              <a:rPr kumimoji="1" lang="en-US" altLang="ja-JP" sz="1600" dirty="0" smtClean="0"/>
              <a:t>(TS, Nonce, NAI, MIC</a:t>
            </a:r>
            <a:r>
              <a:rPr kumimoji="1" lang="en-US" altLang="ja-JP" sz="1600" baseline="-25000" dirty="0" smtClean="0"/>
              <a:t>1</a:t>
            </a:r>
            <a:r>
              <a:rPr kumimoji="1" lang="en-US" altLang="ja-JP" sz="1600" dirty="0" smtClean="0"/>
              <a:t>)</a:t>
            </a:r>
            <a:endParaRPr kumimoji="1" lang="ja-JP" altLang="en-US" sz="1600" dirty="0"/>
          </a:p>
        </p:txBody>
      </p:sp>
      <p:sp>
        <p:nvSpPr>
          <p:cNvPr id="32" name="左右矢印 31"/>
          <p:cNvSpPr/>
          <p:nvPr/>
        </p:nvSpPr>
        <p:spPr bwMode="auto">
          <a:xfrm>
            <a:off x="1295400" y="4800600"/>
            <a:ext cx="2819400" cy="484632"/>
          </a:xfrm>
          <a:prstGeom prst="left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PTK shared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cxnSp>
        <p:nvCxnSpPr>
          <p:cNvPr id="33" name="直線矢印コネクタ 32"/>
          <p:cNvCxnSpPr/>
          <p:nvPr/>
        </p:nvCxnSpPr>
        <p:spPr bwMode="auto">
          <a:xfrm rot="10800000">
            <a:off x="1054984" y="5410994"/>
            <a:ext cx="3276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1498605" y="5106194"/>
            <a:ext cx="242636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</a:t>
            </a:r>
            <a:r>
              <a:rPr kumimoji="1" lang="en-US" altLang="ja-JP" sz="1600" dirty="0" smtClean="0"/>
              <a:t>. Resp.</a:t>
            </a:r>
          </a:p>
          <a:p>
            <a:pPr algn="ctr"/>
            <a:r>
              <a:rPr kumimoji="1" lang="en-US" altLang="ja-JP" sz="1600" dirty="0" smtClean="0"/>
              <a:t>(TS, PTKVT, GTK, MIC</a:t>
            </a:r>
            <a:r>
              <a:rPr kumimoji="1" lang="en-US" altLang="ja-JP" sz="1600" baseline="-25000" dirty="0" smtClean="0"/>
              <a:t>4</a:t>
            </a:r>
            <a:r>
              <a:rPr kumimoji="1" lang="en-US" altLang="ja-JP" sz="1600" dirty="0" smtClean="0"/>
              <a:t>)</a:t>
            </a:r>
            <a:endParaRPr kumimoji="1" lang="ja-JP" altLang="en-US" sz="1600" dirty="0"/>
          </a:p>
        </p:txBody>
      </p:sp>
      <p:sp>
        <p:nvSpPr>
          <p:cNvPr id="37" name="左右矢印 36"/>
          <p:cNvSpPr/>
          <p:nvPr/>
        </p:nvSpPr>
        <p:spPr bwMode="auto">
          <a:xfrm>
            <a:off x="1328807" y="5715794"/>
            <a:ext cx="2819400" cy="609600"/>
          </a:xfrm>
          <a:prstGeom prst="leftRightArrow">
            <a:avLst>
              <a:gd name="adj1" fmla="val 75871"/>
              <a:gd name="adj2" fmla="val 62011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Authentication, Key </a:t>
            </a:r>
            <a:r>
              <a:rPr lang="en-US" altLang="ja-JP" dirty="0" smtClean="0">
                <a:solidFill>
                  <a:schemeClr val="bg1"/>
                </a:solidFill>
                <a:latin typeface="Times New Roman" charset="0"/>
              </a:rPr>
              <a:t>sharing, Association completed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8" name="正方形/長方形 37"/>
          <p:cNvSpPr/>
          <p:nvPr/>
        </p:nvSpPr>
        <p:spPr bwMode="auto">
          <a:xfrm>
            <a:off x="7239794" y="16756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9" name="直線コネクタ 38"/>
          <p:cNvCxnSpPr>
            <a:stCxn id="38" idx="2"/>
          </p:cNvCxnSpPr>
          <p:nvPr/>
        </p:nvCxnSpPr>
        <p:spPr bwMode="auto">
          <a:xfrm rot="5400000">
            <a:off x="5525294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4495800" y="3733800"/>
            <a:ext cx="288024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Access Req.</a:t>
            </a:r>
          </a:p>
          <a:p>
            <a:pPr algn="ctr"/>
            <a:r>
              <a:rPr kumimoji="1" lang="en-US" altLang="ja-JP" sz="1600" dirty="0" smtClean="0"/>
              <a:t>(Nonce, NAI, MIC</a:t>
            </a:r>
            <a:r>
              <a:rPr kumimoji="1" lang="en-US" altLang="ja-JP" sz="1600" baseline="-25000" dirty="0" smtClean="0"/>
              <a:t>1</a:t>
            </a:r>
            <a:r>
              <a:rPr kumimoji="1" lang="en-US" altLang="ja-JP" sz="1600" dirty="0" smtClean="0"/>
              <a:t>, AD, MIC</a:t>
            </a:r>
            <a:r>
              <a:rPr kumimoji="1" lang="en-US" altLang="ja-JP" sz="1600" baseline="-25000" dirty="0" smtClean="0"/>
              <a:t>2</a:t>
            </a:r>
            <a:r>
              <a:rPr kumimoji="1" lang="en-US" altLang="ja-JP" sz="1600" dirty="0" smtClean="0"/>
              <a:t> )</a:t>
            </a:r>
            <a:endParaRPr kumimoji="1" lang="ja-JP" altLang="en-US" sz="16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105400" y="4343400"/>
            <a:ext cx="158068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Access Approval</a:t>
            </a:r>
          </a:p>
          <a:p>
            <a:pPr algn="ctr"/>
            <a:r>
              <a:rPr kumimoji="1" lang="en-US" altLang="ja-JP" sz="1600" dirty="0" smtClean="0"/>
              <a:t>(PTKDD, MIC</a:t>
            </a:r>
            <a:r>
              <a:rPr kumimoji="1" lang="en-US" altLang="ja-JP" sz="1600" baseline="-25000" dirty="0" smtClean="0"/>
              <a:t>3</a:t>
            </a:r>
            <a:r>
              <a:rPr kumimoji="1" lang="en-US" altLang="ja-JP" sz="1600" dirty="0" smtClean="0"/>
              <a:t>)</a:t>
            </a:r>
            <a:endParaRPr kumimoji="1" lang="ja-JP" altLang="en-US" sz="1600" dirty="0"/>
          </a:p>
        </p:txBody>
      </p:sp>
      <p:cxnSp>
        <p:nvCxnSpPr>
          <p:cNvPr id="44" name="直線矢印コネクタ 43"/>
          <p:cNvCxnSpPr/>
          <p:nvPr/>
        </p:nvCxnSpPr>
        <p:spPr bwMode="auto">
          <a:xfrm rot="10800000">
            <a:off x="4340370" y="4648200"/>
            <a:ext cx="3279631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 bwMode="auto">
          <a:xfrm rot="10800000" flipH="1">
            <a:off x="4343400" y="4038600"/>
            <a:ext cx="3276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ja-JP" altLang="en-US"/>
          </a:p>
        </p:txBody>
      </p:sp>
      <p:sp>
        <p:nvSpPr>
          <p:cNvPr id="6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ja-JP" altLang="en-US"/>
          </a:p>
        </p:txBody>
      </p:sp>
      <p:sp>
        <p:nvSpPr>
          <p:cNvPr id="6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EFF164B2-56E8-9B4A-AFD7-0B71C475529E}" type="slidenum">
              <a:rPr lang="en-US" altLang="ja-JP"/>
              <a:pPr/>
              <a:t>11</a:t>
            </a:fld>
            <a:endParaRPr lang="en-US" altLang="ja-JP"/>
          </a:p>
        </p:txBody>
      </p:sp>
      <p:sp>
        <p:nvSpPr>
          <p:cNvPr id="83008" name="Freeform 64" descr="25%"/>
          <p:cNvSpPr>
            <a:spLocks/>
          </p:cNvSpPr>
          <p:nvPr/>
        </p:nvSpPr>
        <p:spPr bwMode="auto">
          <a:xfrm>
            <a:off x="5715000" y="2286000"/>
            <a:ext cx="3276600" cy="3808413"/>
          </a:xfrm>
          <a:custGeom>
            <a:avLst/>
            <a:gdLst/>
            <a:ahLst/>
            <a:cxnLst>
              <a:cxn ang="0">
                <a:pos x="0" y="2256"/>
              </a:cxn>
              <a:cxn ang="0">
                <a:pos x="2064" y="2256"/>
              </a:cxn>
              <a:cxn ang="0">
                <a:pos x="2064" y="0"/>
              </a:cxn>
              <a:cxn ang="0">
                <a:pos x="0" y="0"/>
              </a:cxn>
              <a:cxn ang="0">
                <a:pos x="0" y="2256"/>
              </a:cxn>
            </a:cxnLst>
            <a:rect l="0" t="0" r="r" b="b"/>
            <a:pathLst>
              <a:path w="2064" h="2256">
                <a:moveTo>
                  <a:pt x="0" y="2256"/>
                </a:moveTo>
                <a:lnTo>
                  <a:pt x="2064" y="2256"/>
                </a:lnTo>
                <a:lnTo>
                  <a:pt x="2064" y="0"/>
                </a:lnTo>
                <a:lnTo>
                  <a:pt x="0" y="0"/>
                </a:lnTo>
                <a:lnTo>
                  <a:pt x="0" y="2256"/>
                </a:lnTo>
                <a:close/>
              </a:path>
            </a:pathLst>
          </a:custGeom>
          <a:pattFill prst="pct25">
            <a:fgClr>
              <a:srgbClr val="FFFF99"/>
            </a:fgClr>
            <a:bgClr>
              <a:srgbClr val="FFFFFF"/>
            </a:bgClr>
          </a:patt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3007" name="Freeform 63" descr="20%"/>
          <p:cNvSpPr>
            <a:spLocks/>
          </p:cNvSpPr>
          <p:nvPr/>
        </p:nvSpPr>
        <p:spPr bwMode="auto">
          <a:xfrm>
            <a:off x="2362200" y="2286000"/>
            <a:ext cx="3359150" cy="3810000"/>
          </a:xfrm>
          <a:custGeom>
            <a:avLst/>
            <a:gdLst/>
            <a:ahLst/>
            <a:cxnLst>
              <a:cxn ang="0">
                <a:pos x="0" y="2256"/>
              </a:cxn>
              <a:cxn ang="0">
                <a:pos x="2116" y="2257"/>
              </a:cxn>
              <a:cxn ang="0">
                <a:pos x="2116" y="0"/>
              </a:cxn>
              <a:cxn ang="0">
                <a:pos x="192" y="0"/>
              </a:cxn>
              <a:cxn ang="0">
                <a:pos x="192" y="672"/>
              </a:cxn>
              <a:cxn ang="0">
                <a:pos x="0" y="672"/>
              </a:cxn>
              <a:cxn ang="0">
                <a:pos x="0" y="2256"/>
              </a:cxn>
            </a:cxnLst>
            <a:rect l="0" t="0" r="r" b="b"/>
            <a:pathLst>
              <a:path w="2116" h="2257">
                <a:moveTo>
                  <a:pt x="0" y="2256"/>
                </a:moveTo>
                <a:lnTo>
                  <a:pt x="2116" y="2257"/>
                </a:lnTo>
                <a:lnTo>
                  <a:pt x="2116" y="0"/>
                </a:lnTo>
                <a:lnTo>
                  <a:pt x="192" y="0"/>
                </a:lnTo>
                <a:lnTo>
                  <a:pt x="192" y="672"/>
                </a:lnTo>
                <a:lnTo>
                  <a:pt x="0" y="672"/>
                </a:lnTo>
                <a:lnTo>
                  <a:pt x="0" y="2256"/>
                </a:lnTo>
                <a:close/>
              </a:path>
            </a:pathLst>
          </a:custGeom>
          <a:pattFill prst="pct20">
            <a:fgClr>
              <a:srgbClr val="99FFCC"/>
            </a:fgClr>
            <a:bgClr>
              <a:srgbClr val="FFFFFF"/>
            </a:bgClr>
          </a:patt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3006" name="Freeform 62" descr="25%"/>
          <p:cNvSpPr>
            <a:spLocks/>
          </p:cNvSpPr>
          <p:nvPr/>
        </p:nvSpPr>
        <p:spPr bwMode="auto">
          <a:xfrm>
            <a:off x="152400" y="2286000"/>
            <a:ext cx="2514600" cy="3808413"/>
          </a:xfrm>
          <a:custGeom>
            <a:avLst/>
            <a:gdLst/>
            <a:ahLst/>
            <a:cxnLst>
              <a:cxn ang="0">
                <a:pos x="480" y="0"/>
              </a:cxn>
              <a:cxn ang="0">
                <a:pos x="0" y="0"/>
              </a:cxn>
              <a:cxn ang="0">
                <a:pos x="0" y="2256"/>
              </a:cxn>
              <a:cxn ang="0">
                <a:pos x="1392" y="2256"/>
              </a:cxn>
              <a:cxn ang="0">
                <a:pos x="1392" y="672"/>
              </a:cxn>
              <a:cxn ang="0">
                <a:pos x="1584" y="672"/>
              </a:cxn>
              <a:cxn ang="0">
                <a:pos x="1584" y="0"/>
              </a:cxn>
              <a:cxn ang="0">
                <a:pos x="480" y="0"/>
              </a:cxn>
            </a:cxnLst>
            <a:rect l="0" t="0" r="r" b="b"/>
            <a:pathLst>
              <a:path w="1584" h="2256">
                <a:moveTo>
                  <a:pt x="480" y="0"/>
                </a:moveTo>
                <a:lnTo>
                  <a:pt x="0" y="0"/>
                </a:lnTo>
                <a:lnTo>
                  <a:pt x="0" y="2256"/>
                </a:lnTo>
                <a:lnTo>
                  <a:pt x="1392" y="2256"/>
                </a:lnTo>
                <a:lnTo>
                  <a:pt x="1392" y="672"/>
                </a:lnTo>
                <a:lnTo>
                  <a:pt x="1584" y="672"/>
                </a:lnTo>
                <a:lnTo>
                  <a:pt x="1584" y="0"/>
                </a:lnTo>
                <a:lnTo>
                  <a:pt x="480" y="0"/>
                </a:lnTo>
                <a:close/>
              </a:path>
            </a:pathLst>
          </a:custGeom>
          <a:pattFill prst="pct25">
            <a:fgClr>
              <a:srgbClr val="FF99B1"/>
            </a:fgClr>
            <a:bgClr>
              <a:srgbClr val="FFFFFF"/>
            </a:bgClr>
          </a:patt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Authentication Process</a:t>
            </a:r>
            <a:endParaRPr lang="en-US" altLang="ja-JP" sz="2400" dirty="0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3581400" y="1981200"/>
            <a:ext cx="1219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sz="1600" dirty="0" smtClean="0">
                <a:ea typeface="ＭＳ Ｐゴシック" charset="-128"/>
                <a:cs typeface="ＭＳ Ｐゴシック" charset="-128"/>
              </a:rPr>
              <a:t>AP</a:t>
            </a:r>
            <a:endParaRPr lang="en-US" altLang="ja-JP" sz="1600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6324600" y="1981200"/>
            <a:ext cx="1219200" cy="5334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sz="1600" dirty="0" smtClean="0">
                <a:ea typeface="ＭＳ Ｐゴシック" charset="-128"/>
                <a:cs typeface="ＭＳ Ｐゴシック" charset="-128"/>
              </a:rPr>
              <a:t>AS</a:t>
            </a:r>
            <a:endParaRPr lang="en-US" altLang="ja-JP" sz="1600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914400" y="1981200"/>
            <a:ext cx="1219200" cy="5334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sz="1600" dirty="0" smtClean="0">
                <a:ea typeface="ＭＳ Ｐゴシック" charset="-128"/>
                <a:cs typeface="ＭＳ Ｐゴシック" charset="-128"/>
              </a:rPr>
              <a:t>STA</a:t>
            </a:r>
            <a:endParaRPr lang="en-US" altLang="ja-JP" sz="1600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914400" y="3352800"/>
            <a:ext cx="1066800" cy="9144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Association</a:t>
            </a:r>
          </a:p>
          <a:p>
            <a:pPr algn="ctr"/>
            <a:r>
              <a:rPr lang="en-US" altLang="ja-JP" dirty="0" smtClean="0"/>
              <a:t>Request</a:t>
            </a:r>
          </a:p>
        </p:txBody>
      </p:sp>
      <p:sp>
        <p:nvSpPr>
          <p:cNvPr id="82951" name="Rectangle 7"/>
          <p:cNvSpPr>
            <a:spLocks noChangeArrowheads="1"/>
          </p:cNvSpPr>
          <p:nvPr/>
        </p:nvSpPr>
        <p:spPr bwMode="auto">
          <a:xfrm>
            <a:off x="914400" y="4648200"/>
            <a:ext cx="1066800" cy="3048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/>
              <a:t>Authentication</a:t>
            </a:r>
          </a:p>
          <a:p>
            <a:pPr algn="ctr"/>
            <a:r>
              <a:rPr lang="en-US" altLang="ja-JP" dirty="0" smtClean="0"/>
              <a:t>Data</a:t>
            </a:r>
            <a:endParaRPr lang="en-US" altLang="ja-JP" dirty="0"/>
          </a:p>
        </p:txBody>
      </p:sp>
      <p:sp>
        <p:nvSpPr>
          <p:cNvPr id="82952" name="Rectangle 8"/>
          <p:cNvSpPr>
            <a:spLocks noChangeArrowheads="1"/>
          </p:cNvSpPr>
          <p:nvPr/>
        </p:nvSpPr>
        <p:spPr bwMode="auto">
          <a:xfrm>
            <a:off x="914400" y="5334000"/>
            <a:ext cx="1066800" cy="3048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MIC</a:t>
            </a:r>
            <a:r>
              <a:rPr lang="en-US" altLang="ja-JP" baseline="-25000" dirty="0" smtClean="0"/>
              <a:t>1</a:t>
            </a:r>
            <a:endParaRPr lang="en-US" altLang="ja-JP" baseline="-25000" dirty="0"/>
          </a:p>
        </p:txBody>
      </p:sp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914400" y="4267200"/>
            <a:ext cx="466794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 dirty="0" smtClean="0"/>
              <a:t>hash</a:t>
            </a:r>
            <a:endParaRPr lang="en-US" altLang="ja-JP" dirty="0"/>
          </a:p>
        </p:txBody>
      </p:sp>
      <p:sp>
        <p:nvSpPr>
          <p:cNvPr id="82954" name="Text Box 10"/>
          <p:cNvSpPr txBox="1">
            <a:spLocks noChangeArrowheads="1"/>
          </p:cNvSpPr>
          <p:nvPr/>
        </p:nvSpPr>
        <p:spPr bwMode="auto">
          <a:xfrm>
            <a:off x="381000" y="4953000"/>
            <a:ext cx="97975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 dirty="0" smtClean="0"/>
              <a:t>HMAC-hash</a:t>
            </a:r>
          </a:p>
          <a:p>
            <a:r>
              <a:rPr lang="en-US" altLang="ja-JP" dirty="0" smtClean="0"/>
              <a:t>(PMK)</a:t>
            </a:r>
            <a:endParaRPr lang="en-US" altLang="ja-JP" dirty="0"/>
          </a:p>
        </p:txBody>
      </p:sp>
      <p:sp>
        <p:nvSpPr>
          <p:cNvPr id="82955" name="Freeform 11"/>
          <p:cNvSpPr>
            <a:spLocks/>
          </p:cNvSpPr>
          <p:nvPr/>
        </p:nvSpPr>
        <p:spPr bwMode="auto">
          <a:xfrm>
            <a:off x="1981200" y="3810000"/>
            <a:ext cx="228600" cy="1600200"/>
          </a:xfrm>
          <a:custGeom>
            <a:avLst/>
            <a:gdLst/>
            <a:ahLst/>
            <a:cxnLst>
              <a:cxn ang="0">
                <a:pos x="0" y="864"/>
              </a:cxn>
              <a:cxn ang="0">
                <a:pos x="144" y="384"/>
              </a:cxn>
              <a:cxn ang="0">
                <a:pos x="0" y="0"/>
              </a:cxn>
            </a:cxnLst>
            <a:rect l="0" t="0" r="r" b="b"/>
            <a:pathLst>
              <a:path w="144" h="864">
                <a:moveTo>
                  <a:pt x="0" y="864"/>
                </a:moveTo>
                <a:cubicBezTo>
                  <a:pt x="72" y="696"/>
                  <a:pt x="144" y="528"/>
                  <a:pt x="144" y="384"/>
                </a:cubicBezTo>
                <a:cubicBezTo>
                  <a:pt x="144" y="240"/>
                  <a:pt x="72" y="120"/>
                  <a:pt x="0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2956" name="Rectangle 12"/>
          <p:cNvSpPr>
            <a:spLocks noChangeArrowheads="1"/>
          </p:cNvSpPr>
          <p:nvPr/>
        </p:nvSpPr>
        <p:spPr bwMode="auto">
          <a:xfrm>
            <a:off x="2971800" y="3352800"/>
            <a:ext cx="1066800" cy="9144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Association</a:t>
            </a:r>
          </a:p>
          <a:p>
            <a:pPr algn="ctr"/>
            <a:r>
              <a:rPr lang="en-US" altLang="ja-JP" dirty="0" smtClean="0"/>
              <a:t>Request</a:t>
            </a:r>
          </a:p>
        </p:txBody>
      </p:sp>
      <p:sp>
        <p:nvSpPr>
          <p:cNvPr id="82957" name="AutoShape 13"/>
          <p:cNvSpPr>
            <a:spLocks noChangeArrowheads="1"/>
          </p:cNvSpPr>
          <p:nvPr/>
        </p:nvSpPr>
        <p:spPr bwMode="auto">
          <a:xfrm>
            <a:off x="2133600" y="3505200"/>
            <a:ext cx="762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2958" name="Rectangle 14"/>
          <p:cNvSpPr>
            <a:spLocks noChangeArrowheads="1"/>
          </p:cNvSpPr>
          <p:nvPr/>
        </p:nvSpPr>
        <p:spPr bwMode="auto">
          <a:xfrm>
            <a:off x="2971800" y="4648200"/>
            <a:ext cx="1066800" cy="3048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/>
              <a:t>Authentication</a:t>
            </a:r>
          </a:p>
          <a:p>
            <a:pPr algn="ctr"/>
            <a:r>
              <a:rPr lang="en-US" altLang="ja-JP" dirty="0" smtClean="0"/>
              <a:t>Data</a:t>
            </a:r>
            <a:endParaRPr lang="en-US" altLang="ja-JP" dirty="0"/>
          </a:p>
        </p:txBody>
      </p:sp>
      <p:sp>
        <p:nvSpPr>
          <p:cNvPr id="82959" name="Rectangle 15"/>
          <p:cNvSpPr>
            <a:spLocks noChangeArrowheads="1"/>
          </p:cNvSpPr>
          <p:nvPr/>
        </p:nvSpPr>
        <p:spPr bwMode="auto">
          <a:xfrm>
            <a:off x="4419600" y="3352800"/>
            <a:ext cx="1066800" cy="5334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/>
              <a:t>Access</a:t>
            </a:r>
          </a:p>
          <a:p>
            <a:pPr algn="ctr"/>
            <a:r>
              <a:rPr lang="en-US" altLang="ja-JP" dirty="0" smtClean="0"/>
              <a:t>Request</a:t>
            </a:r>
          </a:p>
        </p:txBody>
      </p:sp>
      <p:sp>
        <p:nvSpPr>
          <p:cNvPr id="82961" name="Line 17"/>
          <p:cNvSpPr>
            <a:spLocks noChangeShapeType="1"/>
          </p:cNvSpPr>
          <p:nvPr/>
        </p:nvSpPr>
        <p:spPr bwMode="auto">
          <a:xfrm flipV="1">
            <a:off x="4038600" y="3657600"/>
            <a:ext cx="3810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2962" name="Rectangle 18"/>
          <p:cNvSpPr>
            <a:spLocks noChangeArrowheads="1"/>
          </p:cNvSpPr>
          <p:nvPr/>
        </p:nvSpPr>
        <p:spPr bwMode="auto">
          <a:xfrm>
            <a:off x="2971800" y="5334000"/>
            <a:ext cx="1066800" cy="3048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MIC</a:t>
            </a:r>
            <a:r>
              <a:rPr lang="en-US" altLang="ja-JP" baseline="-25000" dirty="0" smtClean="0"/>
              <a:t>1</a:t>
            </a:r>
            <a:endParaRPr lang="en-US" altLang="ja-JP" baseline="-25000" dirty="0"/>
          </a:p>
        </p:txBody>
      </p:sp>
      <p:sp>
        <p:nvSpPr>
          <p:cNvPr id="82963" name="Freeform 19"/>
          <p:cNvSpPr>
            <a:spLocks/>
          </p:cNvSpPr>
          <p:nvPr/>
        </p:nvSpPr>
        <p:spPr bwMode="auto">
          <a:xfrm>
            <a:off x="2667000" y="4114800"/>
            <a:ext cx="304800" cy="1295400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0" y="144"/>
              </a:cxn>
              <a:cxn ang="0">
                <a:pos x="144" y="288"/>
              </a:cxn>
            </a:cxnLst>
            <a:rect l="0" t="0" r="r" b="b"/>
            <a:pathLst>
              <a:path w="144" h="288">
                <a:moveTo>
                  <a:pt x="144" y="0"/>
                </a:moveTo>
                <a:cubicBezTo>
                  <a:pt x="72" y="48"/>
                  <a:pt x="0" y="96"/>
                  <a:pt x="0" y="144"/>
                </a:cubicBezTo>
                <a:cubicBezTo>
                  <a:pt x="0" y="192"/>
                  <a:pt x="72" y="240"/>
                  <a:pt x="144" y="28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2964" name="Text Box 20"/>
          <p:cNvSpPr txBox="1">
            <a:spLocks noChangeArrowheads="1"/>
          </p:cNvSpPr>
          <p:nvPr/>
        </p:nvSpPr>
        <p:spPr bwMode="auto">
          <a:xfrm>
            <a:off x="2362200" y="4038600"/>
            <a:ext cx="627063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Extract</a:t>
            </a:r>
          </a:p>
        </p:txBody>
      </p:sp>
      <p:sp>
        <p:nvSpPr>
          <p:cNvPr id="82965" name="Line 21"/>
          <p:cNvSpPr>
            <a:spLocks noChangeShapeType="1"/>
          </p:cNvSpPr>
          <p:nvPr/>
        </p:nvSpPr>
        <p:spPr bwMode="auto">
          <a:xfrm flipV="1">
            <a:off x="4038600" y="3886200"/>
            <a:ext cx="3810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2966" name="Rectangle 22"/>
          <p:cNvSpPr>
            <a:spLocks noChangeArrowheads="1"/>
          </p:cNvSpPr>
          <p:nvPr/>
        </p:nvSpPr>
        <p:spPr bwMode="auto">
          <a:xfrm>
            <a:off x="4419600" y="4495800"/>
            <a:ext cx="1066800" cy="3048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MIC</a:t>
            </a:r>
            <a:r>
              <a:rPr lang="en-US" altLang="ja-JP" baseline="-25000" dirty="0" smtClean="0"/>
              <a:t>2</a:t>
            </a:r>
          </a:p>
        </p:txBody>
      </p:sp>
      <p:sp>
        <p:nvSpPr>
          <p:cNvPr id="82967" name="Line 23"/>
          <p:cNvSpPr>
            <a:spLocks noChangeShapeType="1"/>
          </p:cNvSpPr>
          <p:nvPr/>
        </p:nvSpPr>
        <p:spPr bwMode="auto">
          <a:xfrm>
            <a:off x="1447800" y="4267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2968" name="Line 24"/>
          <p:cNvSpPr>
            <a:spLocks noChangeShapeType="1"/>
          </p:cNvSpPr>
          <p:nvPr/>
        </p:nvSpPr>
        <p:spPr bwMode="auto">
          <a:xfrm>
            <a:off x="1447800" y="4953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2969" name="Text Box 25"/>
          <p:cNvSpPr txBox="1">
            <a:spLocks noChangeArrowheads="1"/>
          </p:cNvSpPr>
          <p:nvPr/>
        </p:nvSpPr>
        <p:spPr bwMode="auto">
          <a:xfrm>
            <a:off x="2971800" y="4267200"/>
            <a:ext cx="466794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 dirty="0" smtClean="0"/>
              <a:t>hash</a:t>
            </a:r>
            <a:endParaRPr lang="en-US" altLang="ja-JP" dirty="0"/>
          </a:p>
        </p:txBody>
      </p:sp>
      <p:sp>
        <p:nvSpPr>
          <p:cNvPr id="82970" name="Line 26"/>
          <p:cNvSpPr>
            <a:spLocks noChangeShapeType="1"/>
          </p:cNvSpPr>
          <p:nvPr/>
        </p:nvSpPr>
        <p:spPr bwMode="auto">
          <a:xfrm>
            <a:off x="3505200" y="4267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2971" name="Text Box 27"/>
          <p:cNvSpPr txBox="1">
            <a:spLocks noChangeArrowheads="1"/>
          </p:cNvSpPr>
          <p:nvPr/>
        </p:nvSpPr>
        <p:spPr bwMode="auto">
          <a:xfrm>
            <a:off x="4572000" y="3962400"/>
            <a:ext cx="97975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 dirty="0"/>
              <a:t>HMAC</a:t>
            </a:r>
            <a:r>
              <a:rPr lang="en-US" altLang="ja-JP" dirty="0" smtClean="0"/>
              <a:t>-hash</a:t>
            </a:r>
          </a:p>
          <a:p>
            <a:r>
              <a:rPr lang="en-US" altLang="ja-JP" dirty="0" smtClean="0"/>
              <a:t>(AP-</a:t>
            </a:r>
            <a:r>
              <a:rPr lang="en-US" altLang="ja-JP" dirty="0"/>
              <a:t>key)</a:t>
            </a:r>
          </a:p>
        </p:txBody>
      </p:sp>
      <p:sp>
        <p:nvSpPr>
          <p:cNvPr id="82972" name="Line 28"/>
          <p:cNvSpPr>
            <a:spLocks noChangeShapeType="1"/>
          </p:cNvSpPr>
          <p:nvPr/>
        </p:nvSpPr>
        <p:spPr bwMode="auto">
          <a:xfrm>
            <a:off x="4572000" y="38862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2973" name="Freeform 29"/>
          <p:cNvSpPr>
            <a:spLocks/>
          </p:cNvSpPr>
          <p:nvPr/>
        </p:nvSpPr>
        <p:spPr bwMode="auto">
          <a:xfrm>
            <a:off x="5486400" y="3733800"/>
            <a:ext cx="228600" cy="914400"/>
          </a:xfrm>
          <a:custGeom>
            <a:avLst/>
            <a:gdLst/>
            <a:ahLst/>
            <a:cxnLst>
              <a:cxn ang="0">
                <a:pos x="0" y="864"/>
              </a:cxn>
              <a:cxn ang="0">
                <a:pos x="144" y="384"/>
              </a:cxn>
              <a:cxn ang="0">
                <a:pos x="0" y="0"/>
              </a:cxn>
            </a:cxnLst>
            <a:rect l="0" t="0" r="r" b="b"/>
            <a:pathLst>
              <a:path w="144" h="864">
                <a:moveTo>
                  <a:pt x="0" y="864"/>
                </a:moveTo>
                <a:cubicBezTo>
                  <a:pt x="72" y="696"/>
                  <a:pt x="144" y="528"/>
                  <a:pt x="144" y="384"/>
                </a:cubicBezTo>
                <a:cubicBezTo>
                  <a:pt x="144" y="240"/>
                  <a:pt x="72" y="120"/>
                  <a:pt x="0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2974" name="AutoShape 30"/>
          <p:cNvSpPr>
            <a:spLocks noChangeArrowheads="1"/>
          </p:cNvSpPr>
          <p:nvPr/>
        </p:nvSpPr>
        <p:spPr bwMode="auto">
          <a:xfrm>
            <a:off x="5562600" y="3352800"/>
            <a:ext cx="762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2975" name="Rectangle 31"/>
          <p:cNvSpPr>
            <a:spLocks noChangeArrowheads="1"/>
          </p:cNvSpPr>
          <p:nvPr/>
        </p:nvSpPr>
        <p:spPr bwMode="auto">
          <a:xfrm>
            <a:off x="6400800" y="3352800"/>
            <a:ext cx="1066800" cy="5334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/>
              <a:t>Access</a:t>
            </a:r>
          </a:p>
          <a:p>
            <a:pPr algn="ctr"/>
            <a:r>
              <a:rPr lang="en-US" altLang="ja-JP" dirty="0" smtClean="0"/>
              <a:t>Request</a:t>
            </a:r>
          </a:p>
        </p:txBody>
      </p:sp>
      <p:sp>
        <p:nvSpPr>
          <p:cNvPr id="82976" name="Rectangle 32"/>
          <p:cNvSpPr>
            <a:spLocks noChangeArrowheads="1"/>
          </p:cNvSpPr>
          <p:nvPr/>
        </p:nvSpPr>
        <p:spPr bwMode="auto">
          <a:xfrm>
            <a:off x="6400800" y="4267200"/>
            <a:ext cx="1066800" cy="3048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MIC</a:t>
            </a:r>
            <a:r>
              <a:rPr lang="en-US" altLang="ja-JP" baseline="-25000" dirty="0" smtClean="0"/>
              <a:t>2</a:t>
            </a:r>
          </a:p>
        </p:txBody>
      </p:sp>
      <p:sp>
        <p:nvSpPr>
          <p:cNvPr id="82977" name="Rectangle 33"/>
          <p:cNvSpPr>
            <a:spLocks noChangeArrowheads="1"/>
          </p:cNvSpPr>
          <p:nvPr/>
        </p:nvSpPr>
        <p:spPr bwMode="auto">
          <a:xfrm>
            <a:off x="6400800" y="4876800"/>
            <a:ext cx="1066800" cy="3048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/>
              <a:t>Authentication</a:t>
            </a:r>
          </a:p>
          <a:p>
            <a:pPr algn="ctr"/>
            <a:r>
              <a:rPr lang="en-US" altLang="ja-JP" dirty="0" smtClean="0"/>
              <a:t>Data</a:t>
            </a:r>
            <a:endParaRPr lang="en-US" altLang="ja-JP" dirty="0"/>
          </a:p>
        </p:txBody>
      </p:sp>
      <p:sp>
        <p:nvSpPr>
          <p:cNvPr id="82978" name="Rectangle 34"/>
          <p:cNvSpPr>
            <a:spLocks noChangeArrowheads="1"/>
          </p:cNvSpPr>
          <p:nvPr/>
        </p:nvSpPr>
        <p:spPr bwMode="auto">
          <a:xfrm>
            <a:off x="6400800" y="5486400"/>
            <a:ext cx="1066800" cy="3048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MIC</a:t>
            </a:r>
            <a:r>
              <a:rPr lang="en-US" altLang="ja-JP" baseline="-25000" dirty="0" smtClean="0"/>
              <a:t>1</a:t>
            </a:r>
            <a:endParaRPr lang="en-US" altLang="ja-JP" baseline="-25000" dirty="0"/>
          </a:p>
        </p:txBody>
      </p:sp>
      <p:sp>
        <p:nvSpPr>
          <p:cNvPr id="82979" name="Rectangle 35"/>
          <p:cNvSpPr>
            <a:spLocks noChangeArrowheads="1"/>
          </p:cNvSpPr>
          <p:nvPr/>
        </p:nvSpPr>
        <p:spPr bwMode="auto">
          <a:xfrm>
            <a:off x="7848600" y="4267200"/>
            <a:ext cx="1066800" cy="3048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MIC</a:t>
            </a:r>
            <a:r>
              <a:rPr lang="en-US" altLang="ja-JP" baseline="-25000" dirty="0" smtClean="0"/>
              <a:t>2</a:t>
            </a:r>
          </a:p>
        </p:txBody>
      </p:sp>
      <p:sp>
        <p:nvSpPr>
          <p:cNvPr id="82980" name="Rectangle 36"/>
          <p:cNvSpPr>
            <a:spLocks noChangeArrowheads="1"/>
          </p:cNvSpPr>
          <p:nvPr/>
        </p:nvSpPr>
        <p:spPr bwMode="auto">
          <a:xfrm>
            <a:off x="7848600" y="5486400"/>
            <a:ext cx="1066800" cy="3048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MIC</a:t>
            </a:r>
            <a:r>
              <a:rPr lang="en-US" altLang="ja-JP" baseline="-25000" dirty="0" smtClean="0"/>
              <a:t>1</a:t>
            </a:r>
            <a:endParaRPr lang="en-US" altLang="ja-JP" baseline="-25000" dirty="0"/>
          </a:p>
        </p:txBody>
      </p:sp>
      <p:sp>
        <p:nvSpPr>
          <p:cNvPr id="82981" name="Text Box 37"/>
          <p:cNvSpPr txBox="1">
            <a:spLocks noChangeArrowheads="1"/>
          </p:cNvSpPr>
          <p:nvPr/>
        </p:nvSpPr>
        <p:spPr bwMode="auto">
          <a:xfrm>
            <a:off x="6477000" y="3886200"/>
            <a:ext cx="627063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Extract</a:t>
            </a:r>
          </a:p>
        </p:txBody>
      </p:sp>
      <p:sp>
        <p:nvSpPr>
          <p:cNvPr id="82982" name="Line 38"/>
          <p:cNvSpPr>
            <a:spLocks noChangeShapeType="1"/>
          </p:cNvSpPr>
          <p:nvPr/>
        </p:nvSpPr>
        <p:spPr bwMode="auto">
          <a:xfrm>
            <a:off x="7086600" y="3886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2983" name="Freeform 39"/>
          <p:cNvSpPr>
            <a:spLocks/>
          </p:cNvSpPr>
          <p:nvPr/>
        </p:nvSpPr>
        <p:spPr bwMode="auto">
          <a:xfrm>
            <a:off x="6248400" y="3886200"/>
            <a:ext cx="152400" cy="1066800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0" y="144"/>
              </a:cxn>
              <a:cxn ang="0">
                <a:pos x="144" y="288"/>
              </a:cxn>
            </a:cxnLst>
            <a:rect l="0" t="0" r="r" b="b"/>
            <a:pathLst>
              <a:path w="144" h="288">
                <a:moveTo>
                  <a:pt x="144" y="0"/>
                </a:moveTo>
                <a:cubicBezTo>
                  <a:pt x="72" y="48"/>
                  <a:pt x="0" y="96"/>
                  <a:pt x="0" y="144"/>
                </a:cubicBezTo>
                <a:cubicBezTo>
                  <a:pt x="0" y="192"/>
                  <a:pt x="72" y="240"/>
                  <a:pt x="144" y="28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2984" name="Freeform 40"/>
          <p:cNvSpPr>
            <a:spLocks/>
          </p:cNvSpPr>
          <p:nvPr/>
        </p:nvSpPr>
        <p:spPr bwMode="auto">
          <a:xfrm>
            <a:off x="6172200" y="3733800"/>
            <a:ext cx="228600" cy="1752600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0" y="144"/>
              </a:cxn>
              <a:cxn ang="0">
                <a:pos x="144" y="288"/>
              </a:cxn>
            </a:cxnLst>
            <a:rect l="0" t="0" r="r" b="b"/>
            <a:pathLst>
              <a:path w="144" h="288">
                <a:moveTo>
                  <a:pt x="144" y="0"/>
                </a:moveTo>
                <a:cubicBezTo>
                  <a:pt x="72" y="48"/>
                  <a:pt x="0" y="96"/>
                  <a:pt x="0" y="144"/>
                </a:cubicBezTo>
                <a:cubicBezTo>
                  <a:pt x="0" y="192"/>
                  <a:pt x="72" y="240"/>
                  <a:pt x="144" y="28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2985" name="Text Box 41"/>
          <p:cNvSpPr txBox="1">
            <a:spLocks noChangeArrowheads="1"/>
          </p:cNvSpPr>
          <p:nvPr/>
        </p:nvSpPr>
        <p:spPr bwMode="auto">
          <a:xfrm>
            <a:off x="5638800" y="4572000"/>
            <a:ext cx="627063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Extract</a:t>
            </a:r>
          </a:p>
        </p:txBody>
      </p:sp>
      <p:sp>
        <p:nvSpPr>
          <p:cNvPr id="82986" name="Line 42"/>
          <p:cNvSpPr>
            <a:spLocks noChangeShapeType="1"/>
          </p:cNvSpPr>
          <p:nvPr/>
        </p:nvSpPr>
        <p:spPr bwMode="auto">
          <a:xfrm>
            <a:off x="7467600" y="3733800"/>
            <a:ext cx="6858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2987" name="Text Box 43"/>
          <p:cNvSpPr txBox="1">
            <a:spLocks noChangeArrowheads="1"/>
          </p:cNvSpPr>
          <p:nvPr/>
        </p:nvSpPr>
        <p:spPr bwMode="auto">
          <a:xfrm>
            <a:off x="7772400" y="3657600"/>
            <a:ext cx="97975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 dirty="0"/>
              <a:t>HMAC</a:t>
            </a:r>
            <a:r>
              <a:rPr lang="en-US" altLang="ja-JP" dirty="0" smtClean="0"/>
              <a:t>-hash</a:t>
            </a:r>
          </a:p>
          <a:p>
            <a:r>
              <a:rPr lang="en-US" altLang="ja-JP" dirty="0" smtClean="0"/>
              <a:t>(AP-</a:t>
            </a:r>
            <a:r>
              <a:rPr lang="en-US" altLang="ja-JP" dirty="0"/>
              <a:t>key)</a:t>
            </a:r>
          </a:p>
        </p:txBody>
      </p:sp>
      <p:sp>
        <p:nvSpPr>
          <p:cNvPr id="82988" name="Line 44"/>
          <p:cNvSpPr>
            <a:spLocks noChangeShapeType="1"/>
          </p:cNvSpPr>
          <p:nvPr/>
        </p:nvSpPr>
        <p:spPr bwMode="auto">
          <a:xfrm>
            <a:off x="7467600" y="5029200"/>
            <a:ext cx="533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2989" name="Text Box 45"/>
          <p:cNvSpPr txBox="1">
            <a:spLocks noChangeArrowheads="1"/>
          </p:cNvSpPr>
          <p:nvPr/>
        </p:nvSpPr>
        <p:spPr bwMode="auto">
          <a:xfrm>
            <a:off x="7772400" y="4953000"/>
            <a:ext cx="97975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 dirty="0"/>
              <a:t>HMAC</a:t>
            </a:r>
            <a:r>
              <a:rPr lang="en-US" altLang="ja-JP" dirty="0" smtClean="0"/>
              <a:t>-hash</a:t>
            </a:r>
          </a:p>
          <a:p>
            <a:r>
              <a:rPr lang="en-US" altLang="ja-JP" dirty="0" smtClean="0"/>
              <a:t>(PMK)</a:t>
            </a:r>
            <a:endParaRPr lang="en-US" altLang="ja-JP" dirty="0"/>
          </a:p>
        </p:txBody>
      </p:sp>
      <p:sp>
        <p:nvSpPr>
          <p:cNvPr id="82990" name="AutoShape 46"/>
          <p:cNvSpPr>
            <a:spLocks noChangeArrowheads="1"/>
          </p:cNvSpPr>
          <p:nvPr/>
        </p:nvSpPr>
        <p:spPr bwMode="auto">
          <a:xfrm>
            <a:off x="7467600" y="5486400"/>
            <a:ext cx="376238" cy="304800"/>
          </a:xfrm>
          <a:prstGeom prst="leftRightArrow">
            <a:avLst>
              <a:gd name="adj1" fmla="val 50000"/>
              <a:gd name="adj2" fmla="val 40626"/>
            </a:avLst>
          </a:prstGeom>
          <a:solidFill>
            <a:srgbClr val="66FF3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2991" name="AutoShape 47"/>
          <p:cNvSpPr>
            <a:spLocks noChangeArrowheads="1"/>
          </p:cNvSpPr>
          <p:nvPr/>
        </p:nvSpPr>
        <p:spPr bwMode="auto">
          <a:xfrm>
            <a:off x="7467600" y="4267200"/>
            <a:ext cx="376238" cy="304800"/>
          </a:xfrm>
          <a:prstGeom prst="leftRightArrow">
            <a:avLst>
              <a:gd name="adj1" fmla="val 50000"/>
              <a:gd name="adj2" fmla="val 40626"/>
            </a:avLst>
          </a:prstGeom>
          <a:solidFill>
            <a:srgbClr val="66FF3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2992" name="Text Box 48"/>
          <p:cNvSpPr txBox="1">
            <a:spLocks noChangeArrowheads="1"/>
          </p:cNvSpPr>
          <p:nvPr/>
        </p:nvSpPr>
        <p:spPr bwMode="auto">
          <a:xfrm>
            <a:off x="7315200" y="4572000"/>
            <a:ext cx="744538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Compare</a:t>
            </a:r>
          </a:p>
        </p:txBody>
      </p:sp>
      <p:sp>
        <p:nvSpPr>
          <p:cNvPr id="82993" name="Text Box 49"/>
          <p:cNvSpPr txBox="1">
            <a:spLocks noChangeArrowheads="1"/>
          </p:cNvSpPr>
          <p:nvPr/>
        </p:nvSpPr>
        <p:spPr bwMode="auto">
          <a:xfrm>
            <a:off x="7315200" y="5791200"/>
            <a:ext cx="744538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Compare</a:t>
            </a:r>
          </a:p>
        </p:txBody>
      </p:sp>
      <p:sp>
        <p:nvSpPr>
          <p:cNvPr id="82995" name="Rectangle 51"/>
          <p:cNvSpPr>
            <a:spLocks noChangeArrowheads="1"/>
          </p:cNvSpPr>
          <p:nvPr/>
        </p:nvSpPr>
        <p:spPr bwMode="auto">
          <a:xfrm>
            <a:off x="3657600" y="2667000"/>
            <a:ext cx="1066800" cy="381000"/>
          </a:xfrm>
          <a:prstGeom prst="rect">
            <a:avLst/>
          </a:prstGeom>
          <a:solidFill>
            <a:srgbClr val="E1FFE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Timestamp</a:t>
            </a:r>
            <a:endParaRPr lang="en-US" altLang="ja-JP" dirty="0"/>
          </a:p>
        </p:txBody>
      </p:sp>
      <p:sp>
        <p:nvSpPr>
          <p:cNvPr id="82996" name="AutoShape 52"/>
          <p:cNvSpPr>
            <a:spLocks noChangeArrowheads="1"/>
          </p:cNvSpPr>
          <p:nvPr/>
        </p:nvSpPr>
        <p:spPr bwMode="auto">
          <a:xfrm flipH="1">
            <a:off x="2514600" y="2667000"/>
            <a:ext cx="990600" cy="381000"/>
          </a:xfrm>
          <a:prstGeom prst="rightArrow">
            <a:avLst>
              <a:gd name="adj1" fmla="val 50000"/>
              <a:gd name="adj2" fmla="val 65000"/>
            </a:avLst>
          </a:prstGeom>
          <a:solidFill>
            <a:srgbClr val="FF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2997" name="Rectangle 53"/>
          <p:cNvSpPr>
            <a:spLocks noChangeArrowheads="1"/>
          </p:cNvSpPr>
          <p:nvPr/>
        </p:nvSpPr>
        <p:spPr bwMode="auto">
          <a:xfrm>
            <a:off x="1371600" y="2667000"/>
            <a:ext cx="1066800" cy="381000"/>
          </a:xfrm>
          <a:prstGeom prst="rect">
            <a:avLst/>
          </a:prstGeom>
          <a:solidFill>
            <a:srgbClr val="E1FFE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Timestamp</a:t>
            </a:r>
            <a:endParaRPr lang="en-US" altLang="ja-JP" dirty="0"/>
          </a:p>
        </p:txBody>
      </p:sp>
      <p:sp>
        <p:nvSpPr>
          <p:cNvPr id="82998" name="Rectangle 54"/>
          <p:cNvSpPr>
            <a:spLocks noChangeArrowheads="1"/>
          </p:cNvSpPr>
          <p:nvPr/>
        </p:nvSpPr>
        <p:spPr bwMode="auto">
          <a:xfrm>
            <a:off x="381000" y="2667000"/>
            <a:ext cx="762000" cy="228600"/>
          </a:xfrm>
          <a:prstGeom prst="rect">
            <a:avLst/>
          </a:prstGeom>
          <a:solidFill>
            <a:srgbClr val="FFDDF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Nonce</a:t>
            </a:r>
            <a:endParaRPr lang="en-US" altLang="ja-JP" dirty="0"/>
          </a:p>
        </p:txBody>
      </p:sp>
      <p:sp>
        <p:nvSpPr>
          <p:cNvPr id="83000" name="Line 56"/>
          <p:cNvSpPr>
            <a:spLocks noChangeShapeType="1"/>
          </p:cNvSpPr>
          <p:nvPr/>
        </p:nvSpPr>
        <p:spPr bwMode="auto">
          <a:xfrm>
            <a:off x="685800" y="3200400"/>
            <a:ext cx="228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3001" name="Line 57"/>
          <p:cNvSpPr>
            <a:spLocks noChangeShapeType="1"/>
          </p:cNvSpPr>
          <p:nvPr/>
        </p:nvSpPr>
        <p:spPr bwMode="auto">
          <a:xfrm>
            <a:off x="1752600" y="3048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3002" name="Rectangle 58"/>
          <p:cNvSpPr>
            <a:spLocks noChangeArrowheads="1"/>
          </p:cNvSpPr>
          <p:nvPr/>
        </p:nvSpPr>
        <p:spPr bwMode="auto">
          <a:xfrm>
            <a:off x="228600" y="2971800"/>
            <a:ext cx="762000" cy="228600"/>
          </a:xfrm>
          <a:prstGeom prst="rect">
            <a:avLst/>
          </a:prstGeom>
          <a:solidFill>
            <a:srgbClr val="FFDDF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/>
              <a:t>NAI…</a:t>
            </a:r>
          </a:p>
        </p:txBody>
      </p:sp>
      <p:sp>
        <p:nvSpPr>
          <p:cNvPr id="83003" name="Line 59"/>
          <p:cNvSpPr>
            <a:spLocks noChangeShapeType="1"/>
          </p:cNvSpPr>
          <p:nvPr/>
        </p:nvSpPr>
        <p:spPr bwMode="auto">
          <a:xfrm>
            <a:off x="1066800" y="2895600"/>
            <a:ext cx="152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3004" name="Text Box 60"/>
          <p:cNvSpPr txBox="1">
            <a:spLocks noChangeArrowheads="1"/>
          </p:cNvSpPr>
          <p:nvPr/>
        </p:nvSpPr>
        <p:spPr bwMode="auto">
          <a:xfrm>
            <a:off x="2819400" y="3124200"/>
            <a:ext cx="13017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Check Timestamp</a:t>
            </a:r>
          </a:p>
        </p:txBody>
      </p:sp>
      <p:sp>
        <p:nvSpPr>
          <p:cNvPr id="83005" name="Text Box 61"/>
          <p:cNvSpPr txBox="1">
            <a:spLocks noChangeArrowheads="1"/>
          </p:cNvSpPr>
          <p:nvPr/>
        </p:nvSpPr>
        <p:spPr bwMode="auto">
          <a:xfrm>
            <a:off x="6248400" y="3048000"/>
            <a:ext cx="1473405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 dirty="0"/>
              <a:t>Check</a:t>
            </a:r>
            <a:r>
              <a:rPr lang="en-US" altLang="ja-JP" dirty="0" smtClean="0"/>
              <a:t> User, Domain</a:t>
            </a:r>
            <a:endParaRPr lang="en-US" altLang="ja-JP" dirty="0"/>
          </a:p>
        </p:txBody>
      </p:sp>
      <p:sp>
        <p:nvSpPr>
          <p:cNvPr id="83010" name="Text Box 66"/>
          <p:cNvSpPr txBox="1">
            <a:spLocks noChangeArrowheads="1"/>
          </p:cNvSpPr>
          <p:nvPr/>
        </p:nvSpPr>
        <p:spPr bwMode="auto">
          <a:xfrm>
            <a:off x="2057400" y="3352800"/>
            <a:ext cx="7366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Transmit</a:t>
            </a:r>
          </a:p>
        </p:txBody>
      </p:sp>
      <p:sp>
        <p:nvSpPr>
          <p:cNvPr id="83011" name="Text Box 67"/>
          <p:cNvSpPr txBox="1">
            <a:spLocks noChangeArrowheads="1"/>
          </p:cNvSpPr>
          <p:nvPr/>
        </p:nvSpPr>
        <p:spPr bwMode="auto">
          <a:xfrm>
            <a:off x="5486400" y="3200400"/>
            <a:ext cx="7366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Transmit</a:t>
            </a:r>
          </a:p>
        </p:txBody>
      </p:sp>
      <p:sp>
        <p:nvSpPr>
          <p:cNvPr id="83012" name="Text Box 68"/>
          <p:cNvSpPr txBox="1">
            <a:spLocks noChangeArrowheads="1"/>
          </p:cNvSpPr>
          <p:nvPr/>
        </p:nvSpPr>
        <p:spPr bwMode="auto">
          <a:xfrm>
            <a:off x="2667000" y="2286000"/>
            <a:ext cx="928409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 dirty="0" smtClean="0"/>
              <a:t>Beacon</a:t>
            </a:r>
          </a:p>
          <a:p>
            <a:r>
              <a:rPr lang="en-US" altLang="ja-JP" dirty="0" smtClean="0"/>
              <a:t>Probe Resp.</a:t>
            </a:r>
            <a:endParaRPr lang="en-US" altLang="ja-JP" dirty="0"/>
          </a:p>
        </p:txBody>
      </p:sp>
      <p:sp>
        <p:nvSpPr>
          <p:cNvPr id="69" name="Rectangle 18"/>
          <p:cNvSpPr>
            <a:spLocks noChangeArrowheads="1"/>
          </p:cNvSpPr>
          <p:nvPr/>
        </p:nvSpPr>
        <p:spPr bwMode="auto">
          <a:xfrm>
            <a:off x="2971800" y="5638800"/>
            <a:ext cx="1066800" cy="3048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NAI</a:t>
            </a:r>
            <a:endParaRPr lang="en-US" altLang="ja-JP" dirty="0"/>
          </a:p>
        </p:txBody>
      </p:sp>
      <p:sp>
        <p:nvSpPr>
          <p:cNvPr id="70" name="Rectangle 18"/>
          <p:cNvSpPr>
            <a:spLocks noChangeArrowheads="1"/>
          </p:cNvSpPr>
          <p:nvPr/>
        </p:nvSpPr>
        <p:spPr bwMode="auto">
          <a:xfrm>
            <a:off x="2971800" y="5943600"/>
            <a:ext cx="1066800" cy="3048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Nonce</a:t>
            </a:r>
            <a:endParaRPr lang="en-US" altLang="ja-JP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ja-JP" altLang="en-US"/>
          </a:p>
        </p:txBody>
      </p:sp>
      <p:sp>
        <p:nvSpPr>
          <p:cNvPr id="8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ja-JP" altLang="en-US"/>
          </a:p>
        </p:txBody>
      </p:sp>
      <p:sp>
        <p:nvSpPr>
          <p:cNvPr id="8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146784B0-11DB-EF48-9873-ED8E9289F7AA}" type="slidenum">
              <a:rPr lang="en-US" altLang="ja-JP"/>
              <a:pPr/>
              <a:t>12</a:t>
            </a:fld>
            <a:endParaRPr lang="en-US" altLang="ja-JP"/>
          </a:p>
        </p:txBody>
      </p:sp>
      <p:sp>
        <p:nvSpPr>
          <p:cNvPr id="75902" name="Freeform 126" descr="20%"/>
          <p:cNvSpPr>
            <a:spLocks/>
          </p:cNvSpPr>
          <p:nvPr/>
        </p:nvSpPr>
        <p:spPr bwMode="auto">
          <a:xfrm>
            <a:off x="6202363" y="2038350"/>
            <a:ext cx="2867025" cy="4287838"/>
          </a:xfrm>
          <a:custGeom>
            <a:avLst/>
            <a:gdLst/>
            <a:ahLst/>
            <a:cxnLst>
              <a:cxn ang="0">
                <a:pos x="102" y="2701"/>
              </a:cxn>
              <a:cxn ang="0">
                <a:pos x="1806" y="2701"/>
              </a:cxn>
              <a:cxn ang="0">
                <a:pos x="1806" y="0"/>
              </a:cxn>
              <a:cxn ang="0">
                <a:pos x="0" y="0"/>
              </a:cxn>
              <a:cxn ang="0">
                <a:pos x="0" y="1752"/>
              </a:cxn>
              <a:cxn ang="0">
                <a:pos x="102" y="1752"/>
              </a:cxn>
              <a:cxn ang="0">
                <a:pos x="102" y="2701"/>
              </a:cxn>
            </a:cxnLst>
            <a:rect l="0" t="0" r="r" b="b"/>
            <a:pathLst>
              <a:path w="1806" h="2701">
                <a:moveTo>
                  <a:pt x="102" y="2701"/>
                </a:moveTo>
                <a:lnTo>
                  <a:pt x="1806" y="2701"/>
                </a:lnTo>
                <a:lnTo>
                  <a:pt x="1806" y="0"/>
                </a:lnTo>
                <a:lnTo>
                  <a:pt x="0" y="0"/>
                </a:lnTo>
                <a:lnTo>
                  <a:pt x="0" y="1752"/>
                </a:lnTo>
                <a:lnTo>
                  <a:pt x="102" y="1752"/>
                </a:lnTo>
                <a:lnTo>
                  <a:pt x="102" y="2701"/>
                </a:lnTo>
                <a:close/>
              </a:path>
            </a:pathLst>
          </a:custGeom>
          <a:pattFill prst="pct20">
            <a:fgClr>
              <a:srgbClr val="FFFF99"/>
            </a:fgClr>
            <a:bgClr>
              <a:srgbClr val="FFFFFF"/>
            </a:bgClr>
          </a:patt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901" name="Freeform 125" descr="20%"/>
          <p:cNvSpPr>
            <a:spLocks/>
          </p:cNvSpPr>
          <p:nvPr/>
        </p:nvSpPr>
        <p:spPr bwMode="auto">
          <a:xfrm>
            <a:off x="2438400" y="2038350"/>
            <a:ext cx="3925888" cy="4287838"/>
          </a:xfrm>
          <a:custGeom>
            <a:avLst/>
            <a:gdLst/>
            <a:ahLst/>
            <a:cxnLst>
              <a:cxn ang="0">
                <a:pos x="215" y="2701"/>
              </a:cxn>
              <a:cxn ang="0">
                <a:pos x="2473" y="2701"/>
              </a:cxn>
              <a:cxn ang="0">
                <a:pos x="2473" y="1752"/>
              </a:cxn>
              <a:cxn ang="0">
                <a:pos x="2371" y="1752"/>
              </a:cxn>
              <a:cxn ang="0">
                <a:pos x="2371" y="0"/>
              </a:cxn>
              <a:cxn ang="0">
                <a:pos x="0" y="12"/>
              </a:cxn>
              <a:cxn ang="0">
                <a:pos x="0" y="972"/>
              </a:cxn>
              <a:cxn ang="0">
                <a:pos x="215" y="973"/>
              </a:cxn>
              <a:cxn ang="0">
                <a:pos x="215" y="2701"/>
              </a:cxn>
            </a:cxnLst>
            <a:rect l="0" t="0" r="r" b="b"/>
            <a:pathLst>
              <a:path w="2473" h="2701">
                <a:moveTo>
                  <a:pt x="215" y="2701"/>
                </a:moveTo>
                <a:lnTo>
                  <a:pt x="2473" y="2701"/>
                </a:lnTo>
                <a:lnTo>
                  <a:pt x="2473" y="1752"/>
                </a:lnTo>
                <a:lnTo>
                  <a:pt x="2371" y="1752"/>
                </a:lnTo>
                <a:lnTo>
                  <a:pt x="2371" y="0"/>
                </a:lnTo>
                <a:lnTo>
                  <a:pt x="0" y="12"/>
                </a:lnTo>
                <a:lnTo>
                  <a:pt x="0" y="972"/>
                </a:lnTo>
                <a:lnTo>
                  <a:pt x="215" y="973"/>
                </a:lnTo>
                <a:lnTo>
                  <a:pt x="215" y="2701"/>
                </a:lnTo>
                <a:close/>
              </a:path>
            </a:pathLst>
          </a:custGeom>
          <a:pattFill prst="pct20">
            <a:fgClr>
              <a:srgbClr val="99FFCC"/>
            </a:fgClr>
            <a:bgClr>
              <a:srgbClr val="FFFFFF"/>
            </a:bgClr>
          </a:patt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900" name="Freeform 124" descr="20%"/>
          <p:cNvSpPr>
            <a:spLocks/>
          </p:cNvSpPr>
          <p:nvPr/>
        </p:nvSpPr>
        <p:spPr bwMode="auto">
          <a:xfrm>
            <a:off x="76200" y="2051050"/>
            <a:ext cx="2703513" cy="4275138"/>
          </a:xfrm>
          <a:custGeom>
            <a:avLst/>
            <a:gdLst/>
            <a:ahLst/>
            <a:cxnLst>
              <a:cxn ang="0">
                <a:pos x="435" y="0"/>
              </a:cxn>
              <a:cxn ang="0">
                <a:pos x="0" y="4"/>
              </a:cxn>
              <a:cxn ang="0">
                <a:pos x="0" y="2692"/>
              </a:cxn>
              <a:cxn ang="0">
                <a:pos x="1703" y="2693"/>
              </a:cxn>
              <a:cxn ang="0">
                <a:pos x="1703" y="965"/>
              </a:cxn>
              <a:cxn ang="0">
                <a:pos x="1488" y="964"/>
              </a:cxn>
              <a:cxn ang="0">
                <a:pos x="1488" y="4"/>
              </a:cxn>
              <a:cxn ang="0">
                <a:pos x="435" y="0"/>
              </a:cxn>
            </a:cxnLst>
            <a:rect l="0" t="0" r="r" b="b"/>
            <a:pathLst>
              <a:path w="1703" h="2693">
                <a:moveTo>
                  <a:pt x="435" y="0"/>
                </a:moveTo>
                <a:lnTo>
                  <a:pt x="0" y="4"/>
                </a:lnTo>
                <a:lnTo>
                  <a:pt x="0" y="2692"/>
                </a:lnTo>
                <a:lnTo>
                  <a:pt x="1703" y="2693"/>
                </a:lnTo>
                <a:lnTo>
                  <a:pt x="1703" y="965"/>
                </a:lnTo>
                <a:lnTo>
                  <a:pt x="1488" y="964"/>
                </a:lnTo>
                <a:lnTo>
                  <a:pt x="1488" y="4"/>
                </a:lnTo>
                <a:lnTo>
                  <a:pt x="435" y="0"/>
                </a:lnTo>
                <a:close/>
              </a:path>
            </a:pathLst>
          </a:custGeom>
          <a:pattFill prst="pct20">
            <a:fgClr>
              <a:srgbClr val="FF99B1"/>
            </a:fgClr>
            <a:bgClr>
              <a:srgbClr val="FFFFFF"/>
            </a:bgClr>
          </a:patt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Authentication</a:t>
            </a:r>
            <a:r>
              <a:rPr lang="en-US" altLang="ja-JP" dirty="0" smtClean="0"/>
              <a:t> Process (</a:t>
            </a:r>
            <a:r>
              <a:rPr lang="en-US" altLang="ja-JP" dirty="0"/>
              <a:t>Cont.</a:t>
            </a:r>
            <a:r>
              <a:rPr lang="en-US" altLang="ja-JP" dirty="0" smtClean="0"/>
              <a:t>)</a:t>
            </a:r>
            <a:endParaRPr lang="en-US" altLang="ja-JP" sz="2400" dirty="0"/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3810000" y="1752600"/>
            <a:ext cx="1219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sz="1600" dirty="0" smtClean="0">
                <a:ea typeface="ＭＳ Ｐゴシック" charset="-128"/>
                <a:cs typeface="ＭＳ Ｐゴシック" charset="-128"/>
              </a:rPr>
              <a:t>AP</a:t>
            </a:r>
            <a:endParaRPr lang="en-US" altLang="ja-JP" sz="1600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6934200" y="1752600"/>
            <a:ext cx="1219200" cy="5334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sz="1600" dirty="0" smtClean="0">
                <a:ea typeface="ＭＳ Ｐゴシック" charset="-128"/>
                <a:cs typeface="ＭＳ Ｐゴシック" charset="-128"/>
              </a:rPr>
              <a:t>AS</a:t>
            </a:r>
            <a:endParaRPr lang="en-US" altLang="ja-JP" sz="1600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762000" y="1752600"/>
            <a:ext cx="1219200" cy="5334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sz="1600" dirty="0" smtClean="0">
                <a:ea typeface="ＭＳ Ｐゴシック" charset="-128"/>
                <a:cs typeface="ＭＳ Ｐゴシック" charset="-128"/>
              </a:rPr>
              <a:t>STA</a:t>
            </a:r>
            <a:endParaRPr lang="en-US" altLang="ja-JP" sz="1600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2895600" y="2819400"/>
            <a:ext cx="1066800" cy="9144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Association</a:t>
            </a:r>
          </a:p>
          <a:p>
            <a:pPr algn="ctr"/>
            <a:r>
              <a:rPr lang="en-US" altLang="ja-JP" dirty="0" smtClean="0"/>
              <a:t>Response</a:t>
            </a:r>
            <a:endParaRPr lang="en-US" altLang="ja-JP" dirty="0" smtClean="0"/>
          </a:p>
        </p:txBody>
      </p:sp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2895600" y="4114800"/>
            <a:ext cx="1066800" cy="3048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/>
              <a:t>Authentication</a:t>
            </a:r>
          </a:p>
          <a:p>
            <a:pPr algn="ctr"/>
            <a:r>
              <a:rPr lang="en-US" altLang="ja-JP" dirty="0" smtClean="0"/>
              <a:t>Data</a:t>
            </a:r>
            <a:endParaRPr lang="en-US" altLang="ja-JP" dirty="0"/>
          </a:p>
        </p:txBody>
      </p:sp>
      <p:sp>
        <p:nvSpPr>
          <p:cNvPr id="75787" name="Rectangle 11"/>
          <p:cNvSpPr>
            <a:spLocks noChangeArrowheads="1"/>
          </p:cNvSpPr>
          <p:nvPr/>
        </p:nvSpPr>
        <p:spPr bwMode="auto">
          <a:xfrm>
            <a:off x="2895600" y="4800600"/>
            <a:ext cx="1066800" cy="304800"/>
          </a:xfrm>
          <a:prstGeom prst="rect">
            <a:avLst/>
          </a:prstGeom>
          <a:solidFill>
            <a:srgbClr val="CDCD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MIC</a:t>
            </a:r>
            <a:r>
              <a:rPr lang="en-US" altLang="ja-JP" baseline="-25000" dirty="0" smtClean="0"/>
              <a:t>4</a:t>
            </a:r>
            <a:endParaRPr lang="en-US" altLang="ja-JP" baseline="-25000" dirty="0"/>
          </a:p>
        </p:txBody>
      </p:sp>
      <p:sp>
        <p:nvSpPr>
          <p:cNvPr id="75790" name="Text Box 14"/>
          <p:cNvSpPr txBox="1">
            <a:spLocks noChangeArrowheads="1"/>
          </p:cNvSpPr>
          <p:nvPr/>
        </p:nvSpPr>
        <p:spPr bwMode="auto">
          <a:xfrm>
            <a:off x="3048000" y="3733800"/>
            <a:ext cx="466794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 dirty="0" smtClean="0"/>
              <a:t>hash</a:t>
            </a:r>
            <a:endParaRPr lang="en-US" altLang="ja-JP" dirty="0"/>
          </a:p>
        </p:txBody>
      </p:sp>
      <p:sp>
        <p:nvSpPr>
          <p:cNvPr id="75791" name="Text Box 15"/>
          <p:cNvSpPr txBox="1">
            <a:spLocks noChangeArrowheads="1"/>
          </p:cNvSpPr>
          <p:nvPr/>
        </p:nvSpPr>
        <p:spPr bwMode="auto">
          <a:xfrm>
            <a:off x="3048000" y="4419600"/>
            <a:ext cx="979755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 dirty="0"/>
              <a:t>HMAC</a:t>
            </a:r>
            <a:r>
              <a:rPr lang="en-US" altLang="ja-JP" dirty="0" smtClean="0"/>
              <a:t>-hash</a:t>
            </a:r>
            <a:endParaRPr lang="en-US" altLang="ja-JP" dirty="0"/>
          </a:p>
        </p:txBody>
      </p:sp>
      <p:sp>
        <p:nvSpPr>
          <p:cNvPr id="75792" name="Freeform 16"/>
          <p:cNvSpPr>
            <a:spLocks/>
          </p:cNvSpPr>
          <p:nvPr/>
        </p:nvSpPr>
        <p:spPr bwMode="auto">
          <a:xfrm flipH="1">
            <a:off x="2819400" y="3733800"/>
            <a:ext cx="76200" cy="1143000"/>
          </a:xfrm>
          <a:custGeom>
            <a:avLst/>
            <a:gdLst/>
            <a:ahLst/>
            <a:cxnLst>
              <a:cxn ang="0">
                <a:pos x="0" y="864"/>
              </a:cxn>
              <a:cxn ang="0">
                <a:pos x="144" y="384"/>
              </a:cxn>
              <a:cxn ang="0">
                <a:pos x="0" y="0"/>
              </a:cxn>
            </a:cxnLst>
            <a:rect l="0" t="0" r="r" b="b"/>
            <a:pathLst>
              <a:path w="144" h="864">
                <a:moveTo>
                  <a:pt x="0" y="864"/>
                </a:moveTo>
                <a:cubicBezTo>
                  <a:pt x="72" y="696"/>
                  <a:pt x="144" y="528"/>
                  <a:pt x="144" y="384"/>
                </a:cubicBezTo>
                <a:cubicBezTo>
                  <a:pt x="144" y="240"/>
                  <a:pt x="72" y="120"/>
                  <a:pt x="0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794" name="AutoShape 18"/>
          <p:cNvSpPr>
            <a:spLocks noChangeArrowheads="1"/>
          </p:cNvSpPr>
          <p:nvPr/>
        </p:nvSpPr>
        <p:spPr bwMode="auto">
          <a:xfrm flipH="1">
            <a:off x="2286000" y="3048000"/>
            <a:ext cx="533400" cy="381000"/>
          </a:xfrm>
          <a:prstGeom prst="rightArrow">
            <a:avLst>
              <a:gd name="adj1" fmla="val 37509"/>
              <a:gd name="adj2" fmla="val 57504"/>
            </a:avLst>
          </a:prstGeom>
          <a:solidFill>
            <a:srgbClr val="FF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07" name="Rectangle 31"/>
          <p:cNvSpPr>
            <a:spLocks noChangeArrowheads="1"/>
          </p:cNvSpPr>
          <p:nvPr/>
        </p:nvSpPr>
        <p:spPr bwMode="auto">
          <a:xfrm>
            <a:off x="3810000" y="5715000"/>
            <a:ext cx="1066800" cy="3048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MIC</a:t>
            </a:r>
            <a:r>
              <a:rPr lang="en-US" altLang="ja-JP" baseline="-25000" dirty="0" smtClean="0"/>
              <a:t>3</a:t>
            </a:r>
            <a:endParaRPr lang="en-US" altLang="ja-JP" baseline="-25000" dirty="0"/>
          </a:p>
        </p:txBody>
      </p:sp>
      <p:sp>
        <p:nvSpPr>
          <p:cNvPr id="75808" name="Line 32"/>
          <p:cNvSpPr>
            <a:spLocks noChangeShapeType="1"/>
          </p:cNvSpPr>
          <p:nvPr/>
        </p:nvSpPr>
        <p:spPr bwMode="auto">
          <a:xfrm>
            <a:off x="3048000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09" name="Line 33"/>
          <p:cNvSpPr>
            <a:spLocks noChangeShapeType="1"/>
          </p:cNvSpPr>
          <p:nvPr/>
        </p:nvSpPr>
        <p:spPr bwMode="auto">
          <a:xfrm>
            <a:off x="3048000" y="4419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16" name="Rectangle 40"/>
          <p:cNvSpPr>
            <a:spLocks noChangeArrowheads="1"/>
          </p:cNvSpPr>
          <p:nvPr/>
        </p:nvSpPr>
        <p:spPr bwMode="auto">
          <a:xfrm>
            <a:off x="6400800" y="2514600"/>
            <a:ext cx="1066800" cy="5334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/>
              <a:t>Access</a:t>
            </a:r>
          </a:p>
          <a:p>
            <a:pPr algn="ctr"/>
            <a:r>
              <a:rPr lang="en-US" altLang="ja-JP" dirty="0" smtClean="0"/>
              <a:t>Request</a:t>
            </a:r>
          </a:p>
        </p:txBody>
      </p:sp>
      <p:sp>
        <p:nvSpPr>
          <p:cNvPr id="75817" name="Rectangle 41"/>
          <p:cNvSpPr>
            <a:spLocks noChangeArrowheads="1"/>
          </p:cNvSpPr>
          <p:nvPr/>
        </p:nvSpPr>
        <p:spPr bwMode="auto">
          <a:xfrm>
            <a:off x="7848600" y="2514600"/>
            <a:ext cx="1066800" cy="304800"/>
          </a:xfrm>
          <a:prstGeom prst="rect">
            <a:avLst/>
          </a:prstGeom>
          <a:solidFill>
            <a:srgbClr val="FFDDF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Nonce</a:t>
            </a:r>
            <a:endParaRPr lang="en-US" altLang="ja-JP" dirty="0"/>
          </a:p>
        </p:txBody>
      </p:sp>
      <p:sp>
        <p:nvSpPr>
          <p:cNvPr id="75818" name="Rectangle 42"/>
          <p:cNvSpPr>
            <a:spLocks noChangeArrowheads="1"/>
          </p:cNvSpPr>
          <p:nvPr/>
        </p:nvSpPr>
        <p:spPr bwMode="auto">
          <a:xfrm>
            <a:off x="7848600" y="3276600"/>
            <a:ext cx="1066800" cy="381000"/>
          </a:xfrm>
          <a:prstGeom prst="rect">
            <a:avLst/>
          </a:prstGeom>
          <a:solidFill>
            <a:srgbClr val="FFBD7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PTK</a:t>
            </a:r>
            <a:endParaRPr lang="en-US" altLang="ja-JP" dirty="0"/>
          </a:p>
        </p:txBody>
      </p:sp>
      <p:sp>
        <p:nvSpPr>
          <p:cNvPr id="75819" name="Rectangle 43"/>
          <p:cNvSpPr>
            <a:spLocks noChangeArrowheads="1"/>
          </p:cNvSpPr>
          <p:nvPr/>
        </p:nvSpPr>
        <p:spPr bwMode="auto">
          <a:xfrm>
            <a:off x="6400800" y="3352800"/>
            <a:ext cx="1066800" cy="3048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MIC</a:t>
            </a:r>
            <a:r>
              <a:rPr lang="en-US" altLang="ja-JP" baseline="-25000" dirty="0" smtClean="0"/>
              <a:t>1</a:t>
            </a:r>
            <a:endParaRPr lang="en-US" altLang="ja-JP" baseline="-25000" dirty="0"/>
          </a:p>
        </p:txBody>
      </p:sp>
      <p:sp>
        <p:nvSpPr>
          <p:cNvPr id="75823" name="Text Box 47"/>
          <p:cNvSpPr txBox="1">
            <a:spLocks noChangeArrowheads="1"/>
          </p:cNvSpPr>
          <p:nvPr/>
        </p:nvSpPr>
        <p:spPr bwMode="auto">
          <a:xfrm>
            <a:off x="7391400" y="2286000"/>
            <a:ext cx="627063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Extract</a:t>
            </a:r>
          </a:p>
        </p:txBody>
      </p:sp>
      <p:sp>
        <p:nvSpPr>
          <p:cNvPr id="75824" name="Line 48"/>
          <p:cNvSpPr>
            <a:spLocks noChangeShapeType="1"/>
          </p:cNvSpPr>
          <p:nvPr/>
        </p:nvSpPr>
        <p:spPr bwMode="auto">
          <a:xfrm>
            <a:off x="7467600" y="2743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32" name="Text Box 56"/>
          <p:cNvSpPr txBox="1">
            <a:spLocks noChangeArrowheads="1"/>
          </p:cNvSpPr>
          <p:nvPr/>
        </p:nvSpPr>
        <p:spPr bwMode="auto">
          <a:xfrm>
            <a:off x="7543800" y="2819400"/>
            <a:ext cx="97975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 dirty="0"/>
              <a:t>HMAC</a:t>
            </a:r>
            <a:r>
              <a:rPr lang="en-US" altLang="ja-JP" dirty="0" smtClean="0"/>
              <a:t>-hash</a:t>
            </a:r>
          </a:p>
          <a:p>
            <a:r>
              <a:rPr lang="en-US" altLang="ja-JP" dirty="0" smtClean="0"/>
              <a:t>(PMK)</a:t>
            </a:r>
            <a:endParaRPr lang="en-US" altLang="ja-JP" dirty="0"/>
          </a:p>
        </p:txBody>
      </p:sp>
      <p:sp>
        <p:nvSpPr>
          <p:cNvPr id="75838" name="Line 62"/>
          <p:cNvSpPr>
            <a:spLocks noChangeShapeType="1"/>
          </p:cNvSpPr>
          <p:nvPr/>
        </p:nvSpPr>
        <p:spPr bwMode="auto">
          <a:xfrm>
            <a:off x="8534400" y="2819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40" name="Text Box 64"/>
          <p:cNvSpPr txBox="1">
            <a:spLocks noChangeArrowheads="1"/>
          </p:cNvSpPr>
          <p:nvPr/>
        </p:nvSpPr>
        <p:spPr bwMode="auto">
          <a:xfrm>
            <a:off x="6781800" y="3048000"/>
            <a:ext cx="627063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Extract</a:t>
            </a:r>
          </a:p>
        </p:txBody>
      </p:sp>
      <p:sp>
        <p:nvSpPr>
          <p:cNvPr id="75841" name="Text Box 65"/>
          <p:cNvSpPr txBox="1">
            <a:spLocks noChangeArrowheads="1"/>
          </p:cNvSpPr>
          <p:nvPr/>
        </p:nvSpPr>
        <p:spPr bwMode="auto">
          <a:xfrm>
            <a:off x="6781800" y="3657600"/>
            <a:ext cx="97975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 dirty="0"/>
              <a:t>HMAC</a:t>
            </a:r>
            <a:r>
              <a:rPr lang="en-US" altLang="ja-JP" dirty="0" smtClean="0"/>
              <a:t>-hash</a:t>
            </a:r>
          </a:p>
          <a:p>
            <a:r>
              <a:rPr lang="en-US" altLang="ja-JP" dirty="0" smtClean="0"/>
              <a:t>(AP-</a:t>
            </a:r>
            <a:r>
              <a:rPr lang="en-US" altLang="ja-JP" dirty="0"/>
              <a:t>key)</a:t>
            </a:r>
          </a:p>
        </p:txBody>
      </p:sp>
      <p:sp>
        <p:nvSpPr>
          <p:cNvPr id="75842" name="Line 66"/>
          <p:cNvSpPr>
            <a:spLocks noChangeShapeType="1"/>
          </p:cNvSpPr>
          <p:nvPr/>
        </p:nvSpPr>
        <p:spPr bwMode="auto">
          <a:xfrm>
            <a:off x="6705600" y="3657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43" name="Rectangle 67"/>
          <p:cNvSpPr>
            <a:spLocks noChangeArrowheads="1"/>
          </p:cNvSpPr>
          <p:nvPr/>
        </p:nvSpPr>
        <p:spPr bwMode="auto">
          <a:xfrm>
            <a:off x="6400800" y="4114800"/>
            <a:ext cx="1066800" cy="3810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/>
              <a:t>Hashed</a:t>
            </a:r>
            <a:r>
              <a:rPr lang="en-US" altLang="ja-JP" dirty="0" smtClean="0"/>
              <a:t> MIC</a:t>
            </a:r>
            <a:r>
              <a:rPr lang="en-US" altLang="ja-JP" baseline="-25000" dirty="0" smtClean="0"/>
              <a:t>1</a:t>
            </a:r>
            <a:endParaRPr lang="en-US" altLang="ja-JP" dirty="0"/>
          </a:p>
        </p:txBody>
      </p:sp>
      <p:sp>
        <p:nvSpPr>
          <p:cNvPr id="75844" name="Rectangle 68"/>
          <p:cNvSpPr>
            <a:spLocks noChangeArrowheads="1"/>
          </p:cNvSpPr>
          <p:nvPr/>
        </p:nvSpPr>
        <p:spPr bwMode="auto">
          <a:xfrm>
            <a:off x="7924800" y="4572000"/>
            <a:ext cx="1066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PTKDD</a:t>
            </a:r>
          </a:p>
        </p:txBody>
      </p:sp>
      <p:sp>
        <p:nvSpPr>
          <p:cNvPr id="75846" name="Line 70"/>
          <p:cNvSpPr>
            <a:spLocks noChangeShapeType="1"/>
          </p:cNvSpPr>
          <p:nvPr/>
        </p:nvSpPr>
        <p:spPr bwMode="auto">
          <a:xfrm>
            <a:off x="8382000" y="36576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47" name="Line 71"/>
          <p:cNvSpPr>
            <a:spLocks noChangeShapeType="1"/>
          </p:cNvSpPr>
          <p:nvPr/>
        </p:nvSpPr>
        <p:spPr bwMode="auto">
          <a:xfrm>
            <a:off x="7467600" y="42672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48" name="Text Box 72"/>
          <p:cNvSpPr txBox="1">
            <a:spLocks noChangeArrowheads="1"/>
          </p:cNvSpPr>
          <p:nvPr/>
        </p:nvSpPr>
        <p:spPr bwMode="auto">
          <a:xfrm>
            <a:off x="7908925" y="3998913"/>
            <a:ext cx="5048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XOR</a:t>
            </a:r>
          </a:p>
        </p:txBody>
      </p:sp>
      <p:sp>
        <p:nvSpPr>
          <p:cNvPr id="75849" name="Rectangle 73"/>
          <p:cNvSpPr>
            <a:spLocks noChangeArrowheads="1"/>
          </p:cNvSpPr>
          <p:nvPr/>
        </p:nvSpPr>
        <p:spPr bwMode="auto">
          <a:xfrm>
            <a:off x="6400800" y="4724400"/>
            <a:ext cx="1066800" cy="5334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/>
              <a:t>Access</a:t>
            </a:r>
          </a:p>
          <a:p>
            <a:pPr algn="ctr"/>
            <a:r>
              <a:rPr lang="en-US" altLang="ja-JP" dirty="0" smtClean="0"/>
              <a:t>Approval</a:t>
            </a:r>
          </a:p>
        </p:txBody>
      </p:sp>
      <p:sp>
        <p:nvSpPr>
          <p:cNvPr id="75850" name="Rectangle 74"/>
          <p:cNvSpPr>
            <a:spLocks noChangeArrowheads="1"/>
          </p:cNvSpPr>
          <p:nvPr/>
        </p:nvSpPr>
        <p:spPr bwMode="auto">
          <a:xfrm>
            <a:off x="6400800" y="5867400"/>
            <a:ext cx="1066800" cy="3048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MIC</a:t>
            </a:r>
            <a:r>
              <a:rPr lang="en-US" altLang="ja-JP" baseline="-25000" dirty="0" smtClean="0"/>
              <a:t>3</a:t>
            </a:r>
            <a:endParaRPr lang="en-US" altLang="ja-JP" baseline="-25000" dirty="0"/>
          </a:p>
        </p:txBody>
      </p:sp>
      <p:sp>
        <p:nvSpPr>
          <p:cNvPr id="75851" name="Text Box 75"/>
          <p:cNvSpPr txBox="1">
            <a:spLocks noChangeArrowheads="1"/>
          </p:cNvSpPr>
          <p:nvPr/>
        </p:nvSpPr>
        <p:spPr bwMode="auto">
          <a:xfrm>
            <a:off x="6629400" y="5334000"/>
            <a:ext cx="97975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 dirty="0" smtClean="0"/>
              <a:t>HMAC-hash</a:t>
            </a:r>
          </a:p>
          <a:p>
            <a:r>
              <a:rPr lang="en-US" altLang="ja-JP" dirty="0" smtClean="0"/>
              <a:t>(AP-</a:t>
            </a:r>
            <a:r>
              <a:rPr lang="en-US" altLang="ja-JP" dirty="0"/>
              <a:t>key)</a:t>
            </a:r>
          </a:p>
        </p:txBody>
      </p:sp>
      <p:sp>
        <p:nvSpPr>
          <p:cNvPr id="75852" name="Line 76"/>
          <p:cNvSpPr>
            <a:spLocks noChangeShapeType="1"/>
          </p:cNvSpPr>
          <p:nvPr/>
        </p:nvSpPr>
        <p:spPr bwMode="auto">
          <a:xfrm>
            <a:off x="6629400" y="52578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53" name="Freeform 77"/>
          <p:cNvSpPr>
            <a:spLocks/>
          </p:cNvSpPr>
          <p:nvPr/>
        </p:nvSpPr>
        <p:spPr bwMode="auto">
          <a:xfrm>
            <a:off x="7467600" y="5105400"/>
            <a:ext cx="228600" cy="914400"/>
          </a:xfrm>
          <a:custGeom>
            <a:avLst/>
            <a:gdLst/>
            <a:ahLst/>
            <a:cxnLst>
              <a:cxn ang="0">
                <a:pos x="0" y="864"/>
              </a:cxn>
              <a:cxn ang="0">
                <a:pos x="144" y="384"/>
              </a:cxn>
              <a:cxn ang="0">
                <a:pos x="0" y="0"/>
              </a:cxn>
            </a:cxnLst>
            <a:rect l="0" t="0" r="r" b="b"/>
            <a:pathLst>
              <a:path w="144" h="864">
                <a:moveTo>
                  <a:pt x="0" y="864"/>
                </a:moveTo>
                <a:cubicBezTo>
                  <a:pt x="72" y="696"/>
                  <a:pt x="144" y="528"/>
                  <a:pt x="144" y="384"/>
                </a:cubicBezTo>
                <a:cubicBezTo>
                  <a:pt x="144" y="240"/>
                  <a:pt x="72" y="120"/>
                  <a:pt x="0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54" name="Line 78"/>
          <p:cNvSpPr>
            <a:spLocks noChangeShapeType="1"/>
          </p:cNvSpPr>
          <p:nvPr/>
        </p:nvSpPr>
        <p:spPr bwMode="auto">
          <a:xfrm flipH="1">
            <a:off x="7467600" y="4800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56" name="Rectangle 80"/>
          <p:cNvSpPr>
            <a:spLocks noChangeArrowheads="1"/>
          </p:cNvSpPr>
          <p:nvPr/>
        </p:nvSpPr>
        <p:spPr bwMode="auto">
          <a:xfrm>
            <a:off x="4724400" y="4724400"/>
            <a:ext cx="1066800" cy="5334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/>
              <a:t>Access</a:t>
            </a:r>
          </a:p>
          <a:p>
            <a:pPr algn="ctr"/>
            <a:r>
              <a:rPr lang="en-US" altLang="ja-JP" dirty="0" smtClean="0"/>
              <a:t>Approval</a:t>
            </a:r>
          </a:p>
        </p:txBody>
      </p:sp>
      <p:sp>
        <p:nvSpPr>
          <p:cNvPr id="75857" name="Rectangle 81"/>
          <p:cNvSpPr>
            <a:spLocks noChangeArrowheads="1"/>
          </p:cNvSpPr>
          <p:nvPr/>
        </p:nvSpPr>
        <p:spPr bwMode="auto">
          <a:xfrm>
            <a:off x="5257800" y="5715000"/>
            <a:ext cx="1066800" cy="3048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MIC</a:t>
            </a:r>
            <a:r>
              <a:rPr lang="en-US" altLang="ja-JP" baseline="-25000" dirty="0" smtClean="0"/>
              <a:t>3</a:t>
            </a:r>
            <a:endParaRPr lang="en-US" altLang="ja-JP" baseline="-25000" dirty="0"/>
          </a:p>
        </p:txBody>
      </p:sp>
      <p:sp>
        <p:nvSpPr>
          <p:cNvPr id="75858" name="AutoShape 82"/>
          <p:cNvSpPr>
            <a:spLocks noChangeArrowheads="1"/>
          </p:cNvSpPr>
          <p:nvPr/>
        </p:nvSpPr>
        <p:spPr bwMode="auto">
          <a:xfrm>
            <a:off x="4876800" y="5715000"/>
            <a:ext cx="376238" cy="304800"/>
          </a:xfrm>
          <a:prstGeom prst="leftRightArrow">
            <a:avLst>
              <a:gd name="adj1" fmla="val 50000"/>
              <a:gd name="adj2" fmla="val 40626"/>
            </a:avLst>
          </a:prstGeom>
          <a:solidFill>
            <a:srgbClr val="66FF3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59" name="Text Box 83"/>
          <p:cNvSpPr txBox="1">
            <a:spLocks noChangeArrowheads="1"/>
          </p:cNvSpPr>
          <p:nvPr/>
        </p:nvSpPr>
        <p:spPr bwMode="auto">
          <a:xfrm>
            <a:off x="4724400" y="6019800"/>
            <a:ext cx="744538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Compare</a:t>
            </a:r>
          </a:p>
        </p:txBody>
      </p:sp>
      <p:sp>
        <p:nvSpPr>
          <p:cNvPr id="75860" name="Line 84"/>
          <p:cNvSpPr>
            <a:spLocks noChangeShapeType="1"/>
          </p:cNvSpPr>
          <p:nvPr/>
        </p:nvSpPr>
        <p:spPr bwMode="auto">
          <a:xfrm flipH="1">
            <a:off x="4724400" y="5257800"/>
            <a:ext cx="152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61" name="Text Box 85"/>
          <p:cNvSpPr txBox="1">
            <a:spLocks noChangeArrowheads="1"/>
          </p:cNvSpPr>
          <p:nvPr/>
        </p:nvSpPr>
        <p:spPr bwMode="auto">
          <a:xfrm>
            <a:off x="4191000" y="5334000"/>
            <a:ext cx="627063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Extract</a:t>
            </a:r>
          </a:p>
        </p:txBody>
      </p:sp>
      <p:sp>
        <p:nvSpPr>
          <p:cNvPr id="75862" name="Text Box 86"/>
          <p:cNvSpPr txBox="1">
            <a:spLocks noChangeArrowheads="1"/>
          </p:cNvSpPr>
          <p:nvPr/>
        </p:nvSpPr>
        <p:spPr bwMode="auto">
          <a:xfrm>
            <a:off x="5410200" y="5257800"/>
            <a:ext cx="97975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 dirty="0"/>
              <a:t>HMAC</a:t>
            </a:r>
            <a:r>
              <a:rPr lang="en-US" altLang="ja-JP" dirty="0" smtClean="0"/>
              <a:t>-hash</a:t>
            </a:r>
          </a:p>
          <a:p>
            <a:r>
              <a:rPr lang="en-US" altLang="ja-JP" dirty="0" smtClean="0"/>
              <a:t>(AP-</a:t>
            </a:r>
            <a:r>
              <a:rPr lang="en-US" altLang="ja-JP" dirty="0"/>
              <a:t>key)</a:t>
            </a:r>
          </a:p>
        </p:txBody>
      </p:sp>
      <p:sp>
        <p:nvSpPr>
          <p:cNvPr id="75863" name="Line 87"/>
          <p:cNvSpPr>
            <a:spLocks noChangeShapeType="1"/>
          </p:cNvSpPr>
          <p:nvPr/>
        </p:nvSpPr>
        <p:spPr bwMode="auto">
          <a:xfrm>
            <a:off x="5410200" y="5257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64" name="AutoShape 88"/>
          <p:cNvSpPr>
            <a:spLocks noChangeArrowheads="1"/>
          </p:cNvSpPr>
          <p:nvPr/>
        </p:nvSpPr>
        <p:spPr bwMode="auto">
          <a:xfrm flipH="1">
            <a:off x="5867400" y="4876800"/>
            <a:ext cx="457200" cy="381000"/>
          </a:xfrm>
          <a:prstGeom prst="rightArrow">
            <a:avLst>
              <a:gd name="adj1" fmla="val 52509"/>
              <a:gd name="adj2" fmla="val 61250"/>
            </a:avLst>
          </a:prstGeom>
          <a:solidFill>
            <a:srgbClr val="FF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65" name="Rectangle 89"/>
          <p:cNvSpPr>
            <a:spLocks noChangeArrowheads="1"/>
          </p:cNvSpPr>
          <p:nvPr/>
        </p:nvSpPr>
        <p:spPr bwMode="auto">
          <a:xfrm>
            <a:off x="5029200" y="4114800"/>
            <a:ext cx="1066800" cy="3048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MIC</a:t>
            </a:r>
            <a:r>
              <a:rPr lang="en-US" altLang="ja-JP" baseline="-25000" dirty="0" smtClean="0"/>
              <a:t>1</a:t>
            </a:r>
            <a:endParaRPr lang="en-US" altLang="ja-JP" baseline="-25000" dirty="0"/>
          </a:p>
        </p:txBody>
      </p:sp>
      <p:sp>
        <p:nvSpPr>
          <p:cNvPr id="75866" name="Rectangle 90"/>
          <p:cNvSpPr>
            <a:spLocks noChangeArrowheads="1"/>
          </p:cNvSpPr>
          <p:nvPr/>
        </p:nvSpPr>
        <p:spPr bwMode="auto">
          <a:xfrm>
            <a:off x="5029200" y="3200400"/>
            <a:ext cx="1066800" cy="3810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/>
              <a:t>Hashed</a:t>
            </a:r>
            <a:r>
              <a:rPr lang="en-US" altLang="ja-JP" dirty="0" smtClean="0"/>
              <a:t> MIC</a:t>
            </a:r>
            <a:r>
              <a:rPr lang="en-US" altLang="ja-JP" baseline="-25000" dirty="0" smtClean="0"/>
              <a:t>1</a:t>
            </a:r>
          </a:p>
        </p:txBody>
      </p:sp>
      <p:sp>
        <p:nvSpPr>
          <p:cNvPr id="75868" name="Text Box 92"/>
          <p:cNvSpPr txBox="1">
            <a:spLocks noChangeArrowheads="1"/>
          </p:cNvSpPr>
          <p:nvPr/>
        </p:nvSpPr>
        <p:spPr bwMode="auto">
          <a:xfrm>
            <a:off x="5257800" y="3657600"/>
            <a:ext cx="97975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 dirty="0"/>
              <a:t>HMAC</a:t>
            </a:r>
            <a:r>
              <a:rPr lang="en-US" altLang="ja-JP" dirty="0" smtClean="0"/>
              <a:t>-hash</a:t>
            </a:r>
          </a:p>
          <a:p>
            <a:r>
              <a:rPr lang="en-US" altLang="ja-JP" dirty="0" smtClean="0"/>
              <a:t>(AP-</a:t>
            </a:r>
            <a:r>
              <a:rPr lang="en-US" altLang="ja-JP" dirty="0"/>
              <a:t>key)</a:t>
            </a:r>
          </a:p>
        </p:txBody>
      </p:sp>
      <p:sp>
        <p:nvSpPr>
          <p:cNvPr id="75869" name="Line 93"/>
          <p:cNvSpPr>
            <a:spLocks noChangeShapeType="1"/>
          </p:cNvSpPr>
          <p:nvPr/>
        </p:nvSpPr>
        <p:spPr bwMode="auto">
          <a:xfrm flipV="1">
            <a:off x="5257800" y="3581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70" name="Rectangle 94"/>
          <p:cNvSpPr>
            <a:spLocks noChangeArrowheads="1"/>
          </p:cNvSpPr>
          <p:nvPr/>
        </p:nvSpPr>
        <p:spPr bwMode="auto">
          <a:xfrm>
            <a:off x="4114800" y="3657600"/>
            <a:ext cx="1066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PTKDD</a:t>
            </a:r>
          </a:p>
        </p:txBody>
      </p:sp>
      <p:sp>
        <p:nvSpPr>
          <p:cNvPr id="75871" name="Rectangle 95"/>
          <p:cNvSpPr>
            <a:spLocks noChangeArrowheads="1"/>
          </p:cNvSpPr>
          <p:nvPr/>
        </p:nvSpPr>
        <p:spPr bwMode="auto">
          <a:xfrm>
            <a:off x="5029200" y="2590800"/>
            <a:ext cx="1066800" cy="381000"/>
          </a:xfrm>
          <a:prstGeom prst="rect">
            <a:avLst/>
          </a:prstGeom>
          <a:solidFill>
            <a:srgbClr val="FFBD7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PTK</a:t>
            </a:r>
            <a:endParaRPr lang="en-US" altLang="ja-JP" dirty="0"/>
          </a:p>
        </p:txBody>
      </p:sp>
      <p:sp>
        <p:nvSpPr>
          <p:cNvPr id="75872" name="Freeform 96"/>
          <p:cNvSpPr>
            <a:spLocks/>
          </p:cNvSpPr>
          <p:nvPr/>
        </p:nvSpPr>
        <p:spPr bwMode="auto">
          <a:xfrm>
            <a:off x="4379913" y="4052888"/>
            <a:ext cx="344487" cy="828675"/>
          </a:xfrm>
          <a:custGeom>
            <a:avLst/>
            <a:gdLst/>
            <a:ahLst/>
            <a:cxnLst>
              <a:cxn ang="0">
                <a:pos x="217" y="519"/>
              </a:cxn>
              <a:cxn ang="0">
                <a:pos x="0" y="522"/>
              </a:cxn>
              <a:cxn ang="0">
                <a:pos x="0" y="0"/>
              </a:cxn>
            </a:cxnLst>
            <a:rect l="0" t="0" r="r" b="b"/>
            <a:pathLst>
              <a:path w="217" h="522">
                <a:moveTo>
                  <a:pt x="217" y="519"/>
                </a:moveTo>
                <a:lnTo>
                  <a:pt x="0" y="522"/>
                </a:ln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73" name="Text Box 97"/>
          <p:cNvSpPr txBox="1">
            <a:spLocks noChangeArrowheads="1"/>
          </p:cNvSpPr>
          <p:nvPr/>
        </p:nvSpPr>
        <p:spPr bwMode="auto">
          <a:xfrm>
            <a:off x="4114800" y="4876800"/>
            <a:ext cx="627063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Extract</a:t>
            </a:r>
          </a:p>
        </p:txBody>
      </p:sp>
      <p:sp>
        <p:nvSpPr>
          <p:cNvPr id="75874" name="Freeform 98"/>
          <p:cNvSpPr>
            <a:spLocks/>
          </p:cNvSpPr>
          <p:nvPr/>
        </p:nvSpPr>
        <p:spPr bwMode="auto">
          <a:xfrm>
            <a:off x="4356100" y="2860675"/>
            <a:ext cx="679450" cy="809625"/>
          </a:xfrm>
          <a:custGeom>
            <a:avLst/>
            <a:gdLst/>
            <a:ahLst/>
            <a:cxnLst>
              <a:cxn ang="0">
                <a:pos x="0" y="510"/>
              </a:cxn>
              <a:cxn ang="0">
                <a:pos x="0" y="0"/>
              </a:cxn>
              <a:cxn ang="0">
                <a:pos x="428" y="0"/>
              </a:cxn>
            </a:cxnLst>
            <a:rect l="0" t="0" r="r" b="b"/>
            <a:pathLst>
              <a:path w="428" h="510">
                <a:moveTo>
                  <a:pt x="0" y="510"/>
                </a:moveTo>
                <a:lnTo>
                  <a:pt x="0" y="0"/>
                </a:lnTo>
                <a:lnTo>
                  <a:pt x="428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75" name="Line 99"/>
          <p:cNvSpPr>
            <a:spLocks noChangeShapeType="1"/>
          </p:cNvSpPr>
          <p:nvPr/>
        </p:nvSpPr>
        <p:spPr bwMode="auto">
          <a:xfrm>
            <a:off x="4343400" y="34290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76" name="Text Box 100"/>
          <p:cNvSpPr txBox="1">
            <a:spLocks noChangeArrowheads="1"/>
          </p:cNvSpPr>
          <p:nvPr/>
        </p:nvSpPr>
        <p:spPr bwMode="auto">
          <a:xfrm>
            <a:off x="4343400" y="3124200"/>
            <a:ext cx="5048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XOR</a:t>
            </a:r>
          </a:p>
        </p:txBody>
      </p:sp>
      <p:sp>
        <p:nvSpPr>
          <p:cNvPr id="75877" name="Freeform 101"/>
          <p:cNvSpPr>
            <a:spLocks/>
          </p:cNvSpPr>
          <p:nvPr/>
        </p:nvSpPr>
        <p:spPr bwMode="auto">
          <a:xfrm>
            <a:off x="3089275" y="2743200"/>
            <a:ext cx="1944688" cy="1939925"/>
          </a:xfrm>
          <a:custGeom>
            <a:avLst/>
            <a:gdLst/>
            <a:ahLst/>
            <a:cxnLst>
              <a:cxn ang="0">
                <a:pos x="1225" y="0"/>
              </a:cxn>
              <a:cxn ang="0">
                <a:pos x="598" y="0"/>
              </a:cxn>
              <a:cxn ang="0">
                <a:pos x="599" y="1222"/>
              </a:cxn>
              <a:cxn ang="0">
                <a:pos x="0" y="1222"/>
              </a:cxn>
            </a:cxnLst>
            <a:rect l="0" t="0" r="r" b="b"/>
            <a:pathLst>
              <a:path w="1225" h="1222">
                <a:moveTo>
                  <a:pt x="1225" y="0"/>
                </a:moveTo>
                <a:lnTo>
                  <a:pt x="598" y="0"/>
                </a:lnTo>
                <a:lnTo>
                  <a:pt x="599" y="1222"/>
                </a:lnTo>
                <a:lnTo>
                  <a:pt x="0" y="122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78" name="Rectangle 102"/>
          <p:cNvSpPr>
            <a:spLocks noChangeArrowheads="1"/>
          </p:cNvSpPr>
          <p:nvPr/>
        </p:nvSpPr>
        <p:spPr bwMode="auto">
          <a:xfrm>
            <a:off x="1143000" y="2514600"/>
            <a:ext cx="1066800" cy="9144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Association</a:t>
            </a:r>
          </a:p>
          <a:p>
            <a:pPr algn="ctr"/>
            <a:r>
              <a:rPr lang="en-US" altLang="ja-JP" dirty="0" smtClean="0"/>
              <a:t>Response</a:t>
            </a:r>
            <a:endParaRPr lang="en-US" altLang="ja-JP" dirty="0" smtClean="0"/>
          </a:p>
        </p:txBody>
      </p:sp>
      <p:sp>
        <p:nvSpPr>
          <p:cNvPr id="75879" name="Line 103"/>
          <p:cNvSpPr>
            <a:spLocks noChangeShapeType="1"/>
          </p:cNvSpPr>
          <p:nvPr/>
        </p:nvSpPr>
        <p:spPr bwMode="auto">
          <a:xfrm>
            <a:off x="6705600" y="3048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80" name="Rectangle 104"/>
          <p:cNvSpPr>
            <a:spLocks noChangeArrowheads="1"/>
          </p:cNvSpPr>
          <p:nvPr/>
        </p:nvSpPr>
        <p:spPr bwMode="auto">
          <a:xfrm>
            <a:off x="1600200" y="3810000"/>
            <a:ext cx="1066800" cy="3048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/>
              <a:t>Authentication</a:t>
            </a:r>
          </a:p>
          <a:p>
            <a:pPr algn="ctr"/>
            <a:r>
              <a:rPr lang="en-US" altLang="ja-JP"/>
              <a:t>Data (16byte)</a:t>
            </a:r>
          </a:p>
        </p:txBody>
      </p:sp>
      <p:sp>
        <p:nvSpPr>
          <p:cNvPr id="75881" name="Rectangle 105"/>
          <p:cNvSpPr>
            <a:spLocks noChangeArrowheads="1"/>
          </p:cNvSpPr>
          <p:nvPr/>
        </p:nvSpPr>
        <p:spPr bwMode="auto">
          <a:xfrm>
            <a:off x="1600200" y="4495800"/>
            <a:ext cx="1066800" cy="304800"/>
          </a:xfrm>
          <a:prstGeom prst="rect">
            <a:avLst/>
          </a:prstGeom>
          <a:solidFill>
            <a:srgbClr val="CDCD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MIC</a:t>
            </a:r>
            <a:r>
              <a:rPr lang="en-US" altLang="ja-JP" baseline="-25000" dirty="0" smtClean="0"/>
              <a:t>4</a:t>
            </a:r>
            <a:endParaRPr lang="en-US" altLang="ja-JP" baseline="-25000" dirty="0"/>
          </a:p>
        </p:txBody>
      </p:sp>
      <p:sp>
        <p:nvSpPr>
          <p:cNvPr id="75882" name="Text Box 106"/>
          <p:cNvSpPr txBox="1">
            <a:spLocks noChangeArrowheads="1"/>
          </p:cNvSpPr>
          <p:nvPr/>
        </p:nvSpPr>
        <p:spPr bwMode="auto">
          <a:xfrm>
            <a:off x="1752600" y="3429000"/>
            <a:ext cx="466794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 dirty="0" smtClean="0"/>
              <a:t>hash</a:t>
            </a:r>
            <a:endParaRPr lang="en-US" altLang="ja-JP" dirty="0"/>
          </a:p>
        </p:txBody>
      </p:sp>
      <p:sp>
        <p:nvSpPr>
          <p:cNvPr id="75883" name="Text Box 107"/>
          <p:cNvSpPr txBox="1">
            <a:spLocks noChangeArrowheads="1"/>
          </p:cNvSpPr>
          <p:nvPr/>
        </p:nvSpPr>
        <p:spPr bwMode="auto">
          <a:xfrm>
            <a:off x="1752600" y="4114800"/>
            <a:ext cx="1011238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HMAC-MD5</a:t>
            </a:r>
          </a:p>
        </p:txBody>
      </p:sp>
      <p:sp>
        <p:nvSpPr>
          <p:cNvPr id="75884" name="Line 108"/>
          <p:cNvSpPr>
            <a:spLocks noChangeShapeType="1"/>
          </p:cNvSpPr>
          <p:nvPr/>
        </p:nvSpPr>
        <p:spPr bwMode="auto">
          <a:xfrm>
            <a:off x="1752600" y="3429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85" name="Line 109"/>
          <p:cNvSpPr>
            <a:spLocks noChangeShapeType="1"/>
          </p:cNvSpPr>
          <p:nvPr/>
        </p:nvSpPr>
        <p:spPr bwMode="auto">
          <a:xfrm>
            <a:off x="1752600" y="4114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86" name="Rectangle 110"/>
          <p:cNvSpPr>
            <a:spLocks noChangeArrowheads="1"/>
          </p:cNvSpPr>
          <p:nvPr/>
        </p:nvSpPr>
        <p:spPr bwMode="auto">
          <a:xfrm>
            <a:off x="152400" y="4495800"/>
            <a:ext cx="1066800" cy="304800"/>
          </a:xfrm>
          <a:prstGeom prst="rect">
            <a:avLst/>
          </a:prstGeom>
          <a:solidFill>
            <a:srgbClr val="CDCD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MIC</a:t>
            </a:r>
            <a:r>
              <a:rPr lang="en-US" altLang="ja-JP" baseline="-25000" dirty="0" smtClean="0"/>
              <a:t>4</a:t>
            </a:r>
            <a:endParaRPr lang="en-US" altLang="ja-JP" baseline="-25000" dirty="0"/>
          </a:p>
        </p:txBody>
      </p:sp>
      <p:sp>
        <p:nvSpPr>
          <p:cNvPr id="75888" name="Line 112"/>
          <p:cNvSpPr>
            <a:spLocks noChangeShapeType="1"/>
          </p:cNvSpPr>
          <p:nvPr/>
        </p:nvSpPr>
        <p:spPr bwMode="auto">
          <a:xfrm flipH="1">
            <a:off x="1066800" y="3429000"/>
            <a:ext cx="2286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89" name="Rectangle 113"/>
          <p:cNvSpPr>
            <a:spLocks noChangeArrowheads="1"/>
          </p:cNvSpPr>
          <p:nvPr/>
        </p:nvSpPr>
        <p:spPr bwMode="auto">
          <a:xfrm>
            <a:off x="1600200" y="5943600"/>
            <a:ext cx="1066800" cy="304800"/>
          </a:xfrm>
          <a:prstGeom prst="rect">
            <a:avLst/>
          </a:prstGeom>
          <a:solidFill>
            <a:srgbClr val="FFDDF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Nonce</a:t>
            </a:r>
            <a:endParaRPr lang="en-US" altLang="ja-JP" dirty="0"/>
          </a:p>
        </p:txBody>
      </p:sp>
      <p:sp>
        <p:nvSpPr>
          <p:cNvPr id="75890" name="Rectangle 114"/>
          <p:cNvSpPr>
            <a:spLocks noChangeArrowheads="1"/>
          </p:cNvSpPr>
          <p:nvPr/>
        </p:nvSpPr>
        <p:spPr bwMode="auto">
          <a:xfrm>
            <a:off x="1600200" y="5105400"/>
            <a:ext cx="1066800" cy="381000"/>
          </a:xfrm>
          <a:prstGeom prst="rect">
            <a:avLst/>
          </a:prstGeom>
          <a:solidFill>
            <a:srgbClr val="FFBD7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PTK</a:t>
            </a:r>
            <a:endParaRPr lang="en-US" altLang="ja-JP" dirty="0"/>
          </a:p>
        </p:txBody>
      </p:sp>
      <p:sp>
        <p:nvSpPr>
          <p:cNvPr id="75891" name="Text Box 115"/>
          <p:cNvSpPr txBox="1">
            <a:spLocks noChangeArrowheads="1"/>
          </p:cNvSpPr>
          <p:nvPr/>
        </p:nvSpPr>
        <p:spPr bwMode="auto">
          <a:xfrm>
            <a:off x="1371600" y="5486400"/>
            <a:ext cx="97975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 dirty="0"/>
              <a:t>HMAC</a:t>
            </a:r>
            <a:r>
              <a:rPr lang="en-US" altLang="ja-JP" dirty="0" smtClean="0"/>
              <a:t>-hash</a:t>
            </a:r>
          </a:p>
          <a:p>
            <a:r>
              <a:rPr lang="en-US" altLang="ja-JP" dirty="0" smtClean="0"/>
              <a:t>(PMK)</a:t>
            </a:r>
            <a:endParaRPr lang="en-US" altLang="ja-JP" dirty="0"/>
          </a:p>
        </p:txBody>
      </p:sp>
      <p:sp>
        <p:nvSpPr>
          <p:cNvPr id="75892" name="Line 116"/>
          <p:cNvSpPr>
            <a:spLocks noChangeShapeType="1"/>
          </p:cNvSpPr>
          <p:nvPr/>
        </p:nvSpPr>
        <p:spPr bwMode="auto">
          <a:xfrm flipH="1" flipV="1">
            <a:off x="2362200" y="5486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93" name="Freeform 117"/>
          <p:cNvSpPr>
            <a:spLocks/>
          </p:cNvSpPr>
          <p:nvPr/>
        </p:nvSpPr>
        <p:spPr bwMode="auto">
          <a:xfrm>
            <a:off x="1752600" y="4398963"/>
            <a:ext cx="985838" cy="914400"/>
          </a:xfrm>
          <a:custGeom>
            <a:avLst/>
            <a:gdLst/>
            <a:ahLst/>
            <a:cxnLst>
              <a:cxn ang="0">
                <a:pos x="567" y="576"/>
              </a:cxn>
              <a:cxn ang="0">
                <a:pos x="621" y="576"/>
              </a:cxn>
              <a:cxn ang="0">
                <a:pos x="621" y="0"/>
              </a:cxn>
              <a:cxn ang="0">
                <a:pos x="0" y="0"/>
              </a:cxn>
            </a:cxnLst>
            <a:rect l="0" t="0" r="r" b="b"/>
            <a:pathLst>
              <a:path w="621" h="576">
                <a:moveTo>
                  <a:pt x="567" y="576"/>
                </a:moveTo>
                <a:lnTo>
                  <a:pt x="621" y="576"/>
                </a:lnTo>
                <a:lnTo>
                  <a:pt x="621" y="0"/>
                </a:ln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94" name="AutoShape 118"/>
          <p:cNvSpPr>
            <a:spLocks noChangeArrowheads="1"/>
          </p:cNvSpPr>
          <p:nvPr/>
        </p:nvSpPr>
        <p:spPr bwMode="auto">
          <a:xfrm>
            <a:off x="1219200" y="4495800"/>
            <a:ext cx="376238" cy="304800"/>
          </a:xfrm>
          <a:prstGeom prst="leftRightArrow">
            <a:avLst>
              <a:gd name="adj1" fmla="val 50000"/>
              <a:gd name="adj2" fmla="val 40626"/>
            </a:avLst>
          </a:prstGeom>
          <a:solidFill>
            <a:srgbClr val="66FF3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95" name="Text Box 119"/>
          <p:cNvSpPr txBox="1">
            <a:spLocks noChangeArrowheads="1"/>
          </p:cNvSpPr>
          <p:nvPr/>
        </p:nvSpPr>
        <p:spPr bwMode="auto">
          <a:xfrm>
            <a:off x="1066800" y="4800600"/>
            <a:ext cx="744538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Compare</a:t>
            </a:r>
          </a:p>
        </p:txBody>
      </p:sp>
      <p:sp>
        <p:nvSpPr>
          <p:cNvPr id="75896" name="Text Box 120"/>
          <p:cNvSpPr txBox="1">
            <a:spLocks noChangeArrowheads="1"/>
          </p:cNvSpPr>
          <p:nvPr/>
        </p:nvSpPr>
        <p:spPr bwMode="auto">
          <a:xfrm>
            <a:off x="609600" y="3886200"/>
            <a:ext cx="627063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Extract</a:t>
            </a:r>
          </a:p>
        </p:txBody>
      </p:sp>
      <p:sp>
        <p:nvSpPr>
          <p:cNvPr id="75898" name="Rectangle 122"/>
          <p:cNvSpPr>
            <a:spLocks noChangeArrowheads="1"/>
          </p:cNvSpPr>
          <p:nvPr/>
        </p:nvSpPr>
        <p:spPr bwMode="auto">
          <a:xfrm>
            <a:off x="2895600" y="2362200"/>
            <a:ext cx="1066800" cy="381000"/>
          </a:xfrm>
          <a:prstGeom prst="rect">
            <a:avLst/>
          </a:prstGeom>
          <a:solidFill>
            <a:srgbClr val="DDFFB7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ENC(GTK)</a:t>
            </a:r>
            <a:r>
              <a:rPr lang="en-US" altLang="ja-JP" baseline="-25000" dirty="0" smtClean="0"/>
              <a:t>PTK</a:t>
            </a:r>
          </a:p>
        </p:txBody>
      </p:sp>
      <p:sp>
        <p:nvSpPr>
          <p:cNvPr id="75899" name="Freeform 123"/>
          <p:cNvSpPr>
            <a:spLocks/>
          </p:cNvSpPr>
          <p:nvPr/>
        </p:nvSpPr>
        <p:spPr bwMode="auto">
          <a:xfrm>
            <a:off x="2743200" y="2590800"/>
            <a:ext cx="152400" cy="381000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0" y="144"/>
              </a:cxn>
              <a:cxn ang="0">
                <a:pos x="144" y="288"/>
              </a:cxn>
            </a:cxnLst>
            <a:rect l="0" t="0" r="r" b="b"/>
            <a:pathLst>
              <a:path w="144" h="288">
                <a:moveTo>
                  <a:pt x="144" y="0"/>
                </a:moveTo>
                <a:cubicBezTo>
                  <a:pt x="72" y="48"/>
                  <a:pt x="0" y="96"/>
                  <a:pt x="0" y="144"/>
                </a:cubicBezTo>
                <a:cubicBezTo>
                  <a:pt x="0" y="192"/>
                  <a:pt x="72" y="240"/>
                  <a:pt x="144" y="28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903" name="Text Box 127"/>
          <p:cNvSpPr txBox="1">
            <a:spLocks noChangeArrowheads="1"/>
          </p:cNvSpPr>
          <p:nvPr/>
        </p:nvSpPr>
        <p:spPr bwMode="auto">
          <a:xfrm>
            <a:off x="2209800" y="2819400"/>
            <a:ext cx="7366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Transmit</a:t>
            </a:r>
          </a:p>
        </p:txBody>
      </p:sp>
      <p:sp>
        <p:nvSpPr>
          <p:cNvPr id="75904" name="Text Box 128"/>
          <p:cNvSpPr txBox="1">
            <a:spLocks noChangeArrowheads="1"/>
          </p:cNvSpPr>
          <p:nvPr/>
        </p:nvSpPr>
        <p:spPr bwMode="auto">
          <a:xfrm>
            <a:off x="5715000" y="4648200"/>
            <a:ext cx="7366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Transmit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Out of Scope Issue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Protocol between AP and AS is out of scope of IEEE802.11.</a:t>
            </a:r>
          </a:p>
          <a:p>
            <a:r>
              <a:rPr lang="en-US" altLang="ja-JP" dirty="0" smtClean="0"/>
              <a:t>So this should be discussed in IETF (AAA WG?).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13</a:t>
            </a:fld>
            <a:endParaRPr lang="en-US" altLang="ja-JP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Questions &amp; Comments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14</a:t>
            </a:fld>
            <a:endParaRPr lang="en-US" altLang="ja-JP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FFD51ED6-2E65-F848-96D6-987BCE485E79}" type="slidenum">
              <a:rPr lang="en-US" altLang="ja-JP" smtClean="0"/>
              <a:pPr/>
              <a:t>2</a:t>
            </a:fld>
            <a:endParaRPr lang="en-US" altLang="ja-JP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smtClean="0"/>
              <a:t>Abstract</a:t>
            </a: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ja-JP" dirty="0" smtClean="0"/>
              <a:t>This document describes a technical proposal for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which addresses the following phase.</a:t>
            </a:r>
          </a:p>
          <a:p>
            <a:pPr>
              <a:buFontTx/>
              <a:buNone/>
            </a:pPr>
            <a:endParaRPr lang="en-US" altLang="ja-JP" dirty="0" smtClean="0"/>
          </a:p>
          <a:p>
            <a:r>
              <a:rPr lang="en-US" altLang="ja-JP" dirty="0" smtClean="0"/>
              <a:t>Authentication and Association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直線コネクタ 60"/>
          <p:cNvCxnSpPr>
            <a:stCxn id="59" idx="3"/>
          </p:cNvCxnSpPr>
          <p:nvPr/>
        </p:nvCxnSpPr>
        <p:spPr bwMode="auto">
          <a:xfrm flipV="1">
            <a:off x="5486400" y="2743200"/>
            <a:ext cx="1219200" cy="3810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Network Assumption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3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066800" y="57912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1981200" y="57912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2895600" y="57912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1981200" y="43434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稲妻 10"/>
          <p:cNvSpPr/>
          <p:nvPr/>
        </p:nvSpPr>
        <p:spPr bwMode="auto">
          <a:xfrm>
            <a:off x="2209800" y="4876800"/>
            <a:ext cx="304800" cy="762000"/>
          </a:xfrm>
          <a:prstGeom prst="lightningBol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雲 11"/>
          <p:cNvSpPr/>
          <p:nvPr/>
        </p:nvSpPr>
        <p:spPr bwMode="auto">
          <a:xfrm>
            <a:off x="1295400" y="2286000"/>
            <a:ext cx="2057400" cy="914400"/>
          </a:xfrm>
          <a:prstGeom prst="cloud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>
                <a:solidFill>
                  <a:schemeClr val="tx1"/>
                </a:solidFill>
                <a:latin typeface="Times New Roman" charset="0"/>
              </a:rPr>
              <a:t>Network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6" name="直線コネクタ 15"/>
          <p:cNvCxnSpPr>
            <a:stCxn id="12" idx="1"/>
            <a:endCxn id="10" idx="0"/>
          </p:cNvCxnSpPr>
          <p:nvPr/>
        </p:nvCxnSpPr>
        <p:spPr bwMode="auto">
          <a:xfrm rot="5400000">
            <a:off x="1752113" y="3771413"/>
            <a:ext cx="1143974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762000" y="1600200"/>
            <a:ext cx="3186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smtClean="0"/>
              <a:t>Standalone</a:t>
            </a:r>
          </a:p>
          <a:p>
            <a:pPr algn="ctr"/>
            <a:r>
              <a:rPr kumimoji="1" lang="en-US" altLang="ja-JP" sz="2000" dirty="0" smtClean="0"/>
              <a:t>(</a:t>
            </a:r>
            <a:r>
              <a:rPr kumimoji="1" lang="en-US" altLang="ja-JP" sz="2000" dirty="0" smtClean="0"/>
              <a:t>Home/Small </a:t>
            </a:r>
            <a:r>
              <a:rPr kumimoji="1" lang="en-US" altLang="ja-JP" sz="2000" dirty="0" smtClean="0"/>
              <a:t>Office</a:t>
            </a:r>
            <a:r>
              <a:rPr kumimoji="1" lang="en-US" altLang="ja-JP" sz="2000" dirty="0" smtClean="0"/>
              <a:t>, No AS)</a:t>
            </a:r>
            <a:endParaRPr kumimoji="1" lang="en-US" altLang="ja-JP" sz="2000" dirty="0" smtClean="0"/>
          </a:p>
        </p:txBody>
      </p:sp>
      <p:sp>
        <p:nvSpPr>
          <p:cNvPr id="22" name="正方形/長方形 21"/>
          <p:cNvSpPr/>
          <p:nvPr/>
        </p:nvSpPr>
        <p:spPr bwMode="auto">
          <a:xfrm>
            <a:off x="6477000" y="58674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正方形/長方形 22"/>
          <p:cNvSpPr/>
          <p:nvPr/>
        </p:nvSpPr>
        <p:spPr bwMode="auto">
          <a:xfrm>
            <a:off x="6400800" y="57912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正方形/長方形 23"/>
          <p:cNvSpPr/>
          <p:nvPr/>
        </p:nvSpPr>
        <p:spPr bwMode="auto">
          <a:xfrm>
            <a:off x="6324600" y="57150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正方形/長方形 24"/>
          <p:cNvSpPr/>
          <p:nvPr/>
        </p:nvSpPr>
        <p:spPr bwMode="auto">
          <a:xfrm>
            <a:off x="6400800" y="43434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稲妻 25"/>
          <p:cNvSpPr/>
          <p:nvPr/>
        </p:nvSpPr>
        <p:spPr bwMode="auto">
          <a:xfrm>
            <a:off x="6629400" y="4876800"/>
            <a:ext cx="304800" cy="762000"/>
          </a:xfrm>
          <a:prstGeom prst="lightningBol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" name="雲 26"/>
          <p:cNvSpPr/>
          <p:nvPr/>
        </p:nvSpPr>
        <p:spPr bwMode="auto">
          <a:xfrm>
            <a:off x="5715000" y="2286000"/>
            <a:ext cx="2057400" cy="914400"/>
          </a:xfrm>
          <a:prstGeom prst="cloud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Network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8" name="直線コネクタ 27"/>
          <p:cNvCxnSpPr>
            <a:stCxn id="27" idx="1"/>
            <a:endCxn id="25" idx="0"/>
          </p:cNvCxnSpPr>
          <p:nvPr/>
        </p:nvCxnSpPr>
        <p:spPr bwMode="auto">
          <a:xfrm rot="5400000">
            <a:off x="6171713" y="3771413"/>
            <a:ext cx="1143974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5257800" y="1600200"/>
            <a:ext cx="30673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smtClean="0"/>
              <a:t>Enterprise</a:t>
            </a:r>
            <a:endParaRPr kumimoji="1" lang="en-US" altLang="ja-JP" sz="2000" dirty="0" smtClean="0"/>
          </a:p>
          <a:p>
            <a:pPr algn="ctr"/>
            <a:r>
              <a:rPr kumimoji="1" lang="en-US" altLang="ja-JP" sz="2000" dirty="0" smtClean="0"/>
              <a:t>(</a:t>
            </a:r>
            <a:r>
              <a:rPr kumimoji="1" lang="en-US" altLang="ja-JP" sz="2000" dirty="0" smtClean="0"/>
              <a:t>ISP/Large </a:t>
            </a:r>
            <a:r>
              <a:rPr kumimoji="1" lang="en-US" altLang="ja-JP" sz="2000" dirty="0" smtClean="0"/>
              <a:t>Office, with AS)</a:t>
            </a:r>
            <a:endParaRPr kumimoji="1" lang="ja-JP" altLang="en-US" sz="2000" dirty="0"/>
          </a:p>
        </p:txBody>
      </p:sp>
      <p:cxnSp>
        <p:nvCxnSpPr>
          <p:cNvPr id="33" name="直線コネクタ 32"/>
          <p:cNvCxnSpPr/>
          <p:nvPr/>
        </p:nvCxnSpPr>
        <p:spPr bwMode="auto">
          <a:xfrm>
            <a:off x="5181600" y="4114800"/>
            <a:ext cx="3124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4" name="正方形/長方形 33"/>
          <p:cNvSpPr/>
          <p:nvPr/>
        </p:nvSpPr>
        <p:spPr bwMode="auto">
          <a:xfrm>
            <a:off x="8001000" y="58674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正方形/長方形 34"/>
          <p:cNvSpPr/>
          <p:nvPr/>
        </p:nvSpPr>
        <p:spPr bwMode="auto">
          <a:xfrm>
            <a:off x="7924800" y="57912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7848600" y="57150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7924800" y="43434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8" name="稲妻 37"/>
          <p:cNvSpPr/>
          <p:nvPr/>
        </p:nvSpPr>
        <p:spPr bwMode="auto">
          <a:xfrm>
            <a:off x="8153400" y="4876800"/>
            <a:ext cx="304800" cy="762000"/>
          </a:xfrm>
          <a:prstGeom prst="lightningBol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9" name="正方形/長方形 38"/>
          <p:cNvSpPr/>
          <p:nvPr/>
        </p:nvSpPr>
        <p:spPr bwMode="auto">
          <a:xfrm>
            <a:off x="4876800" y="58674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4800600" y="57912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4724400" y="57150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2" name="正方形/長方形 41"/>
          <p:cNvSpPr/>
          <p:nvPr/>
        </p:nvSpPr>
        <p:spPr bwMode="auto">
          <a:xfrm>
            <a:off x="4800600" y="43434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3" name="稲妻 42"/>
          <p:cNvSpPr/>
          <p:nvPr/>
        </p:nvSpPr>
        <p:spPr bwMode="auto">
          <a:xfrm>
            <a:off x="5029200" y="4876800"/>
            <a:ext cx="304800" cy="762000"/>
          </a:xfrm>
          <a:prstGeom prst="lightningBol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7" name="直線コネクタ 46"/>
          <p:cNvCxnSpPr/>
          <p:nvPr/>
        </p:nvCxnSpPr>
        <p:spPr bwMode="auto">
          <a:xfrm rot="5400000">
            <a:off x="5067300" y="4229100"/>
            <a:ext cx="2286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 bwMode="auto">
          <a:xfrm rot="5400000">
            <a:off x="8192294" y="4228306"/>
            <a:ext cx="2286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9" name="正方形/長方形 58"/>
          <p:cNvSpPr/>
          <p:nvPr/>
        </p:nvSpPr>
        <p:spPr bwMode="auto">
          <a:xfrm>
            <a:off x="4800600" y="28956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724400" y="3733800"/>
            <a:ext cx="147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LAN (subnet)</a:t>
            </a:r>
            <a:endParaRPr kumimoji="1" lang="ja-JP" alt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Key Sharing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Standalone</a:t>
            </a:r>
          </a:p>
          <a:p>
            <a:pPr lvl="1"/>
            <a:r>
              <a:rPr lang="en-US" altLang="ja-JP" dirty="0" smtClean="0"/>
              <a:t>A PMK is</a:t>
            </a:r>
            <a:r>
              <a:rPr lang="en-US" altLang="ja-JP" dirty="0" smtClean="0"/>
              <a:t> pre-shared </a:t>
            </a:r>
            <a:r>
              <a:rPr lang="en-US" altLang="ja-JP" dirty="0" smtClean="0"/>
              <a:t>between AP and an STA.</a:t>
            </a:r>
          </a:p>
          <a:p>
            <a:pPr lvl="1"/>
            <a:r>
              <a:rPr lang="en-US" altLang="ja-JP" dirty="0" smtClean="0"/>
              <a:t>Each STA has a different PMK.</a:t>
            </a:r>
          </a:p>
          <a:p>
            <a:pPr lvl="1">
              <a:buNone/>
            </a:pPr>
            <a:endParaRPr lang="en-US" altLang="ja-JP" dirty="0" smtClean="0"/>
          </a:p>
          <a:p>
            <a:r>
              <a:rPr lang="en-US" altLang="ja-JP" dirty="0" smtClean="0"/>
              <a:t>Enterprise</a:t>
            </a:r>
          </a:p>
          <a:p>
            <a:pPr lvl="1"/>
            <a:r>
              <a:rPr lang="en-US" altLang="ja-JP" dirty="0" smtClean="0"/>
              <a:t>A PMK is</a:t>
            </a:r>
            <a:r>
              <a:rPr lang="en-US" altLang="ja-JP" dirty="0" smtClean="0"/>
              <a:t> pre-shared </a:t>
            </a:r>
            <a:r>
              <a:rPr lang="en-US" altLang="ja-JP" dirty="0" smtClean="0"/>
              <a:t>between AS and an STA.</a:t>
            </a:r>
          </a:p>
          <a:p>
            <a:pPr lvl="1"/>
            <a:r>
              <a:rPr lang="en-US" altLang="ja-JP" dirty="0" smtClean="0"/>
              <a:t>Each STA has a different PMK.</a:t>
            </a:r>
          </a:p>
          <a:p>
            <a:pPr lvl="1"/>
            <a:r>
              <a:rPr lang="en-US" altLang="ja-JP" dirty="0" smtClean="0"/>
              <a:t>A shared secret (AP-key) is</a:t>
            </a:r>
            <a:r>
              <a:rPr lang="en-US" altLang="ja-JP" dirty="0" smtClean="0"/>
              <a:t> pre-shared </a:t>
            </a:r>
            <a:r>
              <a:rPr lang="en-US" altLang="ja-JP" dirty="0" smtClean="0"/>
              <a:t>between AS and AP.</a:t>
            </a:r>
          </a:p>
          <a:p>
            <a:pPr lvl="1"/>
            <a:r>
              <a:rPr lang="en-US" altLang="ja-JP" dirty="0" smtClean="0"/>
              <a:t>Each AP has a different AP-key.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4</a:t>
            </a:fld>
            <a:endParaRPr lang="en-US" altLang="ja-JP"/>
          </a:p>
        </p:txBody>
      </p:sp>
      <p:sp>
        <p:nvSpPr>
          <p:cNvPr id="7" name="右中かっこ 6"/>
          <p:cNvSpPr/>
          <p:nvPr/>
        </p:nvSpPr>
        <p:spPr bwMode="auto">
          <a:xfrm>
            <a:off x="7620000" y="4724400"/>
            <a:ext cx="152400" cy="6858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772400" y="4876800"/>
            <a:ext cx="11394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RADIUS</a:t>
            </a:r>
            <a:endParaRPr kumimoji="1" lang="ja-JP" alt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Authentication Protocol </a:t>
            </a:r>
            <a:r>
              <a:rPr lang="en-US" altLang="ja-JP" dirty="0" err="1" smtClean="0"/>
              <a:t>Sequence(Standalone</a:t>
            </a:r>
            <a:r>
              <a:rPr lang="en-US" altLang="ja-JP" dirty="0" smtClean="0"/>
              <a:t>)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5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2404993" y="16756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5681593" y="16756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4" name="直線コネクタ 13"/>
          <p:cNvCxnSpPr>
            <a:stCxn id="8" idx="2"/>
          </p:cNvCxnSpPr>
          <p:nvPr/>
        </p:nvCxnSpPr>
        <p:spPr bwMode="auto">
          <a:xfrm rot="5400000">
            <a:off x="3967093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 bwMode="auto">
          <a:xfrm rot="5400000">
            <a:off x="691287" y="4227512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 bwMode="auto">
          <a:xfrm rot="10800000">
            <a:off x="2785993" y="2437606"/>
            <a:ext cx="3276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3866118" y="2132806"/>
            <a:ext cx="121058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Beacon</a:t>
            </a:r>
          </a:p>
          <a:p>
            <a:pPr algn="ctr"/>
            <a:r>
              <a:rPr kumimoji="1" lang="en-US" altLang="ja-JP" sz="1600" dirty="0" smtClean="0"/>
              <a:t>(TS, </a:t>
            </a:r>
            <a:r>
              <a:rPr kumimoji="1" lang="en-US" altLang="ja-JP" sz="1600" dirty="0" err="1" smtClean="0"/>
              <a:t>aiCAP</a:t>
            </a:r>
            <a:r>
              <a:rPr kumimoji="1" lang="en-US" altLang="ja-JP" sz="1600" dirty="0" smtClean="0"/>
              <a:t>)</a:t>
            </a:r>
            <a:endParaRPr kumimoji="1" lang="ja-JP" altLang="en-US" sz="1600" dirty="0"/>
          </a:p>
        </p:txBody>
      </p:sp>
      <p:cxnSp>
        <p:nvCxnSpPr>
          <p:cNvPr id="20" name="直線矢印コネクタ 19"/>
          <p:cNvCxnSpPr/>
          <p:nvPr/>
        </p:nvCxnSpPr>
        <p:spPr bwMode="auto">
          <a:xfrm rot="10800000" flipH="1">
            <a:off x="2785993" y="2971006"/>
            <a:ext cx="3276600" cy="1588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3928993" y="2666206"/>
            <a:ext cx="109647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Probe Req.</a:t>
            </a:r>
            <a:endParaRPr kumimoji="1" lang="ja-JP" altLang="en-US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22" name="直線矢印コネクタ 21"/>
          <p:cNvCxnSpPr/>
          <p:nvPr/>
        </p:nvCxnSpPr>
        <p:spPr bwMode="auto">
          <a:xfrm rot="10800000">
            <a:off x="2785993" y="3275806"/>
            <a:ext cx="3276600" cy="1588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3789918" y="2971006"/>
            <a:ext cx="1210588" cy="58477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Probe Resp.</a:t>
            </a:r>
          </a:p>
          <a:p>
            <a:pPr algn="ctr"/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(TS, </a:t>
            </a:r>
            <a:r>
              <a:rPr kumimoji="1" lang="en-US" altLang="ja-JP" sz="1600" dirty="0" err="1" smtClean="0">
                <a:solidFill>
                  <a:schemeClr val="accent3">
                    <a:lumMod val="50000"/>
                  </a:schemeClr>
                </a:solidFill>
              </a:rPr>
              <a:t>aiCAP</a:t>
            </a:r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kumimoji="1" lang="ja-JP" altLang="en-US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24" name="直線矢印コネクタ 23"/>
          <p:cNvCxnSpPr/>
          <p:nvPr/>
        </p:nvCxnSpPr>
        <p:spPr bwMode="auto">
          <a:xfrm rot="10800000" flipH="1">
            <a:off x="2785993" y="3885406"/>
            <a:ext cx="3276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3319393" y="3580606"/>
            <a:ext cx="215636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</a:t>
            </a:r>
            <a:r>
              <a:rPr kumimoji="1" lang="en-US" altLang="ja-JP" sz="1600" dirty="0" smtClean="0"/>
              <a:t>. Req.</a:t>
            </a:r>
          </a:p>
          <a:p>
            <a:pPr algn="ctr"/>
            <a:r>
              <a:rPr kumimoji="1" lang="en-US" altLang="ja-JP" sz="1600" dirty="0" smtClean="0"/>
              <a:t>(TS, Nonce, NAI, MIC)</a:t>
            </a:r>
            <a:endParaRPr kumimoji="1" lang="ja-JP" altLang="en-US" sz="16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04800" y="2286000"/>
            <a:ext cx="23903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Beacon and Probe Resp. deliver</a:t>
            </a:r>
          </a:p>
          <a:p>
            <a:r>
              <a:rPr kumimoji="1" lang="en-US" altLang="ja-JP" dirty="0" smtClean="0"/>
              <a:t>the same information. To reduce</a:t>
            </a:r>
            <a:br>
              <a:rPr kumimoji="1" lang="en-US" altLang="ja-JP" dirty="0" smtClean="0"/>
            </a:br>
            <a:r>
              <a:rPr kumimoji="1" lang="en-US" altLang="ja-JP" dirty="0" smtClean="0"/>
              <a:t>occupied air-time, Probe should not</a:t>
            </a:r>
            <a:br>
              <a:rPr kumimoji="1" lang="en-US" altLang="ja-JP" dirty="0" smtClean="0"/>
            </a:br>
            <a:r>
              <a:rPr kumimoji="1" lang="en-US" altLang="ja-JP" dirty="0" smtClean="0"/>
              <a:t>be used.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162679" y="2056606"/>
            <a:ext cx="26853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Beacon/Probe Resp. delivers </a:t>
            </a:r>
            <a:r>
              <a:rPr kumimoji="1" lang="en-US" altLang="ja-JP" dirty="0" smtClean="0"/>
              <a:t>Timestamp</a:t>
            </a:r>
          </a:p>
          <a:p>
            <a:r>
              <a:rPr kumimoji="1" lang="en-US" altLang="ja-JP" dirty="0" smtClean="0"/>
              <a:t>and </a:t>
            </a:r>
            <a:r>
              <a:rPr kumimoji="1" lang="en-US" altLang="ja-JP" dirty="0" err="1" smtClean="0"/>
              <a:t>ai</a:t>
            </a:r>
            <a:r>
              <a:rPr kumimoji="1" lang="en-US" altLang="ja-JP" dirty="0" smtClean="0"/>
              <a:t> capability indicator</a:t>
            </a:r>
            <a:r>
              <a:rPr kumimoji="1" lang="en-US" altLang="ja-JP" dirty="0" smtClean="0"/>
              <a:t>.</a:t>
            </a:r>
            <a:endParaRPr kumimoji="1" lang="en-US" altLang="ja-JP" dirty="0" smtClean="0"/>
          </a:p>
          <a:p>
            <a:r>
              <a:rPr kumimoji="1" lang="en-US" altLang="ja-JP" dirty="0" smtClean="0"/>
              <a:t>This Timestamp must be unique. So it’s</a:t>
            </a:r>
          </a:p>
          <a:p>
            <a:r>
              <a:rPr kumimoji="1" lang="en-US" altLang="ja-JP" dirty="0" smtClean="0"/>
              <a:t>different from TSF. Any other unique</a:t>
            </a:r>
          </a:p>
          <a:p>
            <a:r>
              <a:rPr kumimoji="1" lang="en-US" altLang="ja-JP" dirty="0" smtClean="0"/>
              <a:t>number can be alternative.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0" y="3048000"/>
            <a:ext cx="2667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Assoc</a:t>
            </a:r>
            <a:r>
              <a:rPr kumimoji="1" lang="en-US" altLang="ja-JP" dirty="0" smtClean="0"/>
              <a:t>. Req. delivers</a:t>
            </a:r>
          </a:p>
          <a:p>
            <a:pPr>
              <a:buFont typeface="Arial"/>
              <a:buChar char="•"/>
            </a:pPr>
            <a:r>
              <a:rPr kumimoji="1" lang="en-US" altLang="ja-JP" dirty="0" smtClean="0"/>
              <a:t> TS: received timestamp</a:t>
            </a:r>
          </a:p>
          <a:p>
            <a:pPr>
              <a:buFont typeface="Arial"/>
              <a:buChar char="•"/>
            </a:pPr>
            <a:r>
              <a:rPr kumimoji="1" lang="en-US" altLang="ja-JP" dirty="0" smtClean="0"/>
              <a:t> Nonce: unique random number</a:t>
            </a:r>
          </a:p>
          <a:p>
            <a:pPr>
              <a:buFont typeface="Arial"/>
              <a:buChar char="•"/>
            </a:pPr>
            <a:r>
              <a:rPr kumimoji="1" lang="en-US" altLang="ja-JP" dirty="0" smtClean="0"/>
              <a:t> NAI: user ID (RFC2486)</a:t>
            </a:r>
          </a:p>
          <a:p>
            <a:pPr>
              <a:buFont typeface="Arial"/>
              <a:buChar char="•"/>
            </a:pPr>
            <a:r>
              <a:rPr kumimoji="1" lang="en-US" altLang="ja-JP" dirty="0" smtClean="0"/>
              <a:t> MIC: Apply hash function to a part of</a:t>
            </a:r>
            <a:br>
              <a:rPr kumimoji="1" lang="en-US" altLang="ja-JP" dirty="0" smtClean="0"/>
            </a:br>
            <a:r>
              <a:rPr kumimoji="1" lang="en-US" altLang="ja-JP" dirty="0" smtClean="0"/>
              <a:t>            the frame. Then HMAC hash</a:t>
            </a:r>
            <a:br>
              <a:rPr kumimoji="1" lang="en-US" altLang="ja-JP" dirty="0" smtClean="0"/>
            </a:br>
            <a:r>
              <a:rPr kumimoji="1" lang="en-US" altLang="ja-JP" dirty="0" smtClean="0"/>
              <a:t>            function with PMK to the</a:t>
            </a:r>
            <a:br>
              <a:rPr kumimoji="1" lang="en-US" altLang="ja-JP" dirty="0" smtClean="0"/>
            </a:br>
            <a:r>
              <a:rPr kumimoji="1" lang="en-US" altLang="ja-JP" dirty="0" smtClean="0"/>
              <a:t>            previous result. (RFC2104)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144436" y="3581400"/>
            <a:ext cx="29995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AP confirms the validity of each information.</a:t>
            </a:r>
            <a:br>
              <a:rPr kumimoji="1" lang="en-US" altLang="ja-JP" dirty="0" smtClean="0"/>
            </a:br>
            <a:r>
              <a:rPr kumimoji="1" lang="en-US" altLang="ja-JP" dirty="0" smtClean="0"/>
              <a:t>AP authenticates the STA by calculating and</a:t>
            </a:r>
            <a:br>
              <a:rPr kumimoji="1" lang="en-US" altLang="ja-JP" dirty="0" smtClean="0"/>
            </a:br>
            <a:r>
              <a:rPr kumimoji="1" lang="en-US" altLang="ja-JP" dirty="0" smtClean="0"/>
              <a:t>comparing MIC.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52400" y="4724400"/>
            <a:ext cx="2556709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PTK is calculated by applying HMAC</a:t>
            </a:r>
          </a:p>
          <a:p>
            <a:r>
              <a:rPr kumimoji="1" lang="en-US" altLang="ja-JP" dirty="0" smtClean="0"/>
              <a:t>to the Nonce with PMK.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248400" y="4572000"/>
            <a:ext cx="2556709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PTK is calculated by applying HMAC</a:t>
            </a:r>
          </a:p>
          <a:p>
            <a:r>
              <a:rPr kumimoji="1" lang="en-US" altLang="ja-JP" dirty="0" smtClean="0"/>
              <a:t>to the Nonce with PMK.</a:t>
            </a:r>
            <a:endParaRPr kumimoji="1" lang="ja-JP" altLang="en-US" dirty="0"/>
          </a:p>
        </p:txBody>
      </p:sp>
      <p:sp>
        <p:nvSpPr>
          <p:cNvPr id="32" name="左右矢印 31"/>
          <p:cNvSpPr/>
          <p:nvPr/>
        </p:nvSpPr>
        <p:spPr bwMode="auto">
          <a:xfrm>
            <a:off x="3048000" y="4572000"/>
            <a:ext cx="2819400" cy="484632"/>
          </a:xfrm>
          <a:prstGeom prst="left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PTK shared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cxnSp>
        <p:nvCxnSpPr>
          <p:cNvPr id="33" name="直線矢印コネクタ 32"/>
          <p:cNvCxnSpPr/>
          <p:nvPr/>
        </p:nvCxnSpPr>
        <p:spPr bwMode="auto">
          <a:xfrm rot="10800000">
            <a:off x="2774177" y="5410200"/>
            <a:ext cx="3276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3269094" y="5105400"/>
            <a:ext cx="23237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</a:t>
            </a:r>
            <a:r>
              <a:rPr kumimoji="1" lang="en-US" altLang="ja-JP" sz="1600" dirty="0" smtClean="0"/>
              <a:t>. Resp.</a:t>
            </a:r>
          </a:p>
          <a:p>
            <a:pPr algn="ctr"/>
            <a:r>
              <a:rPr kumimoji="1" lang="en-US" altLang="ja-JP" sz="1600" dirty="0" smtClean="0"/>
              <a:t>(TS, PTKVT, GTK, MIC)</a:t>
            </a:r>
            <a:endParaRPr kumimoji="1" lang="ja-JP" altLang="en-US" sz="16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248400" y="5105400"/>
            <a:ext cx="2667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Assoc</a:t>
            </a:r>
            <a:r>
              <a:rPr kumimoji="1" lang="en-US" altLang="ja-JP" dirty="0" smtClean="0"/>
              <a:t>. Resp. delivers</a:t>
            </a:r>
          </a:p>
          <a:p>
            <a:pPr>
              <a:buFont typeface="Arial"/>
              <a:buChar char="•"/>
            </a:pPr>
            <a:r>
              <a:rPr kumimoji="1" lang="en-US" altLang="ja-JP" dirty="0" smtClean="0"/>
              <a:t> TS: timestamp included in the Req.</a:t>
            </a:r>
          </a:p>
          <a:p>
            <a:pPr>
              <a:buFont typeface="Arial"/>
              <a:buChar char="•"/>
            </a:pPr>
            <a:r>
              <a:rPr kumimoji="1" lang="en-US" altLang="ja-JP" dirty="0" smtClean="0"/>
              <a:t> PTKVT: PTK validity time.</a:t>
            </a:r>
          </a:p>
          <a:p>
            <a:pPr>
              <a:buFont typeface="Arial"/>
              <a:buChar char="•"/>
            </a:pPr>
            <a:r>
              <a:rPr kumimoji="1" lang="en-US" altLang="ja-JP" dirty="0" smtClean="0"/>
              <a:t> GTK: GTK is encrypted with PTK.</a:t>
            </a:r>
          </a:p>
          <a:p>
            <a:pPr>
              <a:buFont typeface="Arial"/>
              <a:buChar char="•"/>
            </a:pPr>
            <a:r>
              <a:rPr kumimoji="1" lang="en-US" altLang="ja-JP" dirty="0" smtClean="0"/>
              <a:t> MIC: Apply HMAC hash function</a:t>
            </a:r>
            <a:br>
              <a:rPr kumimoji="1" lang="en-US" altLang="ja-JP" dirty="0" smtClean="0"/>
            </a:br>
            <a:r>
              <a:rPr kumimoji="1" lang="en-US" altLang="ja-JP" dirty="0" smtClean="0"/>
              <a:t>            with PTK to a part of the frame. </a:t>
            </a:r>
            <a:br>
              <a:rPr kumimoji="1" lang="en-US" altLang="ja-JP" dirty="0" smtClean="0"/>
            </a:br>
            <a:r>
              <a:rPr kumimoji="1" lang="en-US" altLang="ja-JP" dirty="0" smtClean="0"/>
              <a:t>            (HMAC: RFC2104)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35672" y="5410200"/>
            <a:ext cx="26581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STA confirms the validity of each</a:t>
            </a:r>
          </a:p>
          <a:p>
            <a:r>
              <a:rPr kumimoji="1" lang="en-US" altLang="ja-JP" dirty="0" smtClean="0"/>
              <a:t>information.</a:t>
            </a:r>
            <a:br>
              <a:rPr kumimoji="1" lang="en-US" altLang="ja-JP" dirty="0" smtClean="0"/>
            </a:br>
            <a:r>
              <a:rPr kumimoji="1" lang="en-US" altLang="ja-JP" dirty="0" smtClean="0"/>
              <a:t>STA authenticates the AP by calculating</a:t>
            </a:r>
          </a:p>
          <a:p>
            <a:r>
              <a:rPr kumimoji="1" lang="en-US" altLang="ja-JP" dirty="0" smtClean="0"/>
              <a:t>and comparing MIC.</a:t>
            </a:r>
            <a:endParaRPr kumimoji="1" lang="ja-JP" altLang="en-US" dirty="0"/>
          </a:p>
        </p:txBody>
      </p:sp>
      <p:sp>
        <p:nvSpPr>
          <p:cNvPr id="37" name="左右矢印 36"/>
          <p:cNvSpPr/>
          <p:nvPr/>
        </p:nvSpPr>
        <p:spPr bwMode="auto">
          <a:xfrm>
            <a:off x="3048000" y="5715000"/>
            <a:ext cx="2819400" cy="609600"/>
          </a:xfrm>
          <a:prstGeom prst="leftRightArrow">
            <a:avLst>
              <a:gd name="adj1" fmla="val 75871"/>
              <a:gd name="adj2" fmla="val 62011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Authentication, Key </a:t>
            </a:r>
            <a:r>
              <a:rPr lang="en-US" altLang="ja-JP" dirty="0" smtClean="0">
                <a:solidFill>
                  <a:schemeClr val="bg1"/>
                </a:solidFill>
                <a:latin typeface="Times New Roman" charset="0"/>
              </a:rPr>
              <a:t>sharing, Association completed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Current State Machine</a:t>
            </a:r>
            <a:br>
              <a:rPr lang="en-US" altLang="ja-JP" dirty="0" smtClean="0"/>
            </a:br>
            <a:r>
              <a:rPr lang="en-US" altLang="ja-JP" dirty="0" smtClean="0"/>
              <a:t>(IEEE802.11-2007)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6</a:t>
            </a:fld>
            <a:endParaRPr lang="en-US" altLang="ja-JP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752600"/>
            <a:ext cx="6370996" cy="4191000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762000" y="5867400"/>
            <a:ext cx="7924365" cy="58477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1600" dirty="0" smtClean="0"/>
              <a:t>NOTE 3—IEEE 802.11 Open System authentication provides no security, but is included to</a:t>
            </a:r>
          </a:p>
          <a:p>
            <a:r>
              <a:rPr lang="en-US" altLang="ja-JP" sz="1600" dirty="0" smtClean="0"/>
              <a:t>maintain backward compatibility with the IEEE 802.11 state machine (see 11.3).  (8.4.1.2.1 </a:t>
            </a:r>
            <a:r>
              <a:rPr lang="en-US" altLang="ja-JP" sz="1600" dirty="0" err="1" smtClean="0"/>
              <a:t>b</a:t>
            </a:r>
            <a:r>
              <a:rPr lang="en-US" altLang="ja-JP" sz="1600" dirty="0" smtClean="0"/>
              <a:t>))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 State Machine</a:t>
            </a:r>
            <a:endParaRPr lang="ja-JP" altLang="en-US" dirty="0"/>
          </a:p>
        </p:txBody>
      </p:sp>
      <p:sp>
        <p:nvSpPr>
          <p:cNvPr id="18" name="コンテンツ プレースホルダ 17"/>
          <p:cNvSpPr>
            <a:spLocks noGrp="1"/>
          </p:cNvSpPr>
          <p:nvPr>
            <p:ph sz="half" idx="2"/>
          </p:nvPr>
        </p:nvSpPr>
        <p:spPr>
          <a:xfrm>
            <a:off x="5638800" y="1981200"/>
            <a:ext cx="3200400" cy="4114800"/>
          </a:xfrm>
        </p:spPr>
        <p:txBody>
          <a:bodyPr/>
          <a:lstStyle/>
          <a:p>
            <a:r>
              <a:rPr lang="en-US" altLang="ja-JP" sz="2000" dirty="0" smtClean="0"/>
              <a:t>In real implementation</a:t>
            </a:r>
          </a:p>
          <a:p>
            <a:pPr lvl="1"/>
            <a:r>
              <a:rPr lang="en-US" altLang="ja-JP" sz="1800" dirty="0" smtClean="0"/>
              <a:t>STA: Skip transmitting Auth Req.</a:t>
            </a:r>
          </a:p>
          <a:p>
            <a:pPr lvl="1"/>
            <a:r>
              <a:rPr lang="en-US" altLang="ja-JP" sz="1800" dirty="0" smtClean="0"/>
              <a:t>AP: Process Open System authentication and association sequentially.</a:t>
            </a:r>
          </a:p>
          <a:p>
            <a:pPr lvl="1"/>
            <a:r>
              <a:rPr lang="en-US" altLang="ja-JP" sz="1800" dirty="0" smtClean="0"/>
              <a:t>These modifications are small.</a:t>
            </a:r>
          </a:p>
          <a:p>
            <a:pPr lvl="1"/>
            <a:r>
              <a:rPr lang="en-US" altLang="ja-JP" sz="1800" dirty="0" smtClean="0"/>
              <a:t>And can coexist with legacy system (state machine).</a:t>
            </a:r>
          </a:p>
          <a:p>
            <a:pPr lvl="1"/>
            <a:r>
              <a:rPr lang="en-US" altLang="ja-JP" sz="1800" dirty="0" smtClean="0"/>
              <a:t>We tried to implement on </a:t>
            </a:r>
            <a:r>
              <a:rPr lang="en-US" altLang="ja-JP" sz="1800" dirty="0" err="1" smtClean="0"/>
              <a:t>NetBSD</a:t>
            </a:r>
            <a:r>
              <a:rPr lang="en-US" altLang="ja-JP" sz="1800" dirty="0" smtClean="0"/>
              <a:t>, Linux and Android.</a:t>
            </a:r>
            <a:endParaRPr lang="ja-JP" altLang="en-US" sz="18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7</a:t>
            </a:fld>
            <a:endParaRPr lang="en-US" altLang="ja-JP"/>
          </a:p>
        </p:txBody>
      </p:sp>
      <p:sp>
        <p:nvSpPr>
          <p:cNvPr id="7" name="円/楕円 6"/>
          <p:cNvSpPr/>
          <p:nvPr/>
        </p:nvSpPr>
        <p:spPr bwMode="auto">
          <a:xfrm>
            <a:off x="2362200" y="2286000"/>
            <a:ext cx="2438400" cy="10668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State 1: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/>
              <a:t>Unauthenticated,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Unassociated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円/楕円 7"/>
          <p:cNvSpPr/>
          <p:nvPr/>
        </p:nvSpPr>
        <p:spPr bwMode="auto">
          <a:xfrm>
            <a:off x="2362200" y="4419600"/>
            <a:ext cx="2438400" cy="10668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State 3: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/>
              <a:t>Authenticated,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A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ssociated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フリーフォーム 9"/>
          <p:cNvSpPr/>
          <p:nvPr/>
        </p:nvSpPr>
        <p:spPr bwMode="auto">
          <a:xfrm>
            <a:off x="1646456" y="2362329"/>
            <a:ext cx="828632" cy="846762"/>
          </a:xfrm>
          <a:custGeom>
            <a:avLst/>
            <a:gdLst>
              <a:gd name="connsiteX0" fmla="*/ 828632 w 828632"/>
              <a:gd name="connsiteY0" fmla="*/ 172967 h 846762"/>
              <a:gd name="connsiteX1" fmla="*/ 333002 w 828632"/>
              <a:gd name="connsiteY1" fmla="*/ 49050 h 846762"/>
              <a:gd name="connsiteX2" fmla="*/ 7744 w 828632"/>
              <a:gd name="connsiteY2" fmla="*/ 467268 h 846762"/>
              <a:gd name="connsiteX3" fmla="*/ 286536 w 828632"/>
              <a:gd name="connsiteY3" fmla="*/ 808038 h 846762"/>
              <a:gd name="connsiteX4" fmla="*/ 813144 w 828632"/>
              <a:gd name="connsiteY4" fmla="*/ 699612 h 84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8632" h="846762">
                <a:moveTo>
                  <a:pt x="828632" y="172967"/>
                </a:moveTo>
                <a:cubicBezTo>
                  <a:pt x="649224" y="86483"/>
                  <a:pt x="469817" y="0"/>
                  <a:pt x="333002" y="49050"/>
                </a:cubicBezTo>
                <a:cubicBezTo>
                  <a:pt x="196187" y="98100"/>
                  <a:pt x="15488" y="340770"/>
                  <a:pt x="7744" y="467268"/>
                </a:cubicBezTo>
                <a:cubicBezTo>
                  <a:pt x="0" y="593766"/>
                  <a:pt x="152303" y="769314"/>
                  <a:pt x="286536" y="808038"/>
                </a:cubicBezTo>
                <a:cubicBezTo>
                  <a:pt x="420769" y="846762"/>
                  <a:pt x="813144" y="699612"/>
                  <a:pt x="813144" y="699612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2" name="直線矢印コネクタ 11"/>
          <p:cNvCxnSpPr/>
          <p:nvPr/>
        </p:nvCxnSpPr>
        <p:spPr bwMode="auto">
          <a:xfrm rot="5400000">
            <a:off x="2590800" y="3886200"/>
            <a:ext cx="10668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13" name="直線矢印コネクタ 12"/>
          <p:cNvCxnSpPr/>
          <p:nvPr/>
        </p:nvCxnSpPr>
        <p:spPr bwMode="auto">
          <a:xfrm rot="16200000" flipV="1">
            <a:off x="3505994" y="3885406"/>
            <a:ext cx="10668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14" name="フリーフォーム 13"/>
          <p:cNvSpPr/>
          <p:nvPr/>
        </p:nvSpPr>
        <p:spPr bwMode="auto">
          <a:xfrm>
            <a:off x="1676400" y="4495800"/>
            <a:ext cx="828632" cy="846762"/>
          </a:xfrm>
          <a:custGeom>
            <a:avLst/>
            <a:gdLst>
              <a:gd name="connsiteX0" fmla="*/ 828632 w 828632"/>
              <a:gd name="connsiteY0" fmla="*/ 172967 h 846762"/>
              <a:gd name="connsiteX1" fmla="*/ 333002 w 828632"/>
              <a:gd name="connsiteY1" fmla="*/ 49050 h 846762"/>
              <a:gd name="connsiteX2" fmla="*/ 7744 w 828632"/>
              <a:gd name="connsiteY2" fmla="*/ 467268 h 846762"/>
              <a:gd name="connsiteX3" fmla="*/ 286536 w 828632"/>
              <a:gd name="connsiteY3" fmla="*/ 808038 h 846762"/>
              <a:gd name="connsiteX4" fmla="*/ 813144 w 828632"/>
              <a:gd name="connsiteY4" fmla="*/ 699612 h 84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8632" h="846762">
                <a:moveTo>
                  <a:pt x="828632" y="172967"/>
                </a:moveTo>
                <a:cubicBezTo>
                  <a:pt x="649224" y="86483"/>
                  <a:pt x="469817" y="0"/>
                  <a:pt x="333002" y="49050"/>
                </a:cubicBezTo>
                <a:cubicBezTo>
                  <a:pt x="196187" y="98100"/>
                  <a:pt x="15488" y="340770"/>
                  <a:pt x="7744" y="467268"/>
                </a:cubicBezTo>
                <a:cubicBezTo>
                  <a:pt x="0" y="593766"/>
                  <a:pt x="152303" y="769314"/>
                  <a:pt x="286536" y="808038"/>
                </a:cubicBezTo>
                <a:cubicBezTo>
                  <a:pt x="420769" y="846762"/>
                  <a:pt x="813144" y="699612"/>
                  <a:pt x="813144" y="699612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600200" y="3581400"/>
            <a:ext cx="115348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err="1" smtClean="0"/>
              <a:t>Sucessful</a:t>
            </a:r>
            <a:endParaRPr kumimoji="1" lang="en-US" altLang="ja-JP" sz="1600" dirty="0" smtClean="0"/>
          </a:p>
          <a:p>
            <a:r>
              <a:rPr kumimoji="1" lang="en-US" altLang="ja-JP" sz="1600" dirty="0" smtClean="0"/>
              <a:t>Association</a:t>
            </a:r>
            <a:endParaRPr kumimoji="1" lang="ja-JP" altLang="en-US" sz="16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343400" y="3581400"/>
            <a:ext cx="138140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Disassociation</a:t>
            </a:r>
          </a:p>
          <a:p>
            <a:pPr algn="ctr"/>
            <a:r>
              <a:rPr kumimoji="1" lang="en-US" altLang="ja-JP" sz="1600" dirty="0" smtClean="0"/>
              <a:t>Notification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Protocol Features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Mutual Authentication between AP and STA</a:t>
            </a:r>
          </a:p>
          <a:p>
            <a:pPr lvl="1"/>
            <a:r>
              <a:rPr lang="en-US" altLang="ja-JP" dirty="0" smtClean="0"/>
              <a:t>Both AP and STA check MIC in the</a:t>
            </a:r>
            <a:r>
              <a:rPr lang="en-US" altLang="ja-JP" dirty="0" smtClean="0"/>
              <a:t> Assoc </a:t>
            </a:r>
            <a:r>
              <a:rPr lang="en-US" altLang="ja-JP" dirty="0" smtClean="0"/>
              <a:t>frame.</a:t>
            </a:r>
          </a:p>
          <a:p>
            <a:pPr lvl="1"/>
            <a:r>
              <a:rPr lang="en-US" altLang="ja-JP" dirty="0" smtClean="0"/>
              <a:t>MIC is calculated by using PMK.</a:t>
            </a:r>
          </a:p>
          <a:p>
            <a:pPr lvl="1"/>
            <a:r>
              <a:rPr lang="en-US" altLang="ja-JP" dirty="0" smtClean="0"/>
              <a:t>So they can authenticate mutually.</a:t>
            </a:r>
          </a:p>
          <a:p>
            <a:r>
              <a:rPr lang="en-US" altLang="ja-JP" dirty="0" smtClean="0"/>
              <a:t>PTK never on-the-air</a:t>
            </a:r>
          </a:p>
          <a:p>
            <a:pPr lvl="1"/>
            <a:r>
              <a:rPr lang="en-US" altLang="ja-JP" dirty="0" smtClean="0"/>
              <a:t>PTK is calculated by STA and AP separately.</a:t>
            </a:r>
          </a:p>
          <a:p>
            <a:pPr lvl="1"/>
            <a:r>
              <a:rPr lang="en-US" altLang="ja-JP" dirty="0" smtClean="0"/>
              <a:t>So PTK is never on-the-air.</a:t>
            </a:r>
          </a:p>
          <a:p>
            <a:r>
              <a:rPr lang="en-US" altLang="ja-JP" dirty="0" smtClean="0"/>
              <a:t>Early PTK share</a:t>
            </a:r>
          </a:p>
          <a:p>
            <a:pPr lvl="1"/>
            <a:r>
              <a:rPr lang="en-US" altLang="ja-JP" dirty="0" smtClean="0"/>
              <a:t>PTK can be shared after the AP received</a:t>
            </a:r>
            <a:r>
              <a:rPr lang="en-US" altLang="ja-JP" dirty="0" smtClean="0"/>
              <a:t> Assoc</a:t>
            </a:r>
            <a:r>
              <a:rPr lang="en-US" altLang="ja-JP" dirty="0" smtClean="0"/>
              <a:t>. Request.</a:t>
            </a:r>
          </a:p>
          <a:p>
            <a:pPr lvl="1"/>
            <a:r>
              <a:rPr lang="en-US" altLang="ja-JP" dirty="0" smtClean="0"/>
              <a:t>So some information, GTK, upper layer information, can be encrypted even in the</a:t>
            </a:r>
            <a:r>
              <a:rPr lang="en-US" altLang="ja-JP" dirty="0" smtClean="0"/>
              <a:t> Assoc</a:t>
            </a:r>
            <a:r>
              <a:rPr lang="en-US" altLang="ja-JP" dirty="0" smtClean="0"/>
              <a:t>. Request.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Security Consideration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Major Attacks</a:t>
            </a:r>
          </a:p>
          <a:p>
            <a:pPr lvl="1"/>
            <a:r>
              <a:rPr lang="en-US" altLang="ja-JP" dirty="0" smtClean="0"/>
              <a:t>Replay Attack</a:t>
            </a:r>
          </a:p>
          <a:p>
            <a:pPr lvl="2"/>
            <a:r>
              <a:rPr lang="en-US" altLang="ja-JP" dirty="0" smtClean="0"/>
              <a:t>By using timestamp, AP can eliminate replay attack.</a:t>
            </a:r>
          </a:p>
          <a:p>
            <a:pPr lvl="1"/>
            <a:r>
              <a:rPr lang="en-US" altLang="ja-JP" dirty="0" smtClean="0"/>
              <a:t>Man-in-the-middle Attack</a:t>
            </a:r>
          </a:p>
          <a:p>
            <a:pPr lvl="2"/>
            <a:r>
              <a:rPr lang="en-US" altLang="ja-JP" dirty="0" smtClean="0"/>
              <a:t>Prevented by “mutual authentication” and “PTK never on-the-air” features.</a:t>
            </a:r>
          </a:p>
          <a:p>
            <a:pPr lvl="1"/>
            <a:r>
              <a:rPr lang="en-US" altLang="ja-JP" dirty="0" smtClean="0"/>
              <a:t>Fake AP</a:t>
            </a:r>
          </a:p>
          <a:p>
            <a:pPr lvl="2"/>
            <a:r>
              <a:rPr lang="en-US" altLang="ja-JP" dirty="0" smtClean="0"/>
              <a:t>Prevented by “mutual authentication” feature.</a:t>
            </a:r>
          </a:p>
          <a:p>
            <a:r>
              <a:rPr lang="en-US" altLang="ja-JP" dirty="0" smtClean="0"/>
              <a:t>Security Strength</a:t>
            </a:r>
          </a:p>
          <a:p>
            <a:pPr lvl="1"/>
            <a:r>
              <a:rPr lang="en-US" altLang="ja-JP" dirty="0" smtClean="0"/>
              <a:t>Security strength of this protocol depends on the strength of hash function.</a:t>
            </a:r>
          </a:p>
          <a:p>
            <a:pPr lvl="1"/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9</a:t>
            </a:fld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3779</TotalTime>
  <Words>1309</Words>
  <Application>Microsoft Macintosh PowerPoint</Application>
  <PresentationFormat>画面に合わせる (4:3)</PresentationFormat>
  <Paragraphs>336</Paragraphs>
  <Slides>14</Slides>
  <Notes>2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802-11-Submission</vt:lpstr>
      <vt:lpstr>TGai Authentication Protocol Proposal</vt:lpstr>
      <vt:lpstr>Abstract</vt:lpstr>
      <vt:lpstr>Network Assumption</vt:lpstr>
      <vt:lpstr>Key Sharing</vt:lpstr>
      <vt:lpstr>Authentication Protocol Sequence(Standalone)</vt:lpstr>
      <vt:lpstr>Current State Machine (IEEE802.11-2007)</vt:lpstr>
      <vt:lpstr>TGai State Machine</vt:lpstr>
      <vt:lpstr>Protocol Features</vt:lpstr>
      <vt:lpstr>Security Consideration</vt:lpstr>
      <vt:lpstr>Authentication Protocol (Enterprise)</vt:lpstr>
      <vt:lpstr>Authentication Process</vt:lpstr>
      <vt:lpstr>Authentication Process (Cont.)</vt:lpstr>
      <vt:lpstr>Out of Scope Issue</vt:lpstr>
      <vt:lpstr>Questions &amp; Comments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Morioka Hitoshi</dc:creator>
  <cp:lastModifiedBy>Morioka Hitoshi</cp:lastModifiedBy>
  <cp:revision>47</cp:revision>
  <cp:lastPrinted>1998-02-10T13:28:06Z</cp:lastPrinted>
  <dcterms:created xsi:type="dcterms:W3CDTF">2011-07-17T04:47:32Z</dcterms:created>
  <dcterms:modified xsi:type="dcterms:W3CDTF">2011-07-18T05:14:53Z</dcterms:modified>
</cp:coreProperties>
</file>