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95" r:id="rId4"/>
    <p:sldId id="296" r:id="rId5"/>
    <p:sldId id="297" r:id="rId6"/>
    <p:sldId id="300" r:id="rId7"/>
    <p:sldId id="301" r:id="rId8"/>
    <p:sldId id="287" r:id="rId9"/>
    <p:sldId id="288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hendong Luo" initials="ZL" lastIdx="9" clrIdx="0"/>
  <p:cmAuthor id="1" name="gongdaning" initials="GDN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154" autoAdjust="0"/>
  </p:normalViewPr>
  <p:slideViewPr>
    <p:cSldViewPr>
      <p:cViewPr varScale="1">
        <p:scale>
          <a:sx n="59" d="100"/>
          <a:sy n="59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96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937EC18-CA5E-4BA8-A861-DB50FC929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5E7054B-E40D-407C-9746-AEFD243FB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66E3737-2E98-42C2-B8D8-7616907EB4C5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EB44488-787B-49F5-9759-052B523AD629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5E7054B-E40D-407C-9746-AEFD243FB49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5E7054B-E40D-407C-9746-AEFD243FB49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5413"/>
            <a:ext cx="134229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Daning Gong , CATR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B9AA0C-FC25-4F85-8BEA-A934F4E10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5B5268-9E2F-4EFF-ADB1-54760C851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AFCCC7-6F08-4C82-AB23-903ED6B37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0114" y="6475413"/>
            <a:ext cx="130381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3D4F73-94CE-4C19-8B1E-A90A8F142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0115" y="6475413"/>
            <a:ext cx="130381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AA847E-1BFC-40A6-90E1-F5E5D2678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5413"/>
            <a:ext cx="134229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Daning Gong , CATR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3895A12-CAA0-44EC-9590-CC188C114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93E8D8-17FA-4506-BC9B-753ECDB55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A7AC42-E833-482B-8741-B5AD38F05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CBFF3D-121D-4E19-B516-BA14F3A4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FA0384-6097-4F53-8921-C0FFE4525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DFB6B7-8DA2-4430-BE42-0C5761F03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/>
              <a:t>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A67438-74FD-435F-936C-293CB7E71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3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</a:t>
            </a:r>
            <a:r>
              <a:rPr lang="en-US" sz="1800" b="1">
                <a:cs typeface="+mn-cs"/>
              </a:rPr>
              <a:t>IEEE </a:t>
            </a:r>
            <a:r>
              <a:rPr lang="en-US" sz="1800" b="1" smtClean="0">
                <a:cs typeface="+mn-cs"/>
              </a:rPr>
              <a:t>802.11-11/0957r0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rccn.org/srrc-approval-new2.htm" TargetMode="External"/><Relationship Id="rId2" Type="http://schemas.openxmlformats.org/officeDocument/2006/relationships/hyperlink" Target="http://www.miit.gov.cn/n11293472/n11295310/n11297428/11637344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</a:t>
            </a:r>
            <a:r>
              <a:rPr lang="en-US" dirty="0"/>
              <a:t>2011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0121" y="6475413"/>
            <a:ext cx="130381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mtClean="0"/>
              <a:t>S1G Spectrum Regulations in China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2011-07-18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758825" y="2474913"/>
          <a:ext cx="8167688" cy="4230687"/>
        </p:xfrm>
        <a:graphic>
          <a:graphicData uri="http://schemas.openxmlformats.org/presentationml/2006/ole">
            <p:oleObj spid="_x0000_s1026" name="Document" r:id="rId4" imgW="9461112" imgH="4821734" progId="Word.Document.8">
              <p:embed/>
            </p:oleObj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</a:t>
            </a:r>
            <a:r>
              <a:rPr lang="en-US" dirty="0"/>
              <a:t>2011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0120" y="6475413"/>
            <a:ext cx="130381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 smtClean="0"/>
          </a:p>
          <a:p>
            <a:r>
              <a:rPr lang="en-US" smtClean="0"/>
              <a:t>Several S1G spectrum are available in China with different equipment regulation requirements.</a:t>
            </a:r>
          </a:p>
          <a:p>
            <a:endParaRPr lang="en-US" dirty="0" smtClean="0"/>
          </a:p>
          <a:p>
            <a:r>
              <a:rPr lang="en-US" smtClean="0"/>
              <a:t>Information on available </a:t>
            </a:r>
            <a:r>
              <a:rPr lang="en-US" dirty="0" smtClean="0"/>
              <a:t>spectrum </a:t>
            </a:r>
            <a:r>
              <a:rPr lang="en-US" smtClean="0"/>
              <a:t>and regulations in China are provided for 802.11ah discussion.</a:t>
            </a:r>
            <a:endParaRPr lang="en-US" sz="2000" dirty="0" smtClean="0"/>
          </a:p>
          <a:p>
            <a:endParaRPr lang="en-US" sz="1800" dirty="0" smtClean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Regulation in China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The mandate of  “</a:t>
            </a:r>
            <a:r>
              <a:rPr lang="en-US" smtClean="0"/>
              <a:t>Micro-power (short range)  technical requirements for </a:t>
            </a:r>
            <a:r>
              <a:rPr lang="en-US" smtClean="0"/>
              <a:t>w</a:t>
            </a:r>
            <a:r>
              <a:rPr lang="en-US" smtClean="0"/>
              <a:t>ireless </a:t>
            </a:r>
            <a:r>
              <a:rPr lang="en-US" smtClean="0"/>
              <a:t>equipment </a:t>
            </a:r>
            <a:r>
              <a:rPr lang="en-US" altLang="zh-CN" smtClean="0"/>
              <a:t>” is issued in Sept. 5, 2005 by </a:t>
            </a:r>
            <a:r>
              <a:rPr lang="en-US" altLang="zh-CN" smtClean="0"/>
              <a:t>Radio Administration Bureau of Ministry </a:t>
            </a:r>
            <a:r>
              <a:rPr lang="en-US" altLang="zh-CN" smtClean="0"/>
              <a:t>of Information Industry of China,  and carried out in Oct. 1, 2005. [1] [2]</a:t>
            </a:r>
          </a:p>
          <a:p>
            <a:endParaRPr lang="en-US" altLang="zh-CN" smtClean="0"/>
          </a:p>
          <a:p>
            <a:r>
              <a:rPr lang="en-US" altLang="zh-CN" smtClean="0"/>
              <a:t>14 types of equipments and corresponding regulations are defined in the mandation, in which 12 types of equipments work on S1G spectrum.</a:t>
            </a:r>
          </a:p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smtClean="0"/>
              <a:t>Equipment Categories </a:t>
            </a:r>
            <a:r>
              <a:rPr lang="en-US" altLang="zh-CN" smtClean="0"/>
              <a:t>and Regulations</a:t>
            </a:r>
            <a:endParaRPr lang="zh-CN" altLang="en-US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458202" cy="509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23"/>
                <a:gridCol w="3601016"/>
                <a:gridCol w="4438463"/>
              </a:tblGrid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Equipment Category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Spectrum /</a:t>
                      </a:r>
                      <a:r>
                        <a:rPr lang="en-US" altLang="zh-CN" baseline="0" smtClean="0"/>
                        <a:t> Max Tx Power/ Channel BW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1.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General Micro-power (short range) radio transmission equipment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1-40MHz</a:t>
                      </a:r>
                      <a:r>
                        <a:rPr lang="en-US" altLang="zh-CN" baseline="0" smtClean="0"/>
                        <a:t> / 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5mW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2.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General Wireless Remote Control Device (no interferece to broadcast</a:t>
                      </a:r>
                      <a:r>
                        <a:rPr lang="en-US" altLang="zh-CN" baseline="0" smtClean="0">
                          <a:solidFill>
                            <a:srgbClr val="FF0000"/>
                          </a:solidFill>
                        </a:rPr>
                        <a:t> and TV)</a:t>
                      </a:r>
                      <a:endParaRPr lang="zh-CN" alt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470-566MHz ,614-787MHz / 5mW / 1MHz</a:t>
                      </a:r>
                      <a:endParaRPr lang="zh-CN" alt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3.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Wireless microphone,</a:t>
                      </a:r>
                      <a:r>
                        <a:rPr lang="en-US" altLang="zh-CN" baseline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wirless civilian measureing equipment (no interferece to broadcast</a:t>
                      </a:r>
                      <a:r>
                        <a:rPr lang="en-US" altLang="zh-CN" baseline="0" smtClean="0">
                          <a:solidFill>
                            <a:srgbClr val="FF0000"/>
                          </a:solidFill>
                        </a:rPr>
                        <a:t> and TV)</a:t>
                      </a:r>
                      <a:endParaRPr lang="zh-CN" alt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(1)87-108 MHz / 3mW</a:t>
                      </a:r>
                    </a:p>
                    <a:p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(2) 75.4-76 .0 MHz ,84-87MHz / 10 mW</a:t>
                      </a:r>
                    </a:p>
                    <a:p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(3) 189.9-223 MHz / 10mW</a:t>
                      </a:r>
                    </a:p>
                    <a:p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(4) 470-510MHz ,630-787MHz /50</a:t>
                      </a:r>
                      <a:r>
                        <a:rPr lang="en-US" altLang="zh-CN" baseline="0" smtClean="0">
                          <a:solidFill>
                            <a:srgbClr val="FF0000"/>
                          </a:solidFill>
                        </a:rPr>
                        <a:t> mW / 200kHz</a:t>
                      </a:r>
                      <a:endParaRPr lang="zh-CN" alt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596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4.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Biomedical telemetry devices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174-216MHz ,407-425MHz ,608-630MHz  / 10mW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5.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Analog cordless telephone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45-48.75MHz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6.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cranes or machinery for the wireless remote control devices to send 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aseline="0" smtClean="0"/>
                        <a:t> around </a:t>
                      </a:r>
                      <a:r>
                        <a:rPr lang="en-US" altLang="zh-CN" smtClean="0"/>
                        <a:t>230 MHz 12 channel</a:t>
                      </a:r>
                      <a:r>
                        <a:rPr lang="en-US" altLang="zh-CN" baseline="0" smtClean="0"/>
                        <a:t> / 20mW /16kHz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Cont. 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8" name="内容占位符 5"/>
          <p:cNvGraphicFramePr>
            <a:graphicFrameLocks/>
          </p:cNvGraphicFramePr>
          <p:nvPr/>
        </p:nvGraphicFramePr>
        <p:xfrm>
          <a:off x="304800" y="1676400"/>
          <a:ext cx="8458202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23"/>
                <a:gridCol w="3601016"/>
                <a:gridCol w="4438463"/>
              </a:tblGrid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Equipment Category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Spectrum /</a:t>
                      </a:r>
                      <a:r>
                        <a:rPr lang="en-US" altLang="zh-CN" baseline="0" smtClean="0"/>
                        <a:t> Max Tx Power/ Channel BW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7.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industrial wireless remote control device 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aseline="0" smtClean="0"/>
                        <a:t>around 419</a:t>
                      </a:r>
                      <a:r>
                        <a:rPr lang="en-US" altLang="zh-CN" smtClean="0"/>
                        <a:t> MHz </a:t>
                      </a:r>
                      <a:r>
                        <a:rPr lang="en-US" altLang="zh-CN" baseline="0" smtClean="0"/>
                        <a:t>/ 20mW /16kHz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>
                          <a:solidFill>
                            <a:schemeClr val="tx1"/>
                          </a:solidFill>
                        </a:rPr>
                        <a:t>wireless data transmission equipment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smtClean="0"/>
                        <a:t>around 228</a:t>
                      </a:r>
                      <a:r>
                        <a:rPr lang="en-US" altLang="zh-CN" smtClean="0"/>
                        <a:t> MHz </a:t>
                      </a:r>
                      <a:r>
                        <a:rPr lang="en-US" altLang="zh-CN" baseline="0" smtClean="0"/>
                        <a:t> / 10mW /16kHz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9.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Electronic Hanging wireless transmission equipment</a:t>
                      </a:r>
                      <a:endParaRPr lang="zh-CN" altLang="en-US" sz="180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lang="en-US" altLang="zh-CN" baseline="0" smtClean="0"/>
                        <a:t>about 223</a:t>
                      </a:r>
                      <a:r>
                        <a:rPr lang="en-US" altLang="zh-CN" smtClean="0"/>
                        <a:t> MHz </a:t>
                      </a:r>
                      <a:r>
                        <a:rPr lang="en-US" altLang="zh-CN" baseline="0" smtClean="0"/>
                        <a:t> / 50mW /50kHz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lang="en-US" altLang="zh-CN" baseline="0" smtClean="0"/>
                        <a:t>about 450 </a:t>
                      </a:r>
                      <a:r>
                        <a:rPr lang="en-US" altLang="zh-CN" smtClean="0"/>
                        <a:t>MHz </a:t>
                      </a:r>
                      <a:r>
                        <a:rPr lang="en-US" altLang="zh-CN" baseline="0" smtClean="0"/>
                        <a:t> / 50mW /20kHz</a:t>
                      </a:r>
                      <a:endParaRPr lang="zh-CN" altLang="en-US"/>
                    </a:p>
                  </a:txBody>
                  <a:tcPr/>
                </a:tc>
              </a:tr>
              <a:tr h="69596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10.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smtClean="0">
                          <a:solidFill>
                            <a:srgbClr val="FF0000"/>
                          </a:solidFill>
                        </a:rPr>
                        <a:t>Wireless  remote control in civilian equipment</a:t>
                      </a:r>
                      <a:r>
                        <a:rPr lang="en-US" altLang="zh-CN" b="1" baseline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b="1" smtClean="0">
                          <a:solidFill>
                            <a:srgbClr val="FF0000"/>
                          </a:solidFill>
                        </a:rPr>
                        <a:t>(excluding toys</a:t>
                      </a:r>
                      <a:r>
                        <a:rPr lang="en-US" altLang="zh-CN" b="1" baseline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Both"/>
                      </a:pPr>
                      <a:r>
                        <a:rPr lang="en-US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314</a:t>
                      </a:r>
                      <a:r>
                        <a:rPr lang="zh-CN" altLang="en-US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－</a:t>
                      </a:r>
                      <a:r>
                        <a:rPr lang="en-US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316MHz</a:t>
                      </a:r>
                      <a:r>
                        <a:rPr lang="zh-CN" altLang="en-US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430-432MHz</a:t>
                      </a:r>
                      <a:r>
                        <a:rPr lang="zh-CN" altLang="en-US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433.00-434.79MHz/ 10mW/ 200kHz</a:t>
                      </a:r>
                    </a:p>
                    <a:p>
                      <a:pPr marL="342900" indent="-342900">
                        <a:buAutoNum type="arabicParenBoth"/>
                      </a:pPr>
                      <a:r>
                        <a:rPr lang="en-US" altLang="zh-CN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779-787MHz /10 mw</a:t>
                      </a:r>
                      <a:endParaRPr lang="zh-CN" alt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11.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Wireless romete control for model and  toys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about</a:t>
                      </a:r>
                      <a:r>
                        <a:rPr lang="en-US" altLang="zh-CN" baseline="0" smtClean="0"/>
                        <a:t> 26, 40, 72MHz  / 750mW / 8 or 20kHz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12.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wireless intercom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about 409MHz/</a:t>
                      </a:r>
                      <a:r>
                        <a:rPr lang="en-US" altLang="zh-CN" baseline="0" smtClean="0"/>
                        <a:t> 500mW / 12.5kHz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 General Spurious Radiation </a:t>
            </a:r>
            <a:r>
              <a:rPr lang="en-US" altLang="zh-CN" smtClean="0"/>
              <a:t>Limitations</a:t>
            </a:r>
            <a:endParaRPr lang="en-US" altLang="zh-CN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 smtClean="0"/>
              <a:t>Tx max power state</a:t>
            </a:r>
          </a:p>
          <a:p>
            <a:endParaRPr lang="en-US" altLang="zh-CN" smtClean="0"/>
          </a:p>
          <a:p>
            <a:endParaRPr lang="en-US" altLang="zh-CN" smtClean="0"/>
          </a:p>
          <a:p>
            <a:endParaRPr lang="en-US" altLang="zh-CN" smtClean="0"/>
          </a:p>
          <a:p>
            <a:r>
              <a:rPr lang="en-US" altLang="zh-CN" smtClean="0"/>
              <a:t>Tx idle state</a:t>
            </a:r>
          </a:p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62000" y="2514600"/>
          <a:ext cx="7315201" cy="991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861"/>
                <a:gridCol w="2680480"/>
                <a:gridCol w="1616860"/>
              </a:tblGrid>
              <a:tr h="62571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Test 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Limitation</a:t>
                      </a:r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488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30MHz～1GHz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100kHz(3dB)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-36dBm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4267200"/>
          <a:ext cx="73152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861"/>
                <a:gridCol w="2680479"/>
                <a:gridCol w="1616860"/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Test 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Limitation</a:t>
                      </a:r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30MHz～1GHz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100kHz(3dB)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-47dBm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Major Frequency and Use Case Discussion</a:t>
            </a:r>
            <a:endParaRPr lang="zh-CN" altLang="en-US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077201" cy="3031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447800"/>
                <a:gridCol w="1143000"/>
                <a:gridCol w="2590801"/>
              </a:tblGrid>
              <a:tr h="745876">
                <a:tc>
                  <a:txBody>
                    <a:bodyPr/>
                    <a:lstStyle/>
                    <a:p>
                      <a:pPr algn="l"/>
                      <a:r>
                        <a:rPr lang="en-US" altLang="zh-CN" smtClean="0"/>
                        <a:t>Frequency Band (MHz)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Max Tx</a:t>
                      </a:r>
                      <a:r>
                        <a:rPr lang="en-US" altLang="zh-CN" baseline="0" smtClean="0"/>
                        <a:t> Power (mW)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Channel</a:t>
                      </a:r>
                      <a:r>
                        <a:rPr lang="en-US" altLang="zh-CN" baseline="0" smtClean="0"/>
                        <a:t> BW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Possible</a:t>
                      </a:r>
                      <a:r>
                        <a:rPr lang="en-US" altLang="zh-CN" baseline="0" smtClean="0"/>
                        <a:t> </a:t>
                      </a:r>
                      <a:r>
                        <a:rPr lang="en-US" altLang="zh-CN" smtClean="0"/>
                        <a:t>802.11ah use</a:t>
                      </a:r>
                      <a:r>
                        <a:rPr lang="en-US" altLang="zh-CN" baseline="0" smtClean="0"/>
                        <a:t> case </a:t>
                      </a:r>
                      <a:r>
                        <a:rPr lang="en-US" sz="1800" smtClean="0"/>
                        <a:t>Categories </a:t>
                      </a:r>
                      <a:r>
                        <a:rPr lang="en-US" altLang="zh-CN" baseline="0" smtClean="0"/>
                        <a:t>suited</a:t>
                      </a:r>
                      <a:endParaRPr lang="zh-CN" altLang="en-US"/>
                    </a:p>
                  </a:txBody>
                  <a:tcPr/>
                </a:tc>
              </a:tr>
              <a:tr h="522113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314-316, 430-432,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433.00-434.79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200 kHz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baseline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</a:tr>
              <a:tr h="522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470-510 , 630-787 </a:t>
                      </a:r>
                      <a:endParaRPr lang="zh-CN" altLang="en-US" sz="1800" b="1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200KHz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baseline="0" smtClean="0">
                          <a:solidFill>
                            <a:schemeClr val="tx1"/>
                          </a:solidFill>
                        </a:rPr>
                        <a:t>1, 3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2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470-566 ,614-787</a:t>
                      </a:r>
                      <a:endParaRPr lang="zh-CN" altLang="en-US" sz="1800" b="1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1MHz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baseline="0" smtClean="0">
                          <a:solidFill>
                            <a:schemeClr val="tx1"/>
                          </a:solidFill>
                        </a:rPr>
                        <a:t>1, 2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4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779-787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1, 2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609600" y="4876800"/>
            <a:ext cx="5715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400" smtClean="0"/>
              <a:t>802.11ah use case Categories in [3] : </a:t>
            </a:r>
          </a:p>
          <a:p>
            <a:pPr lvl="1" fontAlgn="t">
              <a:buFont typeface="Arial" pitchFamily="34" charset="0"/>
              <a:buChar char="•"/>
            </a:pPr>
            <a:r>
              <a:rPr lang="en-US" sz="2400" smtClean="0"/>
              <a:t> use case 1</a:t>
            </a:r>
            <a:r>
              <a:rPr lang="en-US" sz="2400" smtClean="0"/>
              <a:t>: Sensors and meters</a:t>
            </a:r>
            <a:endParaRPr lang="zh-CN" altLang="en-US" sz="2400" smtClean="0"/>
          </a:p>
          <a:p>
            <a:pPr lvl="1" fontAlgn="t">
              <a:buFont typeface="Arial" pitchFamily="34" charset="0"/>
              <a:buChar char="•"/>
            </a:pPr>
            <a:r>
              <a:rPr lang="en-US" sz="2400" smtClean="0"/>
              <a:t> use case 2</a:t>
            </a:r>
            <a:r>
              <a:rPr lang="en-US" sz="2400" smtClean="0"/>
              <a:t>: Backhaul Sensor </a:t>
            </a:r>
            <a:r>
              <a:rPr lang="en-US" sz="2400" smtClean="0"/>
              <a:t>and </a:t>
            </a:r>
            <a:r>
              <a:rPr lang="en-US" sz="2400" smtClean="0"/>
              <a:t>use</a:t>
            </a:r>
            <a:endParaRPr lang="zh-CN" altLang="en-US" sz="2400" smtClean="0"/>
          </a:p>
          <a:p>
            <a:pPr lvl="1" fontAlgn="t">
              <a:buFont typeface="Arial" pitchFamily="34" charset="0"/>
              <a:buChar char="•"/>
            </a:pPr>
            <a:r>
              <a:rPr lang="en-US" sz="2400" smtClean="0"/>
              <a:t> use case 3: </a:t>
            </a:r>
            <a:r>
              <a:rPr lang="en-US" sz="2400" smtClean="0"/>
              <a:t>Extended range Wi-Fi </a:t>
            </a:r>
            <a:endParaRPr lang="zh-CN" altLang="en-US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648200"/>
          </a:xfrm>
        </p:spPr>
        <p:txBody>
          <a:bodyPr>
            <a:normAutofit/>
          </a:bodyPr>
          <a:lstStyle/>
          <a:p>
            <a:r>
              <a:rPr lang="en-US" b="0" smtClean="0"/>
              <a:t>Each  </a:t>
            </a:r>
            <a:r>
              <a:rPr lang="en-US" b="0" smtClean="0"/>
              <a:t>frequency band is suitable for 1-2 typical use case of 802.11ah</a:t>
            </a:r>
            <a:r>
              <a:rPr lang="en-US" b="0" smtClean="0"/>
              <a:t>.  </a:t>
            </a:r>
            <a:endParaRPr lang="en-US" b="0" smtClean="0"/>
          </a:p>
          <a:p>
            <a:r>
              <a:rPr lang="en-US" b="0" smtClean="0"/>
              <a:t>Lots of </a:t>
            </a:r>
            <a:r>
              <a:rPr lang="en-US" b="0" smtClean="0"/>
              <a:t>spectrum resource is available in </a:t>
            </a:r>
            <a:r>
              <a:rPr lang="en-US" altLang="zh-CN" b="0" smtClean="0"/>
              <a:t>470-566 </a:t>
            </a:r>
            <a:r>
              <a:rPr lang="en-US" altLang="zh-CN" b="0" smtClean="0"/>
              <a:t>MHz</a:t>
            </a:r>
            <a:r>
              <a:rPr lang="en-US" b="0" smtClean="0"/>
              <a:t> </a:t>
            </a:r>
            <a:r>
              <a:rPr lang="en-US" b="0" smtClean="0"/>
              <a:t>and </a:t>
            </a:r>
            <a:r>
              <a:rPr lang="en-US" b="0" smtClean="0"/>
              <a:t>614-787 </a:t>
            </a:r>
            <a:r>
              <a:rPr lang="en-US" b="0" smtClean="0"/>
              <a:t>MHz </a:t>
            </a:r>
            <a:r>
              <a:rPr lang="en-US" b="0" smtClean="0"/>
              <a:t>in </a:t>
            </a:r>
            <a:r>
              <a:rPr lang="en-US" b="0" smtClean="0"/>
              <a:t>which </a:t>
            </a:r>
            <a:r>
              <a:rPr lang="en-US" b="0" smtClean="0"/>
              <a:t>regulations require </a:t>
            </a:r>
            <a:r>
              <a:rPr lang="en-US" b="0" smtClean="0"/>
              <a:t>no interefence to wireless broast and TV services</a:t>
            </a:r>
            <a:r>
              <a:rPr lang="en-US" b="0" smtClean="0"/>
              <a:t>.  </a:t>
            </a:r>
            <a:r>
              <a:rPr lang="en-US" b="0" smtClean="0"/>
              <a:t>Usage </a:t>
            </a:r>
            <a:r>
              <a:rPr lang="en-US" b="0" smtClean="0"/>
              <a:t>of  wireless broast and TV in this band in China need to be verified </a:t>
            </a:r>
            <a:r>
              <a:rPr lang="en-US" b="0" smtClean="0"/>
              <a:t>.  </a:t>
            </a:r>
            <a:endParaRPr lang="en-US" b="0" smtClean="0"/>
          </a:p>
          <a:p>
            <a:r>
              <a:rPr lang="en-US" b="0" smtClean="0"/>
              <a:t>Max </a:t>
            </a:r>
            <a:r>
              <a:rPr lang="en-US" b="0" smtClean="0"/>
              <a:t>Tx power is </a:t>
            </a:r>
            <a:r>
              <a:rPr lang="en-US" b="0" smtClean="0"/>
              <a:t>about tens of mW </a:t>
            </a:r>
            <a:r>
              <a:rPr lang="en-US" b="0" smtClean="0"/>
              <a:t>for short distance usage, </a:t>
            </a:r>
            <a:r>
              <a:rPr lang="en-US" b="0" smtClean="0"/>
              <a:t> coverage </a:t>
            </a:r>
            <a:r>
              <a:rPr lang="en-US" b="0" smtClean="0"/>
              <a:t>of 802.11ah should be considered in system design.</a:t>
            </a:r>
            <a:endParaRPr lang="en-US" b="0" dirty="0" smtClean="0"/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</a:t>
            </a:r>
            <a:r>
              <a:rPr lang="en-US" dirty="0"/>
              <a:t>2011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7240129" y="6475413"/>
            <a:ext cx="130381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12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9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700088"/>
            <a:ext cx="7772400" cy="671512"/>
          </a:xfrm>
        </p:spPr>
        <p:txBody>
          <a:bodyPr/>
          <a:lstStyle/>
          <a:p>
            <a:r>
              <a:rPr lang="en-US" sz="2800" smtClean="0"/>
              <a:t>References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76800"/>
          </a:xfrm>
        </p:spPr>
        <p:txBody>
          <a:bodyPr/>
          <a:lstStyle/>
          <a:p>
            <a:pPr>
              <a:buNone/>
            </a:pPr>
            <a:r>
              <a:rPr lang="en-US" b="0" smtClean="0"/>
              <a:t>[1]</a:t>
            </a:r>
            <a:r>
              <a:rPr lang="en-US" b="0" smtClean="0">
                <a:hlinkClick r:id="rId2"/>
              </a:rPr>
              <a:t>http://www.miit.gov.cn/n11293472/n11295310/n11297428/11637344.html</a:t>
            </a:r>
            <a:endParaRPr lang="en-US" b="0" smtClean="0"/>
          </a:p>
          <a:p>
            <a:pPr>
              <a:buNone/>
            </a:pPr>
            <a:r>
              <a:rPr lang="en-US" b="0" smtClean="0"/>
              <a:t>[</a:t>
            </a:r>
            <a:r>
              <a:rPr lang="en-US" b="0" dirty="0" smtClean="0"/>
              <a:t>2] </a:t>
            </a:r>
            <a:r>
              <a:rPr lang="en-US" b="0" dirty="0" smtClean="0">
                <a:hlinkClick r:id="rId3"/>
              </a:rPr>
              <a:t>http</a:t>
            </a:r>
            <a:r>
              <a:rPr lang="en-US" b="0" smtClean="0">
                <a:hlinkClick r:id="rId3"/>
              </a:rPr>
              <a:t>://</a:t>
            </a:r>
            <a:r>
              <a:rPr lang="en-US" b="0" smtClean="0">
                <a:hlinkClick r:id="rId3"/>
              </a:rPr>
              <a:t>www.srrccn.org/srrc-approval-new2.htm</a:t>
            </a:r>
            <a:endParaRPr lang="en-US" b="0" smtClean="0"/>
          </a:p>
          <a:p>
            <a:pPr>
              <a:buNone/>
            </a:pPr>
            <a:r>
              <a:rPr lang="en-US" b="0" smtClean="0"/>
              <a:t>[3] 11-11-0457-00-00ah-potential-compromise-of-802-11ah-use-case-document.pptx</a:t>
            </a:r>
            <a:endParaRPr lang="en-US" b="0" dirty="0" smtClean="0"/>
          </a:p>
          <a:p>
            <a:pPr>
              <a:buNone/>
            </a:pPr>
            <a:endParaRPr lang="en-US" b="0" dirty="0" smtClean="0"/>
          </a:p>
          <a:p>
            <a:pPr>
              <a:buFontTx/>
              <a:buNone/>
              <a:defRPr/>
            </a:pPr>
            <a:endParaRPr lang="en-US" b="0" dirty="0" smtClean="0"/>
          </a:p>
          <a:p>
            <a:pPr>
              <a:buFontTx/>
              <a:buNone/>
              <a:defRPr/>
            </a:pPr>
            <a:endParaRPr lang="en-US" b="0" dirty="0" smtClean="0"/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US" sz="2400" dirty="0" smtClean="0"/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GB" sz="2400" dirty="0" smtClean="0"/>
          </a:p>
          <a:p>
            <a:pPr marL="225425" lvl="4" indent="-2254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US" sz="2400" dirty="0" smtClean="0"/>
          </a:p>
          <a:p>
            <a:pPr marL="225425" indent="-2254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US" sz="20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buFontTx/>
              <a:buNone/>
              <a:defRPr/>
            </a:pPr>
            <a:endParaRPr lang="en-US" sz="2400" dirty="0" smtClean="0"/>
          </a:p>
          <a:p>
            <a:pPr>
              <a:defRPr/>
            </a:pPr>
            <a:endParaRPr lang="en-US" sz="3200" dirty="0" smtClean="0"/>
          </a:p>
          <a:p>
            <a:pPr>
              <a:defRPr/>
            </a:pPr>
            <a:endParaRPr lang="en-US" sz="3200" dirty="0" smtClean="0"/>
          </a:p>
          <a:p>
            <a:pPr lvl="1">
              <a:buFontTx/>
              <a:buNone/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endParaRPr lang="en-US" sz="1200" dirty="0" smtClean="0"/>
          </a:p>
          <a:p>
            <a:pPr lvl="2">
              <a:defRPr/>
            </a:pPr>
            <a:endParaRPr lang="en-US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40124" y="6475413"/>
            <a:ext cx="130381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14645" y="6477000"/>
            <a:ext cx="5097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10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24419</TotalTime>
  <Words>710</Words>
  <Application>Microsoft Office PowerPoint</Application>
  <PresentationFormat>全屏显示(4:3)</PresentationFormat>
  <Paragraphs>163</Paragraphs>
  <Slides>9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S1G Spectrum Regulations in China</vt:lpstr>
      <vt:lpstr>Outline</vt:lpstr>
      <vt:lpstr>Regulation in China </vt:lpstr>
      <vt:lpstr>Equipment Categories and Regulations</vt:lpstr>
      <vt:lpstr>Cont. </vt:lpstr>
      <vt:lpstr> General Spurious Radiation Limitations</vt:lpstr>
      <vt:lpstr>Major Frequency and Use Case Discussion</vt:lpstr>
      <vt:lpstr>Conclusions</vt:lpstr>
      <vt:lpstr>References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gongdaning</cp:lastModifiedBy>
  <cp:revision>585</cp:revision>
  <cp:lastPrinted>1998-02-10T13:28:06Z</cp:lastPrinted>
  <dcterms:created xsi:type="dcterms:W3CDTF">2007-05-21T21:00:37Z</dcterms:created>
  <dcterms:modified xsi:type="dcterms:W3CDTF">2011-07-18T13:01:35Z</dcterms:modified>
</cp:coreProperties>
</file>