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311" r:id="rId3"/>
    <p:sldId id="322" r:id="rId4"/>
    <p:sldId id="323" r:id="rId5"/>
    <p:sldId id="330" r:id="rId6"/>
    <p:sldId id="325" r:id="rId7"/>
    <p:sldId id="324" r:id="rId8"/>
    <p:sldId id="329" r:id="rId9"/>
    <p:sldId id="326" r:id="rId10"/>
    <p:sldId id="327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7" autoAdjust="0"/>
    <p:restoredTop sz="94667" autoAdjust="0"/>
  </p:normalViewPr>
  <p:slideViewPr>
    <p:cSldViewPr snapToGrid="0">
      <p:cViewPr varScale="1">
        <p:scale>
          <a:sx n="82" d="100"/>
          <a:sy n="82" d="100"/>
        </p:scale>
        <p:origin x="-48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266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15797" y="9000621"/>
            <a:ext cx="22969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 smtClean="0"/>
              <a:t>James Wang et al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802.11-06/1458r0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863" y="96239"/>
            <a:ext cx="1227837" cy="215444"/>
          </a:xfrm>
          <a:ln/>
        </p:spPr>
        <p:txBody>
          <a:bodyPr/>
          <a:lstStyle/>
          <a:p>
            <a:r>
              <a:rPr lang="en-US"/>
              <a:t>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0646" y="9000621"/>
            <a:ext cx="2382062" cy="184666"/>
          </a:xfrm>
          <a:ln/>
        </p:spPr>
        <p:txBody>
          <a:bodyPr/>
          <a:lstStyle/>
          <a:p>
            <a:pPr lvl="4"/>
            <a:r>
              <a:rPr lang="en-US"/>
              <a:t>Joonsuk Kim, Broadcom Corp.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66902DE-5765-4F43-AA87-7BABFFA8D55D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679" y="6475413"/>
            <a:ext cx="18352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James Wang et al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8679" y="6475413"/>
            <a:ext cx="18352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James Wang et al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2885" y="332601"/>
            <a:ext cx="34626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802.11-11/0942-r0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679" y="6475413"/>
            <a:ext cx="1835246" cy="184666"/>
          </a:xfrm>
        </p:spPr>
        <p:txBody>
          <a:bodyPr/>
          <a:lstStyle/>
          <a:p>
            <a:r>
              <a:rPr lang="en-US" dirty="0" smtClean="0"/>
              <a:t>James Wang et al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B69A760-B83C-4F38-A435-69D12FE6B8C7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  <a:ln/>
        </p:spPr>
        <p:txBody>
          <a:bodyPr anchor="ctr"/>
          <a:lstStyle/>
          <a:p>
            <a:r>
              <a:rPr lang="en-US" dirty="0" smtClean="0"/>
              <a:t>Discussion on 11ah Peak Throughput Requirements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/>
            <a:r>
              <a:rPr lang="en-US" sz="1800" dirty="0"/>
              <a:t>Date:</a:t>
            </a:r>
            <a:r>
              <a:rPr lang="en-US" sz="1800" b="0" dirty="0"/>
              <a:t> </a:t>
            </a:r>
            <a:r>
              <a:rPr lang="en-US" sz="1800" b="0" dirty="0" smtClean="0"/>
              <a:t>2011-07-01</a:t>
            </a:r>
            <a:endParaRPr lang="en-US" sz="18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65138" y="1981200"/>
          <a:ext cx="7426325" cy="4089400"/>
        </p:xfrm>
        <a:graphic>
          <a:graphicData uri="http://schemas.openxmlformats.org/presentationml/2006/ole">
            <p:oleObj spid="_x0000_s1026" name="Document" r:id="rId4" imgW="8366352" imgH="4611629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100000"/>
              </a:spcBef>
            </a:pPr>
            <a:r>
              <a:rPr lang="en-US" sz="1800">
                <a:latin typeface="Arial" charset="0"/>
              </a:rPr>
              <a:t>Authors:</a:t>
            </a:r>
            <a:endParaRPr lang="en-US" sz="18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accommodate different bandwidths in different countries, it is advisable to use spectral efficiency for requirements</a:t>
            </a:r>
          </a:p>
          <a:p>
            <a:r>
              <a:rPr lang="en-US" dirty="0" smtClean="0"/>
              <a:t>Proposed text: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err="1" smtClean="0"/>
              <a:t>TGah</a:t>
            </a:r>
            <a:r>
              <a:rPr lang="en-US" sz="1600" dirty="0" smtClean="0"/>
              <a:t> amendment shall provide at least a mode of operation capable of achieving a maximum </a:t>
            </a:r>
            <a:r>
              <a:rPr lang="en-US" sz="1600" dirty="0" smtClean="0"/>
              <a:t>aggregate Multi-Station spectral </a:t>
            </a:r>
            <a:r>
              <a:rPr lang="en-US" sz="1600" dirty="0" smtClean="0"/>
              <a:t>efficiency of more than </a:t>
            </a:r>
            <a:r>
              <a:rPr lang="en-US" sz="1600" dirty="0" err="1" smtClean="0"/>
              <a:t>TBDbps</a:t>
            </a:r>
            <a:r>
              <a:rPr lang="en-US" sz="1600" dirty="0" smtClean="0"/>
              <a:t>/Hz as </a:t>
            </a:r>
            <a:r>
              <a:rPr lang="en-US" sz="1600" dirty="0" smtClean="0"/>
              <a:t>measured at the MAC data service access point  (SAP) in S1G band.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on Peak throughput Requirements for 11ah</a:t>
            </a:r>
          </a:p>
          <a:p>
            <a:r>
              <a:rPr lang="en-US" dirty="0" smtClean="0"/>
              <a:t>Proposed Text for the Functional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from 11ac and 11ad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11ac has peak throughput requirements for single and multi-STA (DCN0451r16 “Functional requirements and evaluation methodology” )</a:t>
            </a:r>
          </a:p>
          <a:p>
            <a:pPr lvl="1"/>
            <a:r>
              <a:rPr lang="en-US" sz="1400" dirty="0" smtClean="0"/>
              <a:t>2.1.1 Multi-STA throughput measured at the MAC SAP to be at least 1 </a:t>
            </a:r>
            <a:r>
              <a:rPr lang="en-US" sz="1400" dirty="0" err="1" smtClean="0"/>
              <a:t>Gbps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2.1.2 Single-STA throughput measured at the MAC SAP to be at least 500 Mbps.</a:t>
            </a:r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R1(R2) –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amendment shall provide at least a mode of operation capable of achieving a maximum Multi-Station (Single-Station) throughput of more than 1Gbps (500 Mbps) as measured at the MAC data service access point  (SAP), utilizing no more than 80 MHz of channel bandwidth in 5GHz band. </a:t>
            </a:r>
          </a:p>
          <a:p>
            <a:r>
              <a:rPr lang="en-US" sz="1800" dirty="0" smtClean="0"/>
              <a:t>11ad has data rate requirements for video (DCN0228r5) </a:t>
            </a:r>
          </a:p>
          <a:p>
            <a:pPr lvl="1"/>
            <a:r>
              <a:rPr lang="en-US" sz="1400" dirty="0" smtClean="0"/>
              <a:t>2.1.3 Video Requirements</a:t>
            </a:r>
          </a:p>
          <a:p>
            <a:pPr lvl="1"/>
            <a:r>
              <a:rPr lang="en-US" sz="1400" b="0" dirty="0" smtClean="0"/>
              <a:t>The </a:t>
            </a:r>
            <a:r>
              <a:rPr lang="en-US" sz="1400" b="0" dirty="0" err="1" smtClean="0"/>
              <a:t>TGad</a:t>
            </a:r>
            <a:r>
              <a:rPr lang="en-US" sz="1400" b="0" dirty="0" smtClean="0"/>
              <a:t> amendment provides a means of supporting uncompressed video requirements for rate, packet loss rate and delay, as measured at the MAC data SAP. </a:t>
            </a:r>
          </a:p>
          <a:p>
            <a:pPr lvl="1"/>
            <a:endParaRPr lang="en-US" sz="1000" b="0" dirty="0" smtClean="0"/>
          </a:p>
          <a:p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537653" y="5111433"/>
          <a:ext cx="6481762" cy="1144587"/>
        </p:xfrm>
        <a:graphic>
          <a:graphicData uri="http://schemas.openxmlformats.org/presentationml/2006/ole">
            <p:oleObj spid="_x0000_s18434" name="Document" r:id="rId3" imgW="6481607" imgH="114533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throughput requirements: User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1d: Industrial Process Automation (Single-STA?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Case 3a : Outdoor Extended Range Hot Spot (Multi-STA)</a:t>
            </a:r>
          </a:p>
          <a:p>
            <a:endParaRPr lang="en-US" dirty="0" smtClean="0"/>
          </a:p>
          <a:p>
            <a:r>
              <a:rPr lang="en-US" dirty="0" smtClean="0"/>
              <a:t>Use Case 3b: Outdoor Wi-Fi  for Cellular Offloading (Multi-STA) </a:t>
            </a:r>
          </a:p>
          <a:p>
            <a:endParaRPr lang="en-US" dirty="0" smtClean="0"/>
          </a:p>
          <a:p>
            <a:r>
              <a:rPr lang="en-US" dirty="0" smtClean="0"/>
              <a:t>Other cases: 100 kbps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35380" y="4155440"/>
          <a:ext cx="6835140" cy="338113"/>
        </p:xfrm>
        <a:graphic>
          <a:graphicData uri="http://schemas.openxmlformats.org/drawingml/2006/table">
            <a:tbl>
              <a:tblPr/>
              <a:tblGrid>
                <a:gridCol w="547258"/>
                <a:gridCol w="4047602"/>
                <a:gridCol w="2240280"/>
              </a:tblGrid>
              <a:tr h="3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Data rate (Aggregate BSS PHY rate)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Up to 10 Mbps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50620" y="5328920"/>
          <a:ext cx="6812280" cy="338138"/>
        </p:xfrm>
        <a:graphic>
          <a:graphicData uri="http://schemas.openxmlformats.org/drawingml/2006/table">
            <a:tbl>
              <a:tblPr/>
              <a:tblGrid>
                <a:gridCol w="467509"/>
                <a:gridCol w="4195931"/>
                <a:gridCol w="214884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S PGothic" pitchFamily="34" charset="-128"/>
                        </a:rPr>
                        <a:t>Data rate (Aggregate BSS PHY rate)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S PGothic" pitchFamily="34" charset="-128"/>
                        </a:rPr>
                        <a:t>20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2882900"/>
          <a:ext cx="6835140" cy="338113"/>
        </p:xfrm>
        <a:graphic>
          <a:graphicData uri="http://schemas.openxmlformats.org/drawingml/2006/table">
            <a:tbl>
              <a:tblPr/>
              <a:tblGrid>
                <a:gridCol w="547258"/>
                <a:gridCol w="4047602"/>
                <a:gridCol w="2240280"/>
              </a:tblGrid>
              <a:tr h="3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Data rate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&lt; 1 Mbps *1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Peak Throughput be included in 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7583" y="2341983"/>
            <a:ext cx="61436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3676264" y="3377684"/>
            <a:ext cx="1231639" cy="5971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H="1">
            <a:off x="4208106" y="3582955"/>
            <a:ext cx="186612" cy="1119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189445" y="3610947"/>
            <a:ext cx="242596" cy="653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55780" y="1754155"/>
            <a:ext cx="7931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11-11-0239-01-00ah Proposed Selection Procedure, Dave </a:t>
            </a:r>
            <a:r>
              <a:rPr lang="en-US" sz="1400" dirty="0" err="1" smtClean="0"/>
              <a:t>Halaz</a:t>
            </a:r>
            <a:r>
              <a:rPr lang="en-US" sz="1400" dirty="0" smtClean="0"/>
              <a:t> and Rolf de Vegt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smtClean="0"/>
              <a:t>Note that a functional requirement does not mean it is a mandatory implementation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Achievable Throughput for 10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FFT Size:256</a:t>
            </a:r>
          </a:p>
          <a:p>
            <a:r>
              <a:rPr lang="en-US" sz="1600" dirty="0" smtClean="0"/>
              <a:t>GI:6.4</a:t>
            </a:r>
            <a:r>
              <a:rPr lang="el-GR" sz="1600" dirty="0" smtClean="0"/>
              <a:t>μ</a:t>
            </a:r>
            <a:r>
              <a:rPr lang="en-US" sz="1600" dirty="0" smtClean="0"/>
              <a:t>S</a:t>
            </a:r>
          </a:p>
          <a:p>
            <a:r>
              <a:rPr lang="en-US" sz="1600" dirty="0" smtClean="0"/>
              <a:t>Symbol Duration:32</a:t>
            </a:r>
            <a:r>
              <a:rPr lang="el-GR" sz="1600" dirty="0" smtClean="0"/>
              <a:t>μ</a:t>
            </a:r>
            <a:r>
              <a:rPr lang="en-US" sz="1600" dirty="0" smtClean="0"/>
              <a:t>S</a:t>
            </a:r>
          </a:p>
          <a:p>
            <a:r>
              <a:rPr lang="en-US" sz="1600" dirty="0" smtClean="0"/>
              <a:t>Data Carriers:234</a:t>
            </a:r>
          </a:p>
          <a:p>
            <a:r>
              <a:rPr lang="en-US" sz="1600" dirty="0" smtClean="0"/>
              <a:t>Payload: 32 </a:t>
            </a:r>
            <a:r>
              <a:rPr lang="en-US" sz="1600" dirty="0" smtClean="0"/>
              <a:t>bytes</a:t>
            </a:r>
          </a:p>
          <a:p>
            <a:pPr>
              <a:buNone/>
            </a:pPr>
            <a:r>
              <a:rPr lang="en-US" sz="1600" dirty="0" smtClean="0"/>
              <a:t>(Entries in yellow box </a:t>
            </a:r>
          </a:p>
          <a:p>
            <a:pPr>
              <a:buNone/>
            </a:pPr>
            <a:r>
              <a:rPr lang="en-US" sz="1600" dirty="0" smtClean="0"/>
              <a:t>meets the 20Mbps</a:t>
            </a:r>
          </a:p>
          <a:p>
            <a:pPr>
              <a:buNone/>
            </a:pPr>
            <a:r>
              <a:rPr lang="en-US" sz="1600" dirty="0" smtClean="0"/>
              <a:t>requirement) 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30973" y="1800014"/>
          <a:ext cx="5715001" cy="454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69"/>
                <a:gridCol w="1044411"/>
                <a:gridCol w="1737360"/>
                <a:gridCol w="1889761"/>
              </a:tblGrid>
              <a:tr h="24422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Modulation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Code Rate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Data Rate (Mbps)/S.</a:t>
                      </a:r>
                      <a:r>
                        <a:rPr lang="en-US" sz="1000" baseline="0" dirty="0" smtClean="0"/>
                        <a:t> Efficiency(Bps/Hz)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Data Rate (Mbps)/S.</a:t>
                      </a:r>
                      <a:r>
                        <a:rPr lang="en-US" sz="1000" baseline="0" dirty="0" smtClean="0"/>
                        <a:t> Efficiency(Bps/Hz)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2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Spatial Stream=1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Spatial Stream=2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QPSK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7.3/.7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14.6/1.5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9.8/1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19.5/2.0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11/1.1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21.9/2.2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12.2/1.2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24.4/2.4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16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14.6/1.5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29.3/2.9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19.5/2.0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39/3.9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21.9/2.2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43.9/4.4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24.3/2.4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48.8/4.9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64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21.9/2.2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43.9/4.4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29.3/2.9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58.5/5.9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32.9/3.3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65.8/6.6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36.6/3.7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73.1/7.3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256</a:t>
                      </a:r>
                      <a:r>
                        <a:rPr lang="en-US" sz="1000" baseline="0" dirty="0" smtClean="0"/>
                        <a:t>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29.3/2.9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58.5/5.9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39/3.9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78/7.8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43.9/4.4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87.8/8.8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48.8/4.9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97.5/9.8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Achievable Throughput for 5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FFT Size:128</a:t>
            </a:r>
          </a:p>
          <a:p>
            <a:r>
              <a:rPr lang="en-US" sz="1600" dirty="0" smtClean="0"/>
              <a:t>GI:6.4</a:t>
            </a:r>
            <a:r>
              <a:rPr lang="el-GR" sz="1600" dirty="0" smtClean="0"/>
              <a:t>μ</a:t>
            </a:r>
            <a:r>
              <a:rPr lang="en-US" sz="1600" dirty="0" smtClean="0"/>
              <a:t>S</a:t>
            </a:r>
          </a:p>
          <a:p>
            <a:r>
              <a:rPr lang="en-US" sz="1600" dirty="0" smtClean="0"/>
              <a:t>Symbol Duration:32</a:t>
            </a:r>
            <a:r>
              <a:rPr lang="el-GR" sz="1600" dirty="0" smtClean="0"/>
              <a:t>μ</a:t>
            </a:r>
            <a:r>
              <a:rPr lang="en-US" sz="1600" dirty="0" smtClean="0"/>
              <a:t>S</a:t>
            </a:r>
          </a:p>
          <a:p>
            <a:r>
              <a:rPr lang="en-US" sz="1600" dirty="0" smtClean="0"/>
              <a:t>Data Carriers:112</a:t>
            </a:r>
          </a:p>
          <a:p>
            <a:r>
              <a:rPr lang="en-US" sz="1600" dirty="0" smtClean="0"/>
              <a:t>Payload: 32 </a:t>
            </a:r>
            <a:r>
              <a:rPr lang="en-US" sz="1600" dirty="0" smtClean="0"/>
              <a:t>bytes</a:t>
            </a:r>
          </a:p>
          <a:p>
            <a:pPr>
              <a:buNone/>
            </a:pPr>
            <a:r>
              <a:rPr lang="en-US" sz="1600" dirty="0" smtClean="0"/>
              <a:t>(Entries in yellow box </a:t>
            </a:r>
          </a:p>
          <a:p>
            <a:pPr>
              <a:buNone/>
            </a:pPr>
            <a:r>
              <a:rPr lang="en-US" sz="1600" dirty="0" smtClean="0"/>
              <a:t>meets the 20Mbps</a:t>
            </a:r>
          </a:p>
          <a:p>
            <a:pPr>
              <a:buNone/>
            </a:pPr>
            <a:r>
              <a:rPr lang="en-US" sz="1600" dirty="0" smtClean="0"/>
              <a:t>requirement) 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05574" y="1664547"/>
          <a:ext cx="5715001" cy="454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69"/>
                <a:gridCol w="1044411"/>
                <a:gridCol w="1737360"/>
                <a:gridCol w="1889761"/>
              </a:tblGrid>
              <a:tr h="24422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Modulation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Code Rate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Data Rate (Mbps)/S.</a:t>
                      </a:r>
                      <a:r>
                        <a:rPr lang="en-US" sz="1000" baseline="0" dirty="0" smtClean="0"/>
                        <a:t> Efficiency(Bps/Hz)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Data Rate (Mbps)/S.</a:t>
                      </a:r>
                      <a:r>
                        <a:rPr lang="en-US" sz="1000" baseline="0" smtClean="0"/>
                        <a:t> Efficiency(Bps/Hz)</a:t>
                      </a:r>
                      <a:endParaRPr lang="en-US" sz="100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2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Spatial Stream=1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Spatial Stream=2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QPSK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3.5/.7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7/1.4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4.7/.9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9.3/1.9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5.25/1.1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10.5/2.1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5.8/1.2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11.7/2.3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16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7/1.4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14/2.8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9.3/1.9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18.7/3.7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10.5/2.1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21/4.2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11.7/2.3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23.3/4.7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64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10.5/2.1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21/4.2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14/2.8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28/5.6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15.6/3.2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31.5/6.3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17.5/3.5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35/7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256 QAM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14/2.8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28/5.6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18.7/3.7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37.3/7.5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21/4.2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42/8.4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23.3/6.7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46.7/9.3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Achievable Throughput for 1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FFT Size:32</a:t>
            </a:r>
          </a:p>
          <a:p>
            <a:r>
              <a:rPr lang="en-US" sz="1600" dirty="0" smtClean="0"/>
              <a:t>GI:6</a:t>
            </a:r>
            <a:r>
              <a:rPr lang="el-GR" sz="1600" dirty="0" smtClean="0"/>
              <a:t>μ</a:t>
            </a:r>
            <a:r>
              <a:rPr lang="en-US" sz="1600" dirty="0" smtClean="0"/>
              <a:t>S</a:t>
            </a:r>
          </a:p>
          <a:p>
            <a:r>
              <a:rPr lang="en-US" sz="1600" dirty="0" smtClean="0"/>
              <a:t>Symbol Duration:38</a:t>
            </a:r>
            <a:r>
              <a:rPr lang="el-GR" sz="1600" dirty="0" smtClean="0"/>
              <a:t>μ</a:t>
            </a:r>
            <a:r>
              <a:rPr lang="en-US" sz="1600" dirty="0" smtClean="0"/>
              <a:t>S</a:t>
            </a:r>
          </a:p>
          <a:p>
            <a:r>
              <a:rPr lang="en-US" sz="1600" dirty="0" smtClean="0"/>
              <a:t>Data Carriers:28</a:t>
            </a:r>
          </a:p>
          <a:p>
            <a:r>
              <a:rPr lang="en-US" sz="1600" dirty="0" smtClean="0"/>
              <a:t>Payload: 32 </a:t>
            </a:r>
            <a:r>
              <a:rPr lang="en-US" sz="1600" dirty="0" smtClean="0"/>
              <a:t>bytes</a:t>
            </a:r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05574" y="1689947"/>
          <a:ext cx="5715001" cy="454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69"/>
                <a:gridCol w="1044411"/>
                <a:gridCol w="1737360"/>
                <a:gridCol w="1889761"/>
              </a:tblGrid>
              <a:tr h="24422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Modulation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Code Rate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Data Rate (Mbps)/S.</a:t>
                      </a:r>
                      <a:r>
                        <a:rPr lang="en-US" sz="1000" baseline="0" dirty="0" smtClean="0"/>
                        <a:t> Efficiency(Bps/Hz)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Data Rate (Mbps)/S.</a:t>
                      </a:r>
                      <a:r>
                        <a:rPr lang="en-US" sz="1000" baseline="0" smtClean="0"/>
                        <a:t> Efficiency(Bps/Hz)</a:t>
                      </a:r>
                      <a:endParaRPr lang="en-US" sz="100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2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Spatial Stream=1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Spatial Stream=2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QPSK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.7/.7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1.5/1.5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1.0/1.0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2.0/2.0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1.1/1.1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2.2/2.2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1.2/1.2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2.5/2.5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16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1.5/1.5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2.9/2.9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2.0/2.0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3.9/3.9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2.2/2.2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4.4/4.4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2.5/2.5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4.9/4.9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64 QAM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2.2/2.2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4.4/4.4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3.0/3.0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5.9/5.9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3.3/3.3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6.6/6.6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3.7/3.7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7.4/7.4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256 QAM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1/2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2.9/2.9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5.9/5.9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3.9/3.9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7.9/7.9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3/4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4.4/4.4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8.8/8.8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5/6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4.9/4.9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9.8/9.8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Throughputs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Candidate MCSs which </a:t>
            </a:r>
            <a:r>
              <a:rPr lang="en-US" dirty="0" smtClean="0"/>
              <a:t>support </a:t>
            </a:r>
            <a:r>
              <a:rPr lang="en-US" dirty="0" smtClean="0"/>
              <a:t>the </a:t>
            </a:r>
            <a:r>
              <a:rPr lang="en-US" dirty="0" smtClean="0"/>
              <a:t>MAC SAP Aggregate throughput of 20Mbps</a:t>
            </a:r>
          </a:p>
          <a:p>
            <a:pPr lvl="1"/>
            <a:r>
              <a:rPr lang="en-US" dirty="0" smtClean="0"/>
              <a:t>5MHz BW </a:t>
            </a:r>
            <a:r>
              <a:rPr lang="en-US" dirty="0" smtClean="0">
                <a:sym typeface="Wingdings" pitchFamily="2" charset="2"/>
              </a:rPr>
              <a:t> 2 SS/64 </a:t>
            </a:r>
            <a:r>
              <a:rPr lang="en-US" dirty="0" smtClean="0">
                <a:sym typeface="Wingdings" pitchFamily="2" charset="2"/>
              </a:rPr>
              <a:t>QAM (35MBPS/7BPS/Hz)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5MHz BW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2SS/256 QAM (46.7MBPS/9.3 BPS/Hz)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10MHz BW  1 SS/64QAM </a:t>
            </a:r>
            <a:r>
              <a:rPr lang="en-US" dirty="0" smtClean="0">
                <a:sym typeface="Wingdings" pitchFamily="2" charset="2"/>
              </a:rPr>
              <a:t>(36MBPS/3.7BPS/Hz 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10MHz BW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 </a:t>
            </a:r>
            <a:r>
              <a:rPr lang="en-US" dirty="0" smtClean="0">
                <a:sym typeface="Wingdings" pitchFamily="2" charset="2"/>
              </a:rPr>
              <a:t>SS/256QAM (48.8MBPS/4.9BPS/Hz 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10MHz BW  2 SS/16 QAM </a:t>
            </a:r>
            <a:r>
              <a:rPr lang="en-US" dirty="0" smtClean="0">
                <a:sym typeface="Wingdings" pitchFamily="2" charset="2"/>
              </a:rPr>
              <a:t>(48.8MBPS/4.9BPS/Hz 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10MHz BW  2 </a:t>
            </a:r>
            <a:r>
              <a:rPr lang="en-US" dirty="0" smtClean="0">
                <a:sym typeface="Wingdings" pitchFamily="2" charset="2"/>
              </a:rPr>
              <a:t>SS/64QAM (73.1MBPS/7.3BPS/Hz)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10MHz BW  2 </a:t>
            </a:r>
            <a:r>
              <a:rPr lang="en-US" dirty="0" smtClean="0">
                <a:sym typeface="Wingdings" pitchFamily="2" charset="2"/>
              </a:rPr>
              <a:t>SS/256QAM (97.5MBPS/9.8BPS/Hz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4042</TotalTime>
  <Words>886</Words>
  <Application>Microsoft Office PowerPoint</Application>
  <PresentationFormat>On-screen Show (4:3)</PresentationFormat>
  <Paragraphs>282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Discussion on 11ah Peak Throughput Requirements</vt:lpstr>
      <vt:lpstr>Abstract</vt:lpstr>
      <vt:lpstr>Text from 11ac and 11ad Requirements</vt:lpstr>
      <vt:lpstr>Summary of throughput requirements: User cases</vt:lpstr>
      <vt:lpstr>Should Peak Throughput be included in Functional Requirements</vt:lpstr>
      <vt:lpstr>Examples of Achievable Throughput for 10 MHz</vt:lpstr>
      <vt:lpstr>Examples of Achievable Throughput for 5 MHz</vt:lpstr>
      <vt:lpstr>Examples of Achievable Throughput for 1 MHz</vt:lpstr>
      <vt:lpstr>Summary of Throughputs</vt:lpstr>
      <vt:lpstr>Proposed Text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JW</cp:lastModifiedBy>
  <cp:revision>309</cp:revision>
  <cp:lastPrinted>1998-02-10T13:28:06Z</cp:lastPrinted>
  <dcterms:created xsi:type="dcterms:W3CDTF">2007-05-21T21:00:37Z</dcterms:created>
  <dcterms:modified xsi:type="dcterms:W3CDTF">2011-07-11T05:30:13Z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-1123790781</vt:i4>
  </property>
  <property fmtid="{D5CDD505-2E9C-101B-9397-08002B2CF9AE}" pid="4" name="_EmailSubject">
    <vt:lpwstr>slides for presentation on MAc and PHY</vt:lpwstr>
  </property>
  <property fmtid="{D5CDD505-2E9C-101B-9397-08002B2CF9AE}" pid="5" name="_AuthorEmail">
    <vt:lpwstr>Huanchun.Ye@mediatek.com</vt:lpwstr>
  </property>
  <property fmtid="{D5CDD505-2E9C-101B-9397-08002B2CF9AE}" pid="6" name="_AuthorEmailDisplayName">
    <vt:lpwstr>Huanchun Ye</vt:lpwstr>
  </property>
  <property fmtid="{D5CDD505-2E9C-101B-9397-08002B2CF9AE}" pid="7" name="_PreviousAdHocReviewCycleID">
    <vt:i4>770223948</vt:i4>
  </property>
</Properties>
</file>