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84"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5"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7" d="100"/>
          <a:sy n="87" d="100"/>
        </p:scale>
        <p:origin x="-58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2544"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5E724812-817E-4287-81C1-EBE35337B38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5EC62074-B134-4D0A-BA01-5DEF72D16D3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44662381-601C-476C-B6E2-A92F6CCCE0CD}"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269969" y="95706"/>
            <a:ext cx="2011769" cy="215444"/>
          </a:xfrm>
          <a:noFill/>
        </p:spPr>
        <p:txBody>
          <a:bodyPr/>
          <a:lstStyle/>
          <a:p>
            <a:r>
              <a:rPr lang="zh-TW" altLang="en-US" smtClean="0"/>
              <a:t>doc.: IEEE 802.15-&lt;doc#&gt;</a:t>
            </a:r>
            <a:endParaRPr lang="en-US" altLang="zh-TW" smtClean="0"/>
          </a:p>
        </p:txBody>
      </p:sp>
      <p:sp>
        <p:nvSpPr>
          <p:cNvPr id="27651" name="Rectangle 3"/>
          <p:cNvSpPr>
            <a:spLocks noGrp="1" noChangeArrowheads="1"/>
          </p:cNvSpPr>
          <p:nvPr>
            <p:ph type="dt" sz="quarter" idx="1"/>
          </p:nvPr>
        </p:nvSpPr>
        <p:spPr>
          <a:xfrm>
            <a:off x="654050" y="95706"/>
            <a:ext cx="1086836" cy="215444"/>
          </a:xfrm>
          <a:noFill/>
        </p:spPr>
        <p:txBody>
          <a:bodyPr/>
          <a:lstStyle/>
          <a:p>
            <a:r>
              <a:rPr lang="zh-TW" altLang="en-US" smtClean="0"/>
              <a:t>&lt;month year&gt;</a:t>
            </a:r>
            <a:endParaRPr lang="en-US" altLang="zh-TW" smtClean="0"/>
          </a:p>
        </p:txBody>
      </p:sp>
      <p:sp>
        <p:nvSpPr>
          <p:cNvPr id="27652" name="Rectangle 6"/>
          <p:cNvSpPr>
            <a:spLocks noGrp="1" noChangeArrowheads="1"/>
          </p:cNvSpPr>
          <p:nvPr>
            <p:ph type="ftr" sz="quarter" idx="4"/>
          </p:nvPr>
        </p:nvSpPr>
        <p:spPr>
          <a:xfrm>
            <a:off x="4436681" y="8985250"/>
            <a:ext cx="1845057" cy="184666"/>
          </a:xfrm>
          <a:noFill/>
        </p:spPr>
        <p:txBody>
          <a:bodyPr/>
          <a:lstStyle/>
          <a:p>
            <a:pPr lvl="4"/>
            <a:r>
              <a:rPr lang="zh-TW" altLang="en-US" smtClean="0"/>
              <a:t>&lt;author&gt;, &lt;company&gt;</a:t>
            </a:r>
            <a:endParaRPr lang="en-US" altLang="zh-TW" smtClean="0"/>
          </a:p>
        </p:txBody>
      </p:sp>
      <p:sp>
        <p:nvSpPr>
          <p:cNvPr id="27653" name="Rectangle 7"/>
          <p:cNvSpPr>
            <a:spLocks noGrp="1" noChangeArrowheads="1"/>
          </p:cNvSpPr>
          <p:nvPr>
            <p:ph type="sldNum" sz="quarter" idx="5"/>
          </p:nvPr>
        </p:nvSpPr>
        <p:spPr>
          <a:xfrm>
            <a:off x="3320211" y="8985250"/>
            <a:ext cx="415177" cy="184666"/>
          </a:xfrm>
          <a:noFill/>
        </p:spPr>
        <p:txBody>
          <a:bodyPr/>
          <a:lstStyle/>
          <a:p>
            <a:r>
              <a:rPr lang="en-US" altLang="zh-TW" smtClean="0"/>
              <a:t>Page </a:t>
            </a:r>
            <a:fld id="{B955AB3A-D9C3-4C11-A85B-C4775495EB5F}" type="slidenum">
              <a:rPr lang="en-US" altLang="zh-TW" smtClean="0"/>
              <a:pPr/>
              <a:t>2</a:t>
            </a:fld>
            <a:endParaRPr lang="en-US" altLang="zh-TW" smtClean="0"/>
          </a:p>
        </p:txBody>
      </p:sp>
      <p:sp>
        <p:nvSpPr>
          <p:cNvPr id="27654" name="Rectangle 2"/>
          <p:cNvSpPr>
            <a:spLocks noGrp="1" noRot="1" noChangeAspect="1" noChangeArrowheads="1" noTextEdit="1"/>
          </p:cNvSpPr>
          <p:nvPr>
            <p:ph type="sldImg"/>
          </p:nvPr>
        </p:nvSpPr>
        <p:spPr>
          <a:xfrm>
            <a:off x="1155700" y="701675"/>
            <a:ext cx="4624388" cy="3468688"/>
          </a:xfrm>
          <a:ln/>
        </p:spPr>
      </p:sp>
      <p:sp>
        <p:nvSpPr>
          <p:cNvPr id="2765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87DCE1-F25C-489E-8954-C44E67BABC5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C6F18C-5FD6-487E-87D1-0004DF418F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98D34E2-E3F2-4ADF-8098-611E7EBDCC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1102" cy="276999"/>
          </a:xfrm>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70E42E-FA2F-47B0-BC46-E0C8B47096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1102" cy="276999"/>
          </a:xfrm>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F986BD-4C2E-4F64-9569-F01F9E0F23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A1A8062-41C2-4534-8936-31DE356023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8"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211CC65-2F1D-44AB-A06F-027679A0C2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4"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B7A3B763-4693-44DA-B304-327AE24665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3"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F696F3A-F815-465A-BA79-0C1BCB2071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559BE45-7BA1-44BD-A4BC-C4C98954F5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xfrm>
            <a:off x="5340932" y="6475413"/>
            <a:ext cx="3202993" cy="184666"/>
          </a:xfrm>
          <a:ln/>
        </p:spPr>
        <p:txBody>
          <a:bodyPr/>
          <a:lstStyle>
            <a:lvl1pPr>
              <a:defRPr/>
            </a:lvl1pPr>
          </a:lstStyle>
          <a:p>
            <a:pPr>
              <a:defRPr/>
            </a:pPr>
            <a:r>
              <a:rPr lang="en-US" dirty="0" smtClean="0"/>
              <a:t>Vish Ponnampalam, James Wang, </a:t>
            </a:r>
            <a:r>
              <a:rPr lang="en-US" dirty="0" err="1" smtClean="0"/>
              <a:t>MediaTek</a:t>
            </a:r>
            <a:r>
              <a:rPr lang="en-US" dirty="0" smtClean="0"/>
              <a:t>/</a:t>
            </a:r>
            <a:r>
              <a:rPr lang="en-US" dirty="0" err="1" smtClean="0"/>
              <a:t>Peraso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EB78DD-31F6-42A9-870D-B93900DB1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110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June 2011</a:t>
            </a:r>
            <a:endParaRPr lang="en-US" dirty="0"/>
          </a:p>
        </p:txBody>
      </p:sp>
      <p:sp>
        <p:nvSpPr>
          <p:cNvPr id="1029" name="Rectangle 5"/>
          <p:cNvSpPr>
            <a:spLocks noGrp="1" noChangeArrowheads="1"/>
          </p:cNvSpPr>
          <p:nvPr>
            <p:ph type="ftr" sz="quarter" idx="3"/>
          </p:nvPr>
        </p:nvSpPr>
        <p:spPr bwMode="auto">
          <a:xfrm>
            <a:off x="6620513" y="6475413"/>
            <a:ext cx="19234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James Wang, </a:t>
            </a:r>
            <a:r>
              <a:rPr lang="en-US" dirty="0" err="1" smtClean="0"/>
              <a:t>MediaTek</a:t>
            </a:r>
            <a:r>
              <a:rPr lang="en-US" dirty="0" smtClean="0"/>
              <a:t>/</a:t>
            </a:r>
            <a:r>
              <a:rPr lang="en-US" dirty="0" err="1" smtClean="0"/>
              <a:t>Peraso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F9C78370-021D-4C48-95B6-51E7BE5275D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802.11-11/0871r0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81102" cy="276999"/>
          </a:xfrm>
        </p:spPr>
        <p:txBody>
          <a:bodyPr/>
          <a:lstStyle/>
          <a:p>
            <a:pPr>
              <a:defRPr/>
            </a:pPr>
            <a:r>
              <a:rPr lang="en-US" dirty="0" smtClean="0"/>
              <a:t>June 2011</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Power Saving in Beam </a:t>
            </a:r>
            <a:r>
              <a:rPr lang="en-US" dirty="0" err="1" smtClean="0"/>
              <a:t>Beamforming</a:t>
            </a:r>
            <a:r>
              <a:rPr lang="en-US" dirty="0" smtClean="0"/>
              <a:t> for 11ad</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2011-06-16</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295400" y="2667000"/>
          <a:ext cx="7486650" cy="3286125"/>
        </p:xfrm>
        <a:graphic>
          <a:graphicData uri="http://schemas.openxmlformats.org/presentationml/2006/ole">
            <p:oleObj spid="_x0000_s1026" name="Document" r:id="rId4" imgW="6741174" imgH="2964310"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131"/>
            <a:ext cx="7772400" cy="1066800"/>
          </a:xfrm>
        </p:spPr>
        <p:txBody>
          <a:bodyPr/>
          <a:lstStyle/>
          <a:p>
            <a:r>
              <a:rPr lang="en-US" sz="3200" dirty="0" smtClean="0"/>
              <a:t>Random Sequence Generator 2</a:t>
            </a:r>
            <a:endParaRPr lang="en-US" sz="32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10</a:t>
            </a:fld>
            <a:endParaRPr lang="en-US" altLang="zh-TW"/>
          </a:p>
        </p:txBody>
      </p:sp>
      <p:sp>
        <p:nvSpPr>
          <p:cNvPr id="118" name="TextBox 117"/>
          <p:cNvSpPr txBox="1"/>
          <p:nvPr/>
        </p:nvSpPr>
        <p:spPr>
          <a:xfrm>
            <a:off x="841567" y="4231945"/>
            <a:ext cx="7797977" cy="2308324"/>
          </a:xfrm>
          <a:prstGeom prst="rect">
            <a:avLst/>
          </a:prstGeom>
          <a:noFill/>
        </p:spPr>
        <p:txBody>
          <a:bodyPr wrap="square" rtlCol="0">
            <a:spAutoFit/>
          </a:bodyPr>
          <a:lstStyle/>
          <a:p>
            <a:pPr>
              <a:buFont typeface="Arial" pitchFamily="34" charset="0"/>
              <a:buChar char="•"/>
            </a:pPr>
            <a:r>
              <a:rPr lang="en-US" sz="1600" dirty="0" smtClean="0"/>
              <a:t> Sequence Generator 2 is shown in Figure and is defined as follows:</a:t>
            </a:r>
          </a:p>
          <a:p>
            <a:pPr lvl="1">
              <a:buFont typeface="Arial" pitchFamily="34" charset="0"/>
              <a:buChar char="•"/>
            </a:pPr>
            <a:r>
              <a:rPr lang="en-US" sz="1600" dirty="0" smtClean="0"/>
              <a:t> Sequence Generator 2 is initiated with the value of the Tap 2 and State 2 fields contained in the Antenna Sector ID Pattern element received from the PCP/AP.</a:t>
            </a:r>
          </a:p>
          <a:p>
            <a:pPr lvl="1">
              <a:buFont typeface="Arial" pitchFamily="34" charset="0"/>
              <a:buChar char="•"/>
            </a:pPr>
            <a:r>
              <a:rPr lang="en-US" sz="1600" dirty="0" smtClean="0"/>
              <a:t> Sequence Generator 2 is advanced by one shift when a new initial state is needed from Sequence Generator 1.</a:t>
            </a:r>
          </a:p>
          <a:p>
            <a:pPr>
              <a:buFont typeface="Arial" pitchFamily="34" charset="0"/>
              <a:buChar char="•"/>
            </a:pPr>
            <a:endParaRPr lang="en-US" sz="1600" dirty="0" smtClean="0"/>
          </a:p>
          <a:p>
            <a:pPr>
              <a:buFont typeface="Arial" pitchFamily="34" charset="0"/>
              <a:buChar char="•"/>
            </a:pPr>
            <a:r>
              <a:rPr lang="en-US" sz="1600" dirty="0" smtClean="0"/>
              <a:t> NOTE – The taps are selected from the set of the sequences with maximal length property.</a:t>
            </a:r>
          </a:p>
          <a:p>
            <a:pPr marL="800100" lvl="1" indent="-342900" algn="l">
              <a:buAutoNum type="arabicPeriod"/>
            </a:pPr>
            <a:endParaRPr lang="en-US" sz="1600" dirty="0" smtClean="0"/>
          </a:p>
          <a:p>
            <a:pPr marL="800100" lvl="1" indent="-342900" algn="l">
              <a:buAutoNum type="arabicPeriod"/>
            </a:pPr>
            <a:endParaRPr lang="en-US" sz="1600" dirty="0"/>
          </a:p>
        </p:txBody>
      </p:sp>
      <p:sp>
        <p:nvSpPr>
          <p:cNvPr id="6" name="Rectangle 5"/>
          <p:cNvSpPr/>
          <p:nvPr/>
        </p:nvSpPr>
        <p:spPr bwMode="auto">
          <a:xfrm>
            <a:off x="2500533"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7" name="Rectangle 6"/>
          <p:cNvSpPr/>
          <p:nvPr/>
        </p:nvSpPr>
        <p:spPr bwMode="auto">
          <a:xfrm>
            <a:off x="3093204"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8" name="Rectangle 7"/>
          <p:cNvSpPr/>
          <p:nvPr/>
        </p:nvSpPr>
        <p:spPr bwMode="auto">
          <a:xfrm>
            <a:off x="3685874"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9" name="Rectangle 8"/>
          <p:cNvSpPr/>
          <p:nvPr/>
        </p:nvSpPr>
        <p:spPr bwMode="auto">
          <a:xfrm>
            <a:off x="4278545"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0" name="Rectangle 9"/>
          <p:cNvSpPr/>
          <p:nvPr/>
        </p:nvSpPr>
        <p:spPr bwMode="auto">
          <a:xfrm>
            <a:off x="4871216"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1" name="Rectangle 10"/>
          <p:cNvSpPr/>
          <p:nvPr/>
        </p:nvSpPr>
        <p:spPr bwMode="auto">
          <a:xfrm>
            <a:off x="5463887" y="2989458"/>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6" name="TextBox 15"/>
          <p:cNvSpPr txBox="1"/>
          <p:nvPr/>
        </p:nvSpPr>
        <p:spPr>
          <a:xfrm>
            <a:off x="2534687" y="3320715"/>
            <a:ext cx="246791" cy="245851"/>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3133959" y="3320715"/>
            <a:ext cx="246791" cy="245851"/>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3733232" y="3320715"/>
            <a:ext cx="246790" cy="245851"/>
          </a:xfrm>
          <a:prstGeom prst="rect">
            <a:avLst/>
          </a:prstGeom>
          <a:noFill/>
        </p:spPr>
        <p:txBody>
          <a:bodyPr wrap="none" rtlCol="0">
            <a:spAutoFit/>
          </a:bodyPr>
          <a:lstStyle/>
          <a:p>
            <a:r>
              <a:rPr lang="en-US" dirty="0" smtClean="0"/>
              <a:t>2</a:t>
            </a:r>
            <a:endParaRPr lang="en-US" dirty="0"/>
          </a:p>
        </p:txBody>
      </p:sp>
      <p:sp>
        <p:nvSpPr>
          <p:cNvPr id="19" name="TextBox 18"/>
          <p:cNvSpPr txBox="1"/>
          <p:nvPr/>
        </p:nvSpPr>
        <p:spPr>
          <a:xfrm>
            <a:off x="4332503" y="3320715"/>
            <a:ext cx="246791" cy="245851"/>
          </a:xfrm>
          <a:prstGeom prst="rect">
            <a:avLst/>
          </a:prstGeom>
          <a:noFill/>
        </p:spPr>
        <p:txBody>
          <a:bodyPr wrap="none" rtlCol="0">
            <a:spAutoFit/>
          </a:bodyPr>
          <a:lstStyle/>
          <a:p>
            <a:r>
              <a:rPr lang="en-US" dirty="0" smtClean="0"/>
              <a:t>3</a:t>
            </a:r>
            <a:endParaRPr lang="en-US" dirty="0"/>
          </a:p>
        </p:txBody>
      </p:sp>
      <p:sp>
        <p:nvSpPr>
          <p:cNvPr id="20" name="TextBox 19"/>
          <p:cNvSpPr txBox="1"/>
          <p:nvPr/>
        </p:nvSpPr>
        <p:spPr>
          <a:xfrm>
            <a:off x="4931775" y="3320715"/>
            <a:ext cx="246791" cy="245851"/>
          </a:xfrm>
          <a:prstGeom prst="rect">
            <a:avLst/>
          </a:prstGeom>
          <a:noFill/>
        </p:spPr>
        <p:txBody>
          <a:bodyPr wrap="none" rtlCol="0">
            <a:spAutoFit/>
          </a:bodyPr>
          <a:lstStyle/>
          <a:p>
            <a:r>
              <a:rPr lang="en-US" dirty="0" smtClean="0"/>
              <a:t>4</a:t>
            </a:r>
            <a:endParaRPr lang="en-US" dirty="0"/>
          </a:p>
        </p:txBody>
      </p:sp>
      <p:sp>
        <p:nvSpPr>
          <p:cNvPr id="21" name="TextBox 20"/>
          <p:cNvSpPr txBox="1"/>
          <p:nvPr/>
        </p:nvSpPr>
        <p:spPr>
          <a:xfrm>
            <a:off x="5531048" y="3320715"/>
            <a:ext cx="246791" cy="245851"/>
          </a:xfrm>
          <a:prstGeom prst="rect">
            <a:avLst/>
          </a:prstGeom>
          <a:noFill/>
        </p:spPr>
        <p:txBody>
          <a:bodyPr wrap="none" rtlCol="0">
            <a:spAutoFit/>
          </a:bodyPr>
          <a:lstStyle/>
          <a:p>
            <a:r>
              <a:rPr lang="en-US" dirty="0" smtClean="0"/>
              <a:t>5</a:t>
            </a:r>
            <a:endParaRPr lang="en-US" dirty="0"/>
          </a:p>
        </p:txBody>
      </p:sp>
      <p:sp>
        <p:nvSpPr>
          <p:cNvPr id="25" name="Oval 24"/>
          <p:cNvSpPr/>
          <p:nvPr/>
        </p:nvSpPr>
        <p:spPr bwMode="auto">
          <a:xfrm>
            <a:off x="2518138"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6" name="TextBox 25"/>
          <p:cNvSpPr txBox="1"/>
          <p:nvPr/>
        </p:nvSpPr>
        <p:spPr>
          <a:xfrm>
            <a:off x="2696058" y="2600233"/>
            <a:ext cx="246791" cy="245851"/>
          </a:xfrm>
          <a:prstGeom prst="rect">
            <a:avLst/>
          </a:prstGeom>
          <a:noFill/>
        </p:spPr>
        <p:txBody>
          <a:bodyPr wrap="none" rtlCol="0">
            <a:spAutoFit/>
          </a:bodyPr>
          <a:lstStyle/>
          <a:p>
            <a:r>
              <a:rPr lang="en-US" dirty="0" smtClean="0"/>
              <a:t>0</a:t>
            </a:r>
            <a:endParaRPr lang="en-US" dirty="0"/>
          </a:p>
        </p:txBody>
      </p:sp>
      <p:sp>
        <p:nvSpPr>
          <p:cNvPr id="29" name="Oval 28"/>
          <p:cNvSpPr/>
          <p:nvPr/>
        </p:nvSpPr>
        <p:spPr bwMode="auto">
          <a:xfrm>
            <a:off x="3108609"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0" name="TextBox 29"/>
          <p:cNvSpPr txBox="1"/>
          <p:nvPr/>
        </p:nvSpPr>
        <p:spPr>
          <a:xfrm>
            <a:off x="3286528" y="2600233"/>
            <a:ext cx="246790" cy="245851"/>
          </a:xfrm>
          <a:prstGeom prst="rect">
            <a:avLst/>
          </a:prstGeom>
          <a:noFill/>
        </p:spPr>
        <p:txBody>
          <a:bodyPr wrap="none" rtlCol="0">
            <a:spAutoFit/>
          </a:bodyPr>
          <a:lstStyle/>
          <a:p>
            <a:r>
              <a:rPr lang="en-US" dirty="0" smtClean="0"/>
              <a:t>1</a:t>
            </a:r>
            <a:endParaRPr lang="en-US" dirty="0"/>
          </a:p>
        </p:txBody>
      </p:sp>
      <p:sp>
        <p:nvSpPr>
          <p:cNvPr id="32" name="Oval 31"/>
          <p:cNvSpPr/>
          <p:nvPr/>
        </p:nvSpPr>
        <p:spPr bwMode="auto">
          <a:xfrm>
            <a:off x="3699079"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3" name="TextBox 32"/>
          <p:cNvSpPr txBox="1"/>
          <p:nvPr/>
        </p:nvSpPr>
        <p:spPr>
          <a:xfrm>
            <a:off x="3876999" y="2600233"/>
            <a:ext cx="246790" cy="245851"/>
          </a:xfrm>
          <a:prstGeom prst="rect">
            <a:avLst/>
          </a:prstGeom>
          <a:noFill/>
        </p:spPr>
        <p:txBody>
          <a:bodyPr wrap="none" rtlCol="0">
            <a:spAutoFit/>
          </a:bodyPr>
          <a:lstStyle/>
          <a:p>
            <a:r>
              <a:rPr lang="en-US" dirty="0" smtClean="0"/>
              <a:t>2</a:t>
            </a:r>
            <a:endParaRPr lang="en-US" dirty="0"/>
          </a:p>
        </p:txBody>
      </p:sp>
      <p:sp>
        <p:nvSpPr>
          <p:cNvPr id="35" name="Oval 34"/>
          <p:cNvSpPr/>
          <p:nvPr/>
        </p:nvSpPr>
        <p:spPr bwMode="auto">
          <a:xfrm>
            <a:off x="4289550"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6" name="TextBox 35"/>
          <p:cNvSpPr txBox="1"/>
          <p:nvPr/>
        </p:nvSpPr>
        <p:spPr>
          <a:xfrm>
            <a:off x="4467470" y="2600233"/>
            <a:ext cx="246790" cy="245851"/>
          </a:xfrm>
          <a:prstGeom prst="rect">
            <a:avLst/>
          </a:prstGeom>
          <a:noFill/>
        </p:spPr>
        <p:txBody>
          <a:bodyPr wrap="none" rtlCol="0">
            <a:spAutoFit/>
          </a:bodyPr>
          <a:lstStyle/>
          <a:p>
            <a:r>
              <a:rPr lang="en-US" dirty="0" smtClean="0"/>
              <a:t>3</a:t>
            </a:r>
            <a:endParaRPr lang="en-US" dirty="0"/>
          </a:p>
        </p:txBody>
      </p:sp>
      <p:sp>
        <p:nvSpPr>
          <p:cNvPr id="38" name="Oval 37"/>
          <p:cNvSpPr/>
          <p:nvPr/>
        </p:nvSpPr>
        <p:spPr bwMode="auto">
          <a:xfrm>
            <a:off x="4880021"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9" name="TextBox 38"/>
          <p:cNvSpPr txBox="1"/>
          <p:nvPr/>
        </p:nvSpPr>
        <p:spPr>
          <a:xfrm>
            <a:off x="5057941" y="2600233"/>
            <a:ext cx="246790" cy="245851"/>
          </a:xfrm>
          <a:prstGeom prst="rect">
            <a:avLst/>
          </a:prstGeom>
          <a:noFill/>
        </p:spPr>
        <p:txBody>
          <a:bodyPr wrap="none" rtlCol="0">
            <a:spAutoFit/>
          </a:bodyPr>
          <a:lstStyle/>
          <a:p>
            <a:r>
              <a:rPr lang="en-US" dirty="0" smtClean="0"/>
              <a:t>4</a:t>
            </a:r>
            <a:endParaRPr lang="en-US" dirty="0"/>
          </a:p>
        </p:txBody>
      </p:sp>
      <p:sp>
        <p:nvSpPr>
          <p:cNvPr id="41" name="Oval 40"/>
          <p:cNvSpPr/>
          <p:nvPr/>
        </p:nvSpPr>
        <p:spPr bwMode="auto">
          <a:xfrm>
            <a:off x="5470492" y="2332466"/>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2" name="TextBox 41"/>
          <p:cNvSpPr txBox="1"/>
          <p:nvPr/>
        </p:nvSpPr>
        <p:spPr>
          <a:xfrm>
            <a:off x="5648412" y="2600233"/>
            <a:ext cx="246790" cy="245851"/>
          </a:xfrm>
          <a:prstGeom prst="rect">
            <a:avLst/>
          </a:prstGeom>
          <a:noFill/>
        </p:spPr>
        <p:txBody>
          <a:bodyPr wrap="none" rtlCol="0">
            <a:spAutoFit/>
          </a:bodyPr>
          <a:lstStyle/>
          <a:p>
            <a:r>
              <a:rPr lang="en-US" dirty="0" smtClean="0"/>
              <a:t>5</a:t>
            </a:r>
            <a:endParaRPr lang="en-US" dirty="0"/>
          </a:p>
        </p:txBody>
      </p:sp>
      <p:cxnSp>
        <p:nvCxnSpPr>
          <p:cNvPr id="53" name="Straight Arrow Connector 52"/>
          <p:cNvCxnSpPr/>
          <p:nvPr/>
        </p:nvCxnSpPr>
        <p:spPr bwMode="auto">
          <a:xfrm rot="16200000" flipV="1">
            <a:off x="2535183" y="2817783"/>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5" name="Straight Arrow Connector 54"/>
          <p:cNvCxnSpPr/>
          <p:nvPr/>
        </p:nvCxnSpPr>
        <p:spPr bwMode="auto">
          <a:xfrm rot="16200000" flipV="1">
            <a:off x="3119052" y="2828827"/>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6" name="Straight Arrow Connector 55"/>
          <p:cNvCxnSpPr/>
          <p:nvPr/>
        </p:nvCxnSpPr>
        <p:spPr bwMode="auto">
          <a:xfrm rot="16200000" flipV="1">
            <a:off x="3715495" y="2828827"/>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7" name="Straight Arrow Connector 56"/>
          <p:cNvCxnSpPr/>
          <p:nvPr/>
        </p:nvCxnSpPr>
        <p:spPr bwMode="auto">
          <a:xfrm rot="16200000" flipV="1">
            <a:off x="4311938" y="2828827"/>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8" name="Straight Arrow Connector 57"/>
          <p:cNvCxnSpPr/>
          <p:nvPr/>
        </p:nvCxnSpPr>
        <p:spPr bwMode="auto">
          <a:xfrm rot="16200000" flipV="1">
            <a:off x="4908381" y="2828827"/>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9" name="Straight Arrow Connector 58"/>
          <p:cNvCxnSpPr/>
          <p:nvPr/>
        </p:nvCxnSpPr>
        <p:spPr bwMode="auto">
          <a:xfrm rot="16200000" flipV="1">
            <a:off x="5504825" y="2828827"/>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3" name="Oval 62"/>
          <p:cNvSpPr/>
          <p:nvPr/>
        </p:nvSpPr>
        <p:spPr bwMode="auto">
          <a:xfrm>
            <a:off x="4780263" y="1498805"/>
            <a:ext cx="431300" cy="39750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graphicFrame>
        <p:nvGraphicFramePr>
          <p:cNvPr id="64" name="Content Placeholder 63"/>
          <p:cNvGraphicFramePr>
            <a:graphicFrameLocks noChangeAspect="1"/>
          </p:cNvGraphicFramePr>
          <p:nvPr>
            <p:ph idx="1"/>
          </p:nvPr>
        </p:nvGraphicFramePr>
        <p:xfrm>
          <a:off x="4817533" y="1615546"/>
          <a:ext cx="352425" cy="176212"/>
        </p:xfrm>
        <a:graphic>
          <a:graphicData uri="http://schemas.openxmlformats.org/presentationml/2006/ole">
            <p:oleObj spid="_x0000_s18434" name="Equation" r:id="rId3" imgW="355320" imgH="177480" progId="Equation.DSMT4">
              <p:embed/>
            </p:oleObj>
          </a:graphicData>
        </a:graphic>
      </p:graphicFrame>
      <p:cxnSp>
        <p:nvCxnSpPr>
          <p:cNvPr id="66" name="Straight Arrow Connector 65"/>
          <p:cNvCxnSpPr>
            <a:stCxn id="25" idx="7"/>
            <a:endCxn id="63" idx="2"/>
          </p:cNvCxnSpPr>
          <p:nvPr/>
        </p:nvCxnSpPr>
        <p:spPr bwMode="auto">
          <a:xfrm rot="5400000" flipH="1" flipV="1">
            <a:off x="3453389" y="1055316"/>
            <a:ext cx="684631" cy="196911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7" name="Straight Arrow Connector 66"/>
          <p:cNvCxnSpPr>
            <a:stCxn id="29" idx="7"/>
            <a:endCxn id="63" idx="3"/>
          </p:cNvCxnSpPr>
          <p:nvPr/>
        </p:nvCxnSpPr>
        <p:spPr bwMode="auto">
          <a:xfrm rot="5400000" flipH="1" flipV="1">
            <a:off x="3850475" y="1389240"/>
            <a:ext cx="544091" cy="14418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1" name="Straight Arrow Connector 70"/>
          <p:cNvCxnSpPr>
            <a:stCxn id="32" idx="0"/>
            <a:endCxn id="63" idx="4"/>
          </p:cNvCxnSpPr>
          <p:nvPr/>
        </p:nvCxnSpPr>
        <p:spPr bwMode="auto">
          <a:xfrm rot="5400000" flipH="1" flipV="1">
            <a:off x="4215240" y="1551793"/>
            <a:ext cx="436153" cy="1125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4" name="Straight Arrow Connector 73"/>
          <p:cNvCxnSpPr>
            <a:stCxn id="35" idx="0"/>
            <a:endCxn id="63" idx="4"/>
          </p:cNvCxnSpPr>
          <p:nvPr/>
        </p:nvCxnSpPr>
        <p:spPr bwMode="auto">
          <a:xfrm rot="5400000" flipH="1" flipV="1">
            <a:off x="4510475" y="1847029"/>
            <a:ext cx="436153" cy="5347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7" name="Straight Arrow Connector 76"/>
          <p:cNvCxnSpPr>
            <a:stCxn id="38" idx="0"/>
            <a:endCxn id="63" idx="4"/>
          </p:cNvCxnSpPr>
          <p:nvPr/>
        </p:nvCxnSpPr>
        <p:spPr bwMode="auto">
          <a:xfrm rot="16200000" flipV="1">
            <a:off x="4805711" y="2086516"/>
            <a:ext cx="436153" cy="557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0" name="Straight Arrow Connector 79"/>
          <p:cNvCxnSpPr>
            <a:stCxn id="41" idx="1"/>
            <a:endCxn id="63" idx="5"/>
          </p:cNvCxnSpPr>
          <p:nvPr/>
        </p:nvCxnSpPr>
        <p:spPr bwMode="auto">
          <a:xfrm rot="16200000" flipV="1">
            <a:off x="5062537" y="1923963"/>
            <a:ext cx="544091" cy="3723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3" name="Straight Connector 92"/>
          <p:cNvCxnSpPr/>
          <p:nvPr/>
        </p:nvCxnSpPr>
        <p:spPr bwMode="auto">
          <a:xfrm rot="10800000">
            <a:off x="1972704" y="1614471"/>
            <a:ext cx="2834781" cy="34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5400000">
            <a:off x="1189355" y="2395489"/>
            <a:ext cx="1550416" cy="19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Arrow Connector 100"/>
          <p:cNvCxnSpPr>
            <a:endCxn id="6" idx="1"/>
          </p:cNvCxnSpPr>
          <p:nvPr/>
        </p:nvCxnSpPr>
        <p:spPr bwMode="auto">
          <a:xfrm>
            <a:off x="1972410" y="3179930"/>
            <a:ext cx="528123"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3" name="Straight Arrow Connector 102"/>
          <p:cNvCxnSpPr>
            <a:stCxn id="6" idx="3"/>
            <a:endCxn id="7" idx="1"/>
          </p:cNvCxnSpPr>
          <p:nvPr/>
        </p:nvCxnSpPr>
        <p:spPr bwMode="auto">
          <a:xfrm>
            <a:off x="2879020" y="3179931"/>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8" name="Straight Arrow Connector 107"/>
          <p:cNvCxnSpPr/>
          <p:nvPr/>
        </p:nvCxnSpPr>
        <p:spPr bwMode="auto">
          <a:xfrm>
            <a:off x="3480494" y="3174410"/>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9" name="Straight Arrow Connector 108"/>
          <p:cNvCxnSpPr/>
          <p:nvPr/>
        </p:nvCxnSpPr>
        <p:spPr bwMode="auto">
          <a:xfrm>
            <a:off x="4070231" y="3174411"/>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0" name="Straight Arrow Connector 109"/>
          <p:cNvCxnSpPr/>
          <p:nvPr/>
        </p:nvCxnSpPr>
        <p:spPr bwMode="auto">
          <a:xfrm>
            <a:off x="4651166" y="3174411"/>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1" name="Straight Arrow Connector 110"/>
          <p:cNvCxnSpPr/>
          <p:nvPr/>
        </p:nvCxnSpPr>
        <p:spPr bwMode="auto">
          <a:xfrm>
            <a:off x="5252639" y="3168889"/>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7" name="TextBox 116"/>
          <p:cNvSpPr txBox="1"/>
          <p:nvPr/>
        </p:nvSpPr>
        <p:spPr>
          <a:xfrm>
            <a:off x="1928029" y="2367251"/>
            <a:ext cx="836194" cy="276999"/>
          </a:xfrm>
          <a:prstGeom prst="rect">
            <a:avLst/>
          </a:prstGeom>
          <a:noFill/>
        </p:spPr>
        <p:txBody>
          <a:bodyPr wrap="square" rtlCol="0">
            <a:spAutoFit/>
          </a:bodyPr>
          <a:lstStyle/>
          <a:p>
            <a:r>
              <a:rPr lang="en-US" dirty="0" smtClean="0"/>
              <a:t>Tap 2</a:t>
            </a:r>
          </a:p>
        </p:txBody>
      </p:sp>
      <p:sp>
        <p:nvSpPr>
          <p:cNvPr id="122" name="TextBox 121"/>
          <p:cNvSpPr txBox="1"/>
          <p:nvPr/>
        </p:nvSpPr>
        <p:spPr>
          <a:xfrm>
            <a:off x="4520077" y="3631771"/>
            <a:ext cx="1587321" cy="276999"/>
          </a:xfrm>
          <a:prstGeom prst="rect">
            <a:avLst/>
          </a:prstGeom>
          <a:noFill/>
        </p:spPr>
        <p:txBody>
          <a:bodyPr wrap="square" rtlCol="0">
            <a:spAutoFit/>
          </a:bodyPr>
          <a:lstStyle/>
          <a:p>
            <a:r>
              <a:rPr lang="en-US" dirty="0" smtClean="0"/>
              <a:t>State 2 </a:t>
            </a:r>
          </a:p>
        </p:txBody>
      </p:sp>
      <p:sp>
        <p:nvSpPr>
          <p:cNvPr id="65" name="TextBox 64"/>
          <p:cNvSpPr txBox="1"/>
          <p:nvPr/>
        </p:nvSpPr>
        <p:spPr>
          <a:xfrm>
            <a:off x="3897905" y="3898204"/>
            <a:ext cx="1794648" cy="276999"/>
          </a:xfrm>
          <a:prstGeom prst="rect">
            <a:avLst/>
          </a:prstGeom>
          <a:noFill/>
        </p:spPr>
        <p:txBody>
          <a:bodyPr wrap="square" rtlCol="0">
            <a:spAutoFit/>
          </a:bodyPr>
          <a:lstStyle/>
          <a:p>
            <a:r>
              <a:rPr lang="en-US" dirty="0" smtClean="0"/>
              <a:t>Sequence Generator 2</a:t>
            </a:r>
            <a:endParaRPr lang="en-US" dirty="0"/>
          </a:p>
        </p:txBody>
      </p:sp>
      <p:grpSp>
        <p:nvGrpSpPr>
          <p:cNvPr id="3" name="Group 80"/>
          <p:cNvGrpSpPr/>
          <p:nvPr/>
        </p:nvGrpSpPr>
        <p:grpSpPr>
          <a:xfrm>
            <a:off x="5833302" y="2334395"/>
            <a:ext cx="649973" cy="1265248"/>
            <a:chOff x="6343851" y="2402128"/>
            <a:chExt cx="649973" cy="1265248"/>
          </a:xfrm>
        </p:grpSpPr>
        <p:sp>
          <p:nvSpPr>
            <p:cNvPr id="72" name="Rectangle 71"/>
            <p:cNvSpPr/>
            <p:nvPr/>
          </p:nvSpPr>
          <p:spPr bwMode="auto">
            <a:xfrm>
              <a:off x="6555099" y="3059120"/>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73" name="TextBox 72"/>
            <p:cNvSpPr txBox="1"/>
            <p:nvPr/>
          </p:nvSpPr>
          <p:spPr>
            <a:xfrm>
              <a:off x="6614851" y="3390377"/>
              <a:ext cx="261610" cy="276999"/>
            </a:xfrm>
            <a:prstGeom prst="rect">
              <a:avLst/>
            </a:prstGeom>
            <a:noFill/>
          </p:spPr>
          <p:txBody>
            <a:bodyPr wrap="none" rtlCol="0">
              <a:spAutoFit/>
            </a:bodyPr>
            <a:lstStyle/>
            <a:p>
              <a:r>
                <a:rPr lang="en-US" dirty="0" smtClean="0"/>
                <a:t>6</a:t>
              </a:r>
              <a:endParaRPr lang="en-US" dirty="0"/>
            </a:p>
          </p:txBody>
        </p:sp>
        <p:sp>
          <p:nvSpPr>
            <p:cNvPr id="75" name="Oval 74"/>
            <p:cNvSpPr/>
            <p:nvPr/>
          </p:nvSpPr>
          <p:spPr bwMode="auto">
            <a:xfrm>
              <a:off x="6561704" y="2402128"/>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76" name="TextBox 75"/>
            <p:cNvSpPr txBox="1"/>
            <p:nvPr/>
          </p:nvSpPr>
          <p:spPr>
            <a:xfrm>
              <a:off x="6732214" y="2669895"/>
              <a:ext cx="261610" cy="276999"/>
            </a:xfrm>
            <a:prstGeom prst="rect">
              <a:avLst/>
            </a:prstGeom>
            <a:noFill/>
          </p:spPr>
          <p:txBody>
            <a:bodyPr wrap="none" rtlCol="0">
              <a:spAutoFit/>
            </a:bodyPr>
            <a:lstStyle/>
            <a:p>
              <a:r>
                <a:rPr lang="en-US" dirty="0" smtClean="0"/>
                <a:t>6</a:t>
              </a:r>
              <a:endParaRPr lang="en-US" dirty="0"/>
            </a:p>
          </p:txBody>
        </p:sp>
        <p:cxnSp>
          <p:nvCxnSpPr>
            <p:cNvPr id="78" name="Straight Arrow Connector 77"/>
            <p:cNvCxnSpPr/>
            <p:nvPr/>
          </p:nvCxnSpPr>
          <p:spPr bwMode="auto">
            <a:xfrm rot="16200000" flipV="1">
              <a:off x="6596037" y="2898489"/>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9" name="Straight Arrow Connector 78"/>
            <p:cNvCxnSpPr/>
            <p:nvPr/>
          </p:nvCxnSpPr>
          <p:spPr bwMode="auto">
            <a:xfrm>
              <a:off x="6343851" y="3238551"/>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12" name="Group 81"/>
          <p:cNvGrpSpPr/>
          <p:nvPr/>
        </p:nvGrpSpPr>
        <p:grpSpPr>
          <a:xfrm>
            <a:off x="6412422" y="2319155"/>
            <a:ext cx="649973" cy="1265248"/>
            <a:chOff x="6343851" y="2402128"/>
            <a:chExt cx="649973" cy="1265248"/>
          </a:xfrm>
        </p:grpSpPr>
        <p:sp>
          <p:nvSpPr>
            <p:cNvPr id="83" name="Rectangle 82"/>
            <p:cNvSpPr/>
            <p:nvPr/>
          </p:nvSpPr>
          <p:spPr bwMode="auto">
            <a:xfrm>
              <a:off x="6555099" y="3059120"/>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84" name="TextBox 83"/>
            <p:cNvSpPr txBox="1"/>
            <p:nvPr/>
          </p:nvSpPr>
          <p:spPr>
            <a:xfrm>
              <a:off x="6614851" y="3390377"/>
              <a:ext cx="261610" cy="276999"/>
            </a:xfrm>
            <a:prstGeom prst="rect">
              <a:avLst/>
            </a:prstGeom>
            <a:noFill/>
          </p:spPr>
          <p:txBody>
            <a:bodyPr wrap="none" rtlCol="0">
              <a:spAutoFit/>
            </a:bodyPr>
            <a:lstStyle/>
            <a:p>
              <a:r>
                <a:rPr lang="en-US" dirty="0" smtClean="0"/>
                <a:t>7</a:t>
              </a:r>
              <a:endParaRPr lang="en-US" dirty="0"/>
            </a:p>
          </p:txBody>
        </p:sp>
        <p:sp>
          <p:nvSpPr>
            <p:cNvPr id="85" name="Oval 84"/>
            <p:cNvSpPr/>
            <p:nvPr/>
          </p:nvSpPr>
          <p:spPr bwMode="auto">
            <a:xfrm>
              <a:off x="6561704" y="2402128"/>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86" name="TextBox 85"/>
            <p:cNvSpPr txBox="1"/>
            <p:nvPr/>
          </p:nvSpPr>
          <p:spPr>
            <a:xfrm>
              <a:off x="6732214" y="2669895"/>
              <a:ext cx="261610" cy="276999"/>
            </a:xfrm>
            <a:prstGeom prst="rect">
              <a:avLst/>
            </a:prstGeom>
            <a:noFill/>
          </p:spPr>
          <p:txBody>
            <a:bodyPr wrap="none" rtlCol="0">
              <a:spAutoFit/>
            </a:bodyPr>
            <a:lstStyle/>
            <a:p>
              <a:r>
                <a:rPr lang="en-US" dirty="0" smtClean="0"/>
                <a:t>7</a:t>
              </a:r>
              <a:endParaRPr lang="en-US" dirty="0"/>
            </a:p>
          </p:txBody>
        </p:sp>
        <p:cxnSp>
          <p:nvCxnSpPr>
            <p:cNvPr id="87" name="Straight Arrow Connector 86"/>
            <p:cNvCxnSpPr/>
            <p:nvPr/>
          </p:nvCxnSpPr>
          <p:spPr bwMode="auto">
            <a:xfrm rot="16200000" flipV="1">
              <a:off x="6596037" y="2898489"/>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8" name="Straight Arrow Connector 87"/>
            <p:cNvCxnSpPr/>
            <p:nvPr/>
          </p:nvCxnSpPr>
          <p:spPr bwMode="auto">
            <a:xfrm>
              <a:off x="6343851" y="3238551"/>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cxnSp>
        <p:nvCxnSpPr>
          <p:cNvPr id="89" name="Straight Arrow Connector 88"/>
          <p:cNvCxnSpPr/>
          <p:nvPr/>
        </p:nvCxnSpPr>
        <p:spPr bwMode="auto">
          <a:xfrm rot="16200000" flipV="1">
            <a:off x="5339725" y="1622417"/>
            <a:ext cx="600192" cy="9232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16200000" flipV="1">
            <a:off x="5606425" y="1294757"/>
            <a:ext cx="661152" cy="148709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7" name="Left Brace 96"/>
          <p:cNvSpPr/>
          <p:nvPr/>
        </p:nvSpPr>
        <p:spPr bwMode="auto">
          <a:xfrm rot="16200000">
            <a:off x="4637471" y="1343935"/>
            <a:ext cx="214331" cy="4497666"/>
          </a:xfrm>
          <a:prstGeom prst="leftBrace">
            <a:avLst>
              <a:gd name="adj1" fmla="val 8333"/>
              <a:gd name="adj2" fmla="val 4978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 Sector ID Pattern IE</a:t>
            </a:r>
            <a:endParaRPr lang="en-US" dirty="0"/>
          </a:p>
        </p:txBody>
      </p:sp>
      <p:sp>
        <p:nvSpPr>
          <p:cNvPr id="3" name="Content Placeholder 2"/>
          <p:cNvSpPr>
            <a:spLocks noGrp="1"/>
          </p:cNvSpPr>
          <p:nvPr>
            <p:ph idx="1"/>
          </p:nvPr>
        </p:nvSpPr>
        <p:spPr>
          <a:xfrm>
            <a:off x="685800" y="1905972"/>
            <a:ext cx="7772400" cy="4114800"/>
          </a:xfrm>
        </p:spPr>
        <p:txBody>
          <a:bodyPr/>
          <a:lstStyle/>
          <a:p>
            <a:r>
              <a:rPr lang="en-US" sz="2000" dirty="0" smtClean="0"/>
              <a:t>Antenna sector ID pattern Response IE</a:t>
            </a:r>
            <a:endParaRPr lang="en-US" sz="20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11</a:t>
            </a:fld>
            <a:endParaRPr lang="en-US" altLang="zh-TW"/>
          </a:p>
        </p:txBody>
      </p:sp>
      <p:sp>
        <p:nvSpPr>
          <p:cNvPr id="8" name="Rectangle 7"/>
          <p:cNvSpPr/>
          <p:nvPr/>
        </p:nvSpPr>
        <p:spPr bwMode="auto">
          <a:xfrm>
            <a:off x="3524372" y="2662503"/>
            <a:ext cx="358037"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9" name="TextBox 8"/>
          <p:cNvSpPr txBox="1"/>
          <p:nvPr/>
        </p:nvSpPr>
        <p:spPr>
          <a:xfrm>
            <a:off x="893803" y="2525961"/>
            <a:ext cx="719462" cy="246221"/>
          </a:xfrm>
          <a:prstGeom prst="rect">
            <a:avLst/>
          </a:prstGeom>
          <a:noFill/>
        </p:spPr>
        <p:txBody>
          <a:bodyPr wrap="square" rtlCol="0">
            <a:spAutoFit/>
          </a:bodyPr>
          <a:lstStyle/>
          <a:p>
            <a:r>
              <a:rPr lang="en-US" sz="1000" dirty="0" smtClean="0"/>
              <a:t>Bits:</a:t>
            </a:r>
            <a:endParaRPr lang="en-US" sz="1000" dirty="0"/>
          </a:p>
        </p:txBody>
      </p:sp>
      <p:sp>
        <p:nvSpPr>
          <p:cNvPr id="10" name="TextBox 9"/>
          <p:cNvSpPr txBox="1"/>
          <p:nvPr/>
        </p:nvSpPr>
        <p:spPr>
          <a:xfrm>
            <a:off x="3565418" y="2473587"/>
            <a:ext cx="719462" cy="246221"/>
          </a:xfrm>
          <a:prstGeom prst="rect">
            <a:avLst/>
          </a:prstGeom>
          <a:noFill/>
        </p:spPr>
        <p:txBody>
          <a:bodyPr wrap="square" rtlCol="0">
            <a:spAutoFit/>
          </a:bodyPr>
          <a:lstStyle/>
          <a:p>
            <a:r>
              <a:rPr lang="en-US" sz="1000" dirty="0" smtClean="0"/>
              <a:t>4</a:t>
            </a:r>
            <a:endParaRPr lang="en-US" sz="1000" dirty="0"/>
          </a:p>
        </p:txBody>
      </p:sp>
      <p:sp>
        <p:nvSpPr>
          <p:cNvPr id="11" name="TextBox 10"/>
          <p:cNvSpPr txBox="1"/>
          <p:nvPr/>
        </p:nvSpPr>
        <p:spPr>
          <a:xfrm>
            <a:off x="3485745" y="3014772"/>
            <a:ext cx="719462" cy="246221"/>
          </a:xfrm>
          <a:prstGeom prst="rect">
            <a:avLst/>
          </a:prstGeom>
          <a:noFill/>
        </p:spPr>
        <p:txBody>
          <a:bodyPr wrap="square" rtlCol="0">
            <a:spAutoFit/>
          </a:bodyPr>
          <a:lstStyle/>
          <a:p>
            <a:r>
              <a:rPr lang="en-US" sz="1000" dirty="0" smtClean="0"/>
              <a:t>Type</a:t>
            </a:r>
            <a:endParaRPr lang="en-US" sz="1000" dirty="0"/>
          </a:p>
        </p:txBody>
      </p:sp>
      <p:sp>
        <p:nvSpPr>
          <p:cNvPr id="12" name="TextBox 11"/>
          <p:cNvSpPr txBox="1"/>
          <p:nvPr/>
        </p:nvSpPr>
        <p:spPr>
          <a:xfrm>
            <a:off x="4269179" y="2473587"/>
            <a:ext cx="719462" cy="246221"/>
          </a:xfrm>
          <a:prstGeom prst="rect">
            <a:avLst/>
          </a:prstGeom>
          <a:noFill/>
        </p:spPr>
        <p:txBody>
          <a:bodyPr wrap="square" rtlCol="0">
            <a:spAutoFit/>
          </a:bodyPr>
          <a:lstStyle/>
          <a:p>
            <a:r>
              <a:rPr lang="en-US" sz="1000" dirty="0" smtClean="0"/>
              <a:t>6</a:t>
            </a:r>
            <a:endParaRPr lang="en-US" sz="1000" dirty="0"/>
          </a:p>
        </p:txBody>
      </p:sp>
      <p:sp>
        <p:nvSpPr>
          <p:cNvPr id="13" name="TextBox 12"/>
          <p:cNvSpPr txBox="1"/>
          <p:nvPr/>
        </p:nvSpPr>
        <p:spPr>
          <a:xfrm>
            <a:off x="4155798" y="3024600"/>
            <a:ext cx="719462" cy="246221"/>
          </a:xfrm>
          <a:prstGeom prst="rect">
            <a:avLst/>
          </a:prstGeom>
          <a:noFill/>
        </p:spPr>
        <p:txBody>
          <a:bodyPr wrap="square" rtlCol="0">
            <a:spAutoFit/>
          </a:bodyPr>
          <a:lstStyle/>
          <a:p>
            <a:r>
              <a:rPr lang="en-US" sz="1000" dirty="0" smtClean="0"/>
              <a:t>Tap 1</a:t>
            </a:r>
            <a:endParaRPr lang="en-US" sz="1000" dirty="0"/>
          </a:p>
        </p:txBody>
      </p:sp>
      <p:sp>
        <p:nvSpPr>
          <p:cNvPr id="17" name="Rectangle 16"/>
          <p:cNvSpPr/>
          <p:nvPr/>
        </p:nvSpPr>
        <p:spPr bwMode="auto">
          <a:xfrm>
            <a:off x="3882390" y="2662503"/>
            <a:ext cx="1069755"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8" name="Rectangle 17"/>
          <p:cNvSpPr/>
          <p:nvPr/>
        </p:nvSpPr>
        <p:spPr bwMode="auto">
          <a:xfrm>
            <a:off x="1489295" y="2662503"/>
            <a:ext cx="1015780"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9" name="TextBox 18"/>
          <p:cNvSpPr txBox="1"/>
          <p:nvPr/>
        </p:nvSpPr>
        <p:spPr>
          <a:xfrm>
            <a:off x="1825136" y="2473587"/>
            <a:ext cx="719462" cy="246221"/>
          </a:xfrm>
          <a:prstGeom prst="rect">
            <a:avLst/>
          </a:prstGeom>
          <a:noFill/>
        </p:spPr>
        <p:txBody>
          <a:bodyPr wrap="square" rtlCol="0">
            <a:spAutoFit/>
          </a:bodyPr>
          <a:lstStyle/>
          <a:p>
            <a:r>
              <a:rPr lang="en-US" sz="1000" dirty="0" smtClean="0"/>
              <a:t>8</a:t>
            </a:r>
            <a:endParaRPr lang="en-US" sz="1000" dirty="0"/>
          </a:p>
        </p:txBody>
      </p:sp>
      <p:sp>
        <p:nvSpPr>
          <p:cNvPr id="20" name="TextBox 19"/>
          <p:cNvSpPr txBox="1"/>
          <p:nvPr/>
        </p:nvSpPr>
        <p:spPr>
          <a:xfrm>
            <a:off x="1689980" y="3023969"/>
            <a:ext cx="719462" cy="400110"/>
          </a:xfrm>
          <a:prstGeom prst="rect">
            <a:avLst/>
          </a:prstGeom>
          <a:noFill/>
        </p:spPr>
        <p:txBody>
          <a:bodyPr wrap="square" rtlCol="0">
            <a:spAutoFit/>
          </a:bodyPr>
          <a:lstStyle/>
          <a:p>
            <a:r>
              <a:rPr lang="en-US" sz="1000" dirty="0" smtClean="0"/>
              <a:t>Element ID</a:t>
            </a:r>
            <a:endParaRPr lang="en-US" sz="1000" dirty="0"/>
          </a:p>
        </p:txBody>
      </p:sp>
      <p:sp>
        <p:nvSpPr>
          <p:cNvPr id="28" name="TextBox 27"/>
          <p:cNvSpPr txBox="1"/>
          <p:nvPr/>
        </p:nvSpPr>
        <p:spPr>
          <a:xfrm>
            <a:off x="1418252" y="3405675"/>
            <a:ext cx="6531429" cy="2000548"/>
          </a:xfrm>
          <a:prstGeom prst="rect">
            <a:avLst/>
          </a:prstGeom>
          <a:noFill/>
        </p:spPr>
        <p:txBody>
          <a:bodyPr wrap="square" rtlCol="0">
            <a:spAutoFit/>
          </a:bodyPr>
          <a:lstStyle/>
          <a:p>
            <a:pPr>
              <a:buFont typeface="Arial" pitchFamily="34" charset="0"/>
              <a:buChar char="•"/>
            </a:pPr>
            <a:r>
              <a:rPr lang="en-US" sz="1400" dirty="0" smtClean="0"/>
              <a:t> The Element ID field is equal to the value for the Antenna Sector ID Pattern, specified in Table 8-53 (Element IDs).</a:t>
            </a:r>
          </a:p>
          <a:p>
            <a:pPr>
              <a:buFont typeface="Arial" pitchFamily="34" charset="0"/>
              <a:buChar char="•"/>
            </a:pPr>
            <a:r>
              <a:rPr lang="en-US" sz="1400" dirty="0" smtClean="0"/>
              <a:t> The Length field for this element indicates the length of the Information field. </a:t>
            </a:r>
          </a:p>
          <a:p>
            <a:pPr>
              <a:buFont typeface="Arial" pitchFamily="34" charset="0"/>
              <a:buChar char="•"/>
            </a:pPr>
            <a:r>
              <a:rPr lang="en-US" sz="1400" dirty="0" smtClean="0"/>
              <a:t> The Type field is set to 0 for Random Sequence Generator. Values 1 to 15 are reserved.</a:t>
            </a:r>
          </a:p>
          <a:p>
            <a:pPr marL="0" lvl="1">
              <a:buFont typeface="Arial" pitchFamily="34" charset="0"/>
              <a:buChar char="•"/>
            </a:pPr>
            <a:r>
              <a:rPr lang="en-US" sz="1400" dirty="0" smtClean="0"/>
              <a:t> The Tap 1 field indicates the taps for Sequence Generator 1.</a:t>
            </a:r>
          </a:p>
          <a:p>
            <a:pPr marL="0" lvl="1">
              <a:buFont typeface="Arial" pitchFamily="34" charset="0"/>
              <a:buChar char="•"/>
            </a:pPr>
            <a:r>
              <a:rPr lang="en-US" sz="1400" dirty="0" smtClean="0"/>
              <a:t> The State 1 field indicates the state for Sequence Generator 1.</a:t>
            </a:r>
          </a:p>
          <a:p>
            <a:pPr marL="0" lvl="1">
              <a:buFont typeface="Arial" pitchFamily="34" charset="0"/>
              <a:buChar char="•"/>
            </a:pPr>
            <a:r>
              <a:rPr lang="en-US" sz="1400" dirty="0" smtClean="0"/>
              <a:t> The Tap 2 field indicates the taps for Sequence Generator 2.</a:t>
            </a:r>
          </a:p>
          <a:p>
            <a:pPr marL="0" lvl="1">
              <a:buFont typeface="Arial" pitchFamily="34" charset="0"/>
              <a:buChar char="•"/>
            </a:pPr>
            <a:r>
              <a:rPr lang="en-US" sz="1400" dirty="0" smtClean="0"/>
              <a:t> The State 2 field indicates the state for Sequence Generator 2.</a:t>
            </a:r>
          </a:p>
          <a:p>
            <a:pPr algn="l">
              <a:buFont typeface="Arial" pitchFamily="34" charset="0"/>
              <a:buChar char="•"/>
            </a:pPr>
            <a:endParaRPr lang="en-US" dirty="0"/>
          </a:p>
        </p:txBody>
      </p:sp>
      <p:sp>
        <p:nvSpPr>
          <p:cNvPr id="34" name="TextBox 33"/>
          <p:cNvSpPr txBox="1"/>
          <p:nvPr/>
        </p:nvSpPr>
        <p:spPr>
          <a:xfrm>
            <a:off x="5283224" y="2473587"/>
            <a:ext cx="719462" cy="246221"/>
          </a:xfrm>
          <a:prstGeom prst="rect">
            <a:avLst/>
          </a:prstGeom>
          <a:noFill/>
        </p:spPr>
        <p:txBody>
          <a:bodyPr wrap="square" rtlCol="0">
            <a:spAutoFit/>
          </a:bodyPr>
          <a:lstStyle/>
          <a:p>
            <a:r>
              <a:rPr lang="en-US" sz="1000" dirty="0" smtClean="0"/>
              <a:t>6</a:t>
            </a:r>
            <a:endParaRPr lang="en-US" sz="1000" dirty="0"/>
          </a:p>
        </p:txBody>
      </p:sp>
      <p:sp>
        <p:nvSpPr>
          <p:cNvPr id="35" name="TextBox 34"/>
          <p:cNvSpPr txBox="1"/>
          <p:nvPr/>
        </p:nvSpPr>
        <p:spPr>
          <a:xfrm>
            <a:off x="5205452" y="3032220"/>
            <a:ext cx="719462" cy="246221"/>
          </a:xfrm>
          <a:prstGeom prst="rect">
            <a:avLst/>
          </a:prstGeom>
          <a:noFill/>
        </p:spPr>
        <p:txBody>
          <a:bodyPr wrap="square" rtlCol="0">
            <a:spAutoFit/>
          </a:bodyPr>
          <a:lstStyle/>
          <a:p>
            <a:r>
              <a:rPr lang="en-US" sz="1000" dirty="0" smtClean="0"/>
              <a:t>State 1</a:t>
            </a:r>
            <a:endParaRPr lang="en-US" sz="1000" dirty="0"/>
          </a:p>
        </p:txBody>
      </p:sp>
      <p:sp>
        <p:nvSpPr>
          <p:cNvPr id="36" name="Rectangle 35"/>
          <p:cNvSpPr/>
          <p:nvPr/>
        </p:nvSpPr>
        <p:spPr bwMode="auto">
          <a:xfrm>
            <a:off x="6020033" y="2662503"/>
            <a:ext cx="1063447"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7" name="TextBox 36"/>
          <p:cNvSpPr txBox="1"/>
          <p:nvPr/>
        </p:nvSpPr>
        <p:spPr>
          <a:xfrm>
            <a:off x="7214776" y="2473587"/>
            <a:ext cx="719462" cy="246221"/>
          </a:xfrm>
          <a:prstGeom prst="rect">
            <a:avLst/>
          </a:prstGeom>
          <a:noFill/>
        </p:spPr>
        <p:txBody>
          <a:bodyPr wrap="square" rtlCol="0">
            <a:spAutoFit/>
          </a:bodyPr>
          <a:lstStyle/>
          <a:p>
            <a:r>
              <a:rPr lang="en-US" sz="1000" dirty="0" smtClean="0"/>
              <a:t>8</a:t>
            </a:r>
            <a:endParaRPr lang="en-US" sz="1000" dirty="0"/>
          </a:p>
        </p:txBody>
      </p:sp>
      <p:sp>
        <p:nvSpPr>
          <p:cNvPr id="38" name="TextBox 37"/>
          <p:cNvSpPr txBox="1"/>
          <p:nvPr/>
        </p:nvSpPr>
        <p:spPr>
          <a:xfrm>
            <a:off x="6205472" y="3032220"/>
            <a:ext cx="719462" cy="246221"/>
          </a:xfrm>
          <a:prstGeom prst="rect">
            <a:avLst/>
          </a:prstGeom>
          <a:noFill/>
        </p:spPr>
        <p:txBody>
          <a:bodyPr wrap="square" rtlCol="0">
            <a:spAutoFit/>
          </a:bodyPr>
          <a:lstStyle/>
          <a:p>
            <a:r>
              <a:rPr lang="en-US" sz="1000" dirty="0" smtClean="0"/>
              <a:t>Tap 2</a:t>
            </a:r>
            <a:endParaRPr lang="en-US" sz="1000" dirty="0"/>
          </a:p>
        </p:txBody>
      </p:sp>
      <p:sp>
        <p:nvSpPr>
          <p:cNvPr id="39" name="Rectangle 38"/>
          <p:cNvSpPr/>
          <p:nvPr/>
        </p:nvSpPr>
        <p:spPr bwMode="auto">
          <a:xfrm>
            <a:off x="4953000" y="2662503"/>
            <a:ext cx="1065943"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0" name="Rectangle 39"/>
          <p:cNvSpPr/>
          <p:nvPr/>
        </p:nvSpPr>
        <p:spPr bwMode="auto">
          <a:xfrm>
            <a:off x="7084905" y="2662503"/>
            <a:ext cx="1063447"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1" name="TextBox 40"/>
          <p:cNvSpPr txBox="1"/>
          <p:nvPr/>
        </p:nvSpPr>
        <p:spPr>
          <a:xfrm>
            <a:off x="7273764" y="3035829"/>
            <a:ext cx="719462" cy="246221"/>
          </a:xfrm>
          <a:prstGeom prst="rect">
            <a:avLst/>
          </a:prstGeom>
          <a:noFill/>
        </p:spPr>
        <p:txBody>
          <a:bodyPr wrap="square" rtlCol="0">
            <a:spAutoFit/>
          </a:bodyPr>
          <a:lstStyle/>
          <a:p>
            <a:r>
              <a:rPr lang="en-US" sz="1000" dirty="0" smtClean="0"/>
              <a:t>State 2</a:t>
            </a:r>
            <a:endParaRPr lang="en-US" sz="1000" dirty="0"/>
          </a:p>
        </p:txBody>
      </p:sp>
      <p:sp>
        <p:nvSpPr>
          <p:cNvPr id="42" name="TextBox 41"/>
          <p:cNvSpPr txBox="1"/>
          <p:nvPr/>
        </p:nvSpPr>
        <p:spPr>
          <a:xfrm>
            <a:off x="6205833" y="2473587"/>
            <a:ext cx="719462" cy="246221"/>
          </a:xfrm>
          <a:prstGeom prst="rect">
            <a:avLst/>
          </a:prstGeom>
          <a:noFill/>
        </p:spPr>
        <p:txBody>
          <a:bodyPr wrap="square" rtlCol="0">
            <a:spAutoFit/>
          </a:bodyPr>
          <a:lstStyle/>
          <a:p>
            <a:r>
              <a:rPr lang="en-US" sz="1000" dirty="0" smtClean="0"/>
              <a:t>8</a:t>
            </a:r>
            <a:endParaRPr lang="en-US" sz="1000" dirty="0"/>
          </a:p>
        </p:txBody>
      </p:sp>
      <p:sp>
        <p:nvSpPr>
          <p:cNvPr id="26" name="Rectangle 25"/>
          <p:cNvSpPr/>
          <p:nvPr/>
        </p:nvSpPr>
        <p:spPr bwMode="auto">
          <a:xfrm>
            <a:off x="2508470" y="2662503"/>
            <a:ext cx="1015780" cy="375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7" name="TextBox 26"/>
          <p:cNvSpPr txBox="1"/>
          <p:nvPr/>
        </p:nvSpPr>
        <p:spPr>
          <a:xfrm>
            <a:off x="2770930" y="3036899"/>
            <a:ext cx="719462" cy="246221"/>
          </a:xfrm>
          <a:prstGeom prst="rect">
            <a:avLst/>
          </a:prstGeom>
          <a:noFill/>
        </p:spPr>
        <p:txBody>
          <a:bodyPr wrap="square" rtlCol="0">
            <a:spAutoFit/>
          </a:bodyPr>
          <a:lstStyle/>
          <a:p>
            <a:r>
              <a:rPr lang="en-US" sz="1000" dirty="0" smtClean="0"/>
              <a:t>Length</a:t>
            </a:r>
            <a:endParaRPr lang="en-US" sz="1000" dirty="0"/>
          </a:p>
        </p:txBody>
      </p:sp>
      <p:sp>
        <p:nvSpPr>
          <p:cNvPr id="29" name="TextBox 28"/>
          <p:cNvSpPr txBox="1"/>
          <p:nvPr/>
        </p:nvSpPr>
        <p:spPr>
          <a:xfrm>
            <a:off x="2844311" y="2473587"/>
            <a:ext cx="719462" cy="246221"/>
          </a:xfrm>
          <a:prstGeom prst="rect">
            <a:avLst/>
          </a:prstGeom>
          <a:noFill/>
        </p:spPr>
        <p:txBody>
          <a:bodyPr wrap="square" rtlCol="0">
            <a:spAutoFit/>
          </a:bodyPr>
          <a:lstStyle/>
          <a:p>
            <a:r>
              <a:rPr lang="en-US" sz="1000" dirty="0" smtClean="0"/>
              <a:t>8</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10.2.4.1</a:t>
            </a:r>
            <a:endParaRPr lang="en-US" dirty="0"/>
          </a:p>
        </p:txBody>
      </p:sp>
      <p:sp>
        <p:nvSpPr>
          <p:cNvPr id="3" name="Content Placeholder 2"/>
          <p:cNvSpPr>
            <a:spLocks noGrp="1"/>
          </p:cNvSpPr>
          <p:nvPr>
            <p:ph idx="1"/>
          </p:nvPr>
        </p:nvSpPr>
        <p:spPr/>
        <p:txBody>
          <a:bodyPr/>
          <a:lstStyle/>
          <a:p>
            <a:r>
              <a:rPr lang="en-US" sz="1600" dirty="0" smtClean="0"/>
              <a:t>(P335L15 </a:t>
            </a:r>
            <a:r>
              <a:rPr lang="en-US" sz="1600" i="1" dirty="0" smtClean="0"/>
              <a:t>Insert text) </a:t>
            </a:r>
            <a:r>
              <a:rPr lang="en-US" sz="1600" u="sng" dirty="0" smtClean="0"/>
              <a:t>PCP/AP may transmit Antenna Sector ID pattern element to non-PCP/non-AP station during transmission of the power save configuration response, probe response, during the PS mode set up, or other management frame exchanges.</a:t>
            </a:r>
          </a:p>
          <a:p>
            <a:pPr lvl="1"/>
            <a:endParaRPr lang="en-US" sz="1200" u="sng" dirty="0" smtClean="0"/>
          </a:p>
          <a:p>
            <a:pPr lvl="1"/>
            <a:endParaRPr lang="en-US" sz="1200" u="sng" dirty="0" smtClean="0"/>
          </a:p>
          <a:p>
            <a:pPr lvl="1">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12</a:t>
            </a:fld>
            <a:endParaRPr lang="en-US" altLang="zh-TW"/>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10.2.4.1</a:t>
            </a:r>
            <a:endParaRPr lang="en-US" dirty="0"/>
          </a:p>
        </p:txBody>
      </p:sp>
      <p:sp>
        <p:nvSpPr>
          <p:cNvPr id="3" name="Content Placeholder 2"/>
          <p:cNvSpPr>
            <a:spLocks noGrp="1"/>
          </p:cNvSpPr>
          <p:nvPr>
            <p:ph idx="1"/>
          </p:nvPr>
        </p:nvSpPr>
        <p:spPr/>
        <p:txBody>
          <a:bodyPr/>
          <a:lstStyle/>
          <a:p>
            <a:r>
              <a:rPr lang="en-US" sz="1600" dirty="0" smtClean="0"/>
              <a:t>(P335L23) - Active mode: A STA shall be in the Awake state, except that when in Active mode the STA can switch to Doze state in an Awake BI in the A-BFT and in all SPs/CBAPs in which the STA is allowed to Doze in as indicated in Table 51. </a:t>
            </a:r>
            <a:r>
              <a:rPr lang="en-US" sz="1600" u="sng" dirty="0" smtClean="0"/>
              <a:t>During BTI, Each non-PCP/non-AP STA may only wake up to receive beacon(s) transmitted through the selected antenna sector ID(s), including the sector mostly recently transmitted to PCP/AP in the TXSS, using the information provided in the Antenna Sector ID pattern element.</a:t>
            </a:r>
          </a:p>
          <a:p>
            <a:r>
              <a:rPr lang="en-US" sz="1600" dirty="0" smtClean="0"/>
              <a:t>(P335L26) - Power Save (PS) mode: A STA alternates between the Awake and the Doze states, as determined by the rules defined in this </a:t>
            </a:r>
            <a:r>
              <a:rPr lang="en-US" sz="1600" dirty="0" err="1" smtClean="0"/>
              <a:t>subclause</a:t>
            </a:r>
            <a:r>
              <a:rPr lang="en-US" sz="1600" dirty="0" smtClean="0"/>
              <a:t>. </a:t>
            </a:r>
            <a:r>
              <a:rPr lang="en-US" sz="1600" u="sng" dirty="0" smtClean="0"/>
              <a:t>During BTI in the awake state, Each non-PCP/non-AP STA may only wake up to receive beacon(s) transmitted through the selected antenna sector ID(s), including the sector mostly recently transmitted to PCP/AP in the TXSS, using the information provided in the Antenna Sector ID pattern element.</a:t>
            </a:r>
          </a:p>
          <a:p>
            <a:pPr lvl="1"/>
            <a:endParaRPr lang="en-US" sz="1200" u="sng" dirty="0" smtClean="0"/>
          </a:p>
          <a:p>
            <a:pPr lvl="1"/>
            <a:endParaRPr lang="en-US" sz="1200" u="sng" dirty="0" smtClean="0"/>
          </a:p>
          <a:p>
            <a:pPr lvl="1">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13</a:t>
            </a:fld>
            <a:endParaRPr lang="en-US" altLang="zh-TW"/>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10.2.4.1</a:t>
            </a:r>
            <a:endParaRPr lang="en-US" dirty="0"/>
          </a:p>
        </p:txBody>
      </p:sp>
      <p:sp>
        <p:nvSpPr>
          <p:cNvPr id="3" name="Content Placeholder 2"/>
          <p:cNvSpPr>
            <a:spLocks noGrp="1"/>
          </p:cNvSpPr>
          <p:nvPr>
            <p:ph idx="1"/>
          </p:nvPr>
        </p:nvSpPr>
        <p:spPr/>
        <p:txBody>
          <a:bodyPr/>
          <a:lstStyle/>
          <a:p>
            <a:r>
              <a:rPr lang="en-US" sz="1600" dirty="0" smtClean="0"/>
              <a:t>(P335L41) Table 68 Power management states for an Awake BI </a:t>
            </a:r>
          </a:p>
          <a:p>
            <a:pPr lvl="2">
              <a:buNone/>
            </a:pPr>
            <a:r>
              <a:rPr lang="en-US" sz="1200" dirty="0" smtClean="0"/>
              <a:t>	          BI portion 	                     	| PPS PCP PS   	| non-PCP/non-AP STA</a:t>
            </a:r>
          </a:p>
          <a:p>
            <a:pPr lvl="1"/>
            <a:r>
              <a:rPr lang="en-US" sz="1200" dirty="0" smtClean="0"/>
              <a:t>BTI:              BTI                                         	| Awake              	| Awake </a:t>
            </a:r>
            <a:r>
              <a:rPr lang="en-US" sz="1200" u="sng" dirty="0" smtClean="0"/>
              <a:t>or Doze </a:t>
            </a:r>
          </a:p>
          <a:p>
            <a:pPr lvl="1"/>
            <a:endParaRPr lang="en-US" sz="1200" u="sng" dirty="0" smtClean="0"/>
          </a:p>
          <a:p>
            <a:pPr lvl="1"/>
            <a:endParaRPr lang="en-US" sz="1200" u="sng" dirty="0" smtClean="0"/>
          </a:p>
          <a:p>
            <a:pPr lvl="1">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14</a:t>
            </a:fld>
            <a:endParaRPr lang="en-US" altLang="zh-T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8.5.16.4 Power Save Configuration Response </a:t>
            </a:r>
            <a:endParaRPr lang="en-US" sz="2800" dirty="0"/>
          </a:p>
        </p:txBody>
      </p:sp>
      <p:sp>
        <p:nvSpPr>
          <p:cNvPr id="3" name="Content Placeholder 2"/>
          <p:cNvSpPr>
            <a:spLocks noGrp="1"/>
          </p:cNvSpPr>
          <p:nvPr>
            <p:ph idx="1"/>
          </p:nvPr>
        </p:nvSpPr>
        <p:spPr/>
        <p:txBody>
          <a:bodyPr/>
          <a:lstStyle/>
          <a:p>
            <a:pPr lvl="1"/>
            <a:r>
              <a:rPr lang="en-US" sz="2000" dirty="0" smtClean="0"/>
              <a:t> (</a:t>
            </a:r>
            <a:r>
              <a:rPr lang="en-US" sz="2000" i="1" dirty="0" smtClean="0"/>
              <a:t>P188L28) </a:t>
            </a:r>
            <a:r>
              <a:rPr lang="en-US" sz="2000" b="1" dirty="0" smtClean="0"/>
              <a:t>Table 37 Power Save Configuration Response frame Action field format </a:t>
            </a:r>
            <a:endParaRPr lang="en-US" sz="2000" i="1" dirty="0" smtClean="0"/>
          </a:p>
          <a:p>
            <a:pPr lvl="1"/>
            <a:endParaRPr lang="en-US" dirty="0" smtClean="0"/>
          </a:p>
          <a:p>
            <a:pPr lvl="1"/>
            <a:endParaRPr lang="en-US" dirty="0" smtClean="0"/>
          </a:p>
          <a:p>
            <a:pPr lvl="1"/>
            <a:endParaRPr lang="en-US" dirty="0" smtClean="0"/>
          </a:p>
          <a:p>
            <a:pPr lvl="1">
              <a:buNone/>
            </a:pPr>
            <a:endParaRPr lang="en-US" dirty="0" smtClean="0"/>
          </a:p>
          <a:p>
            <a:pPr lvl="1"/>
            <a:endParaRPr lang="en-US" sz="2000" i="1" dirty="0" smtClean="0"/>
          </a:p>
          <a:p>
            <a:pPr lvl="1"/>
            <a:endParaRPr lang="en-US" i="1" dirty="0" smtClean="0"/>
          </a:p>
          <a:p>
            <a:pPr lvl="1"/>
            <a:r>
              <a:rPr lang="en-US" sz="2000" i="1" dirty="0" smtClean="0"/>
              <a:t>(Insert after P189L12)</a:t>
            </a:r>
          </a:p>
          <a:p>
            <a:pPr lvl="1">
              <a:buNone/>
            </a:pPr>
            <a:r>
              <a:rPr lang="en-US" sz="2000" dirty="0" smtClean="0"/>
              <a:t>The Antenna Sector ID Pattern is defined in 8.4.2.xxx . </a:t>
            </a:r>
            <a:endParaRPr lang="en-US" sz="2000" i="1" dirty="0" smtClean="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15</a:t>
            </a:fld>
            <a:endParaRPr lang="en-US" altLang="zh-TW"/>
          </a:p>
        </p:txBody>
      </p:sp>
      <p:sp>
        <p:nvSpPr>
          <p:cNvPr id="6" name="Rectangle 5"/>
          <p:cNvSpPr/>
          <p:nvPr/>
        </p:nvSpPr>
        <p:spPr>
          <a:xfrm>
            <a:off x="1359074" y="2853711"/>
            <a:ext cx="6498771" cy="1815882"/>
          </a:xfrm>
          <a:prstGeom prst="rect">
            <a:avLst/>
          </a:prstGeom>
          <a:ln>
            <a:noFill/>
          </a:ln>
        </p:spPr>
        <p:txBody>
          <a:bodyPr wrap="square">
            <a:spAutoFit/>
          </a:bodyPr>
          <a:lstStyle/>
          <a:p>
            <a:pPr algn="l"/>
            <a:r>
              <a:rPr lang="en-US" sz="1600" b="1" dirty="0" smtClean="0"/>
              <a:t>	Order 	Information 	</a:t>
            </a:r>
          </a:p>
          <a:p>
            <a:pPr algn="l"/>
            <a:r>
              <a:rPr lang="en-US" sz="1600" dirty="0" smtClean="0"/>
              <a:t>	1 	Category 	</a:t>
            </a:r>
          </a:p>
          <a:p>
            <a:pPr algn="l"/>
            <a:r>
              <a:rPr lang="en-US" sz="1600" dirty="0" smtClean="0"/>
              <a:t>	2 	Action 	</a:t>
            </a:r>
          </a:p>
          <a:p>
            <a:pPr algn="l"/>
            <a:r>
              <a:rPr lang="en-US" sz="1600" dirty="0" smtClean="0"/>
              <a:t>	3 	Dialog Token 	</a:t>
            </a:r>
          </a:p>
          <a:p>
            <a:pPr algn="l"/>
            <a:r>
              <a:rPr lang="en-US" sz="1600" dirty="0" smtClean="0"/>
              <a:t>	4 	Status Code 	</a:t>
            </a:r>
          </a:p>
          <a:p>
            <a:pPr algn="l"/>
            <a:r>
              <a:rPr lang="en-US" sz="1600" dirty="0" smtClean="0"/>
              <a:t>	5 	Wakeup Schedule element (optional)	</a:t>
            </a:r>
          </a:p>
          <a:p>
            <a:pPr algn="l"/>
            <a:r>
              <a:rPr lang="en-US" sz="1600" dirty="0" smtClean="0"/>
              <a:t>	</a:t>
            </a:r>
            <a:r>
              <a:rPr lang="en-US" sz="1600" u="sng" dirty="0" smtClean="0"/>
              <a:t>6</a:t>
            </a:r>
            <a:r>
              <a:rPr lang="en-US" sz="1600" dirty="0" smtClean="0"/>
              <a:t>                </a:t>
            </a:r>
            <a:r>
              <a:rPr lang="en-US" sz="1600" u="sng" dirty="0" smtClean="0"/>
              <a:t> Antenna sector ID Pattern (optional)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8.3.3.10 Probe Response frame format </a:t>
            </a:r>
            <a:endParaRPr lang="en-US" dirty="0"/>
          </a:p>
        </p:txBody>
      </p:sp>
      <p:sp>
        <p:nvSpPr>
          <p:cNvPr id="3" name="Content Placeholder 2"/>
          <p:cNvSpPr>
            <a:spLocks noGrp="1"/>
          </p:cNvSpPr>
          <p:nvPr>
            <p:ph idx="1"/>
          </p:nvPr>
        </p:nvSpPr>
        <p:spPr/>
        <p:txBody>
          <a:bodyPr/>
          <a:lstStyle/>
          <a:p>
            <a:r>
              <a:rPr lang="en-US" dirty="0" smtClean="0"/>
              <a:t>P110L12</a:t>
            </a: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16</a:t>
            </a:fld>
            <a:endParaRPr lang="en-US" altLang="zh-TW"/>
          </a:p>
        </p:txBody>
      </p:sp>
      <p:graphicFrame>
        <p:nvGraphicFramePr>
          <p:cNvPr id="7" name="Table 6"/>
          <p:cNvGraphicFramePr>
            <a:graphicFrameLocks noGrp="1"/>
          </p:cNvGraphicFramePr>
          <p:nvPr/>
        </p:nvGraphicFramePr>
        <p:xfrm>
          <a:off x="756557" y="2686959"/>
          <a:ext cx="7946571" cy="3510280"/>
        </p:xfrm>
        <a:graphic>
          <a:graphicData uri="http://schemas.openxmlformats.org/drawingml/2006/table">
            <a:tbl>
              <a:tblPr firstRow="1" bandRow="1">
                <a:tableStyleId>{5C22544A-7EE6-4342-B048-85BDC9FD1C3A}</a:tableStyleId>
              </a:tblPr>
              <a:tblGrid>
                <a:gridCol w="664029"/>
                <a:gridCol w="2220686"/>
                <a:gridCol w="5061856"/>
              </a:tblGrid>
              <a:tr h="370840">
                <a:tc>
                  <a:txBody>
                    <a:bodyPr/>
                    <a:lstStyle/>
                    <a:p>
                      <a:endParaRPr lang="en-US" sz="1600" dirty="0"/>
                    </a:p>
                  </a:txBody>
                  <a:tcPr>
                    <a:noFill/>
                  </a:tcPr>
                </a:tc>
                <a:tc>
                  <a:txBody>
                    <a:bodyPr/>
                    <a:lstStyle/>
                    <a:p>
                      <a:endParaRPr lang="en-US" sz="1600" dirty="0"/>
                    </a:p>
                  </a:txBody>
                  <a:tcPr>
                    <a:noFill/>
                  </a:tcPr>
                </a:tc>
                <a:tc>
                  <a:txBody>
                    <a:bodyPr/>
                    <a:lstStyle/>
                    <a:p>
                      <a:endParaRPr lang="en-US" sz="1600" dirty="0"/>
                    </a:p>
                  </a:txBody>
                  <a:tcPr>
                    <a:noFill/>
                  </a:tcPr>
                </a:tc>
              </a:tr>
              <a:tr h="370840">
                <a:tc>
                  <a:txBody>
                    <a:bodyPr/>
                    <a:lstStyle/>
                    <a:p>
                      <a:r>
                        <a:rPr lang="en-US" sz="1600" dirty="0" smtClean="0"/>
                        <a:t>40</a:t>
                      </a:r>
                      <a:endParaRPr lang="en-US" sz="1600" dirty="0"/>
                    </a:p>
                  </a:txBody>
                  <a:tcPr>
                    <a:noFill/>
                  </a:tcPr>
                </a:tc>
                <a:tc>
                  <a:txBody>
                    <a:bodyPr/>
                    <a:lstStyle/>
                    <a:p>
                      <a:r>
                        <a:rPr lang="en-US" sz="1600" dirty="0" smtClean="0"/>
                        <a:t>Multi-band </a:t>
                      </a:r>
                      <a:endParaRPr lang="en-US" sz="1600" dirty="0"/>
                    </a:p>
                  </a:txBody>
                  <a:tcPr>
                    <a:noFill/>
                  </a:tcPr>
                </a:tc>
                <a:tc>
                  <a:txBody>
                    <a:bodyPr/>
                    <a:lstStyle/>
                    <a:p>
                      <a:r>
                        <a:rPr lang="en-US" sz="1600" dirty="0" smtClean="0"/>
                        <a:t>The Multi-band element is optionally present if dot11MultibandActivated is true. </a:t>
                      </a:r>
                      <a:endParaRPr lang="en-US" sz="1600" dirty="0"/>
                    </a:p>
                  </a:txBody>
                  <a:tcPr>
                    <a:noFill/>
                  </a:tcPr>
                </a:tc>
              </a:tr>
              <a:tr h="370840">
                <a:tc>
                  <a:txBody>
                    <a:bodyPr/>
                    <a:lstStyle/>
                    <a:p>
                      <a:r>
                        <a:rPr lang="en-US" sz="1600" dirty="0" smtClean="0"/>
                        <a:t>41</a:t>
                      </a:r>
                      <a:endParaRPr lang="en-US" sz="1600" dirty="0"/>
                    </a:p>
                  </a:txBody>
                  <a:tcPr>
                    <a:noFill/>
                  </a:tcPr>
                </a:tc>
                <a:tc>
                  <a:txBody>
                    <a:bodyPr/>
                    <a:lstStyle/>
                    <a:p>
                      <a:r>
                        <a:rPr lang="en-US" sz="1600" dirty="0" err="1" smtClean="0"/>
                        <a:t>DBand</a:t>
                      </a:r>
                      <a:r>
                        <a:rPr lang="en-US" sz="1600" dirty="0" smtClean="0"/>
                        <a:t> Capabilities </a:t>
                      </a:r>
                      <a:endParaRPr lang="en-US" sz="1600" dirty="0"/>
                    </a:p>
                  </a:txBody>
                  <a:tcPr>
                    <a:noFill/>
                  </a:tcPr>
                </a:tc>
                <a:tc>
                  <a:txBody>
                    <a:bodyPr/>
                    <a:lstStyle/>
                    <a:p>
                      <a:r>
                        <a:rPr lang="en-US" sz="1600" dirty="0" smtClean="0"/>
                        <a:t>The </a:t>
                      </a:r>
                      <a:r>
                        <a:rPr lang="en-US" sz="1600" dirty="0" err="1" smtClean="0"/>
                        <a:t>DBand</a:t>
                      </a:r>
                      <a:r>
                        <a:rPr lang="en-US" sz="1600" dirty="0" smtClean="0"/>
                        <a:t> Capabilities element is present when dot11DBandCapable is true. </a:t>
                      </a:r>
                      <a:endParaRPr lang="en-US" sz="1600" dirty="0"/>
                    </a:p>
                  </a:txBody>
                  <a:tcPr>
                    <a:noFill/>
                  </a:tcPr>
                </a:tc>
              </a:tr>
              <a:tr h="370840">
                <a:tc>
                  <a:txBody>
                    <a:bodyPr/>
                    <a:lstStyle/>
                    <a:p>
                      <a:r>
                        <a:rPr lang="en-US" sz="1600" dirty="0" smtClean="0"/>
                        <a:t>42</a:t>
                      </a:r>
                      <a:endParaRPr lang="en-US" sz="1600" dirty="0"/>
                    </a:p>
                  </a:txBody>
                  <a:tcPr>
                    <a:noFill/>
                  </a:tcPr>
                </a:tc>
                <a:tc>
                  <a:txBody>
                    <a:bodyPr/>
                    <a:lstStyle/>
                    <a:p>
                      <a:r>
                        <a:rPr lang="en-US" sz="1600" dirty="0" err="1" smtClean="0"/>
                        <a:t>DBand</a:t>
                      </a:r>
                      <a:r>
                        <a:rPr lang="en-US" sz="1600" dirty="0" smtClean="0"/>
                        <a:t> Operation </a:t>
                      </a:r>
                      <a:endParaRPr lang="en-US" sz="1600" dirty="0"/>
                    </a:p>
                  </a:txBody>
                  <a:tcPr>
                    <a:noFill/>
                  </a:tcPr>
                </a:tc>
                <a:tc>
                  <a:txBody>
                    <a:bodyPr/>
                    <a:lstStyle/>
                    <a:p>
                      <a:r>
                        <a:rPr lang="en-US" sz="1600" dirty="0" smtClean="0"/>
                        <a:t>The </a:t>
                      </a:r>
                      <a:r>
                        <a:rPr lang="en-US" sz="1600" dirty="0" err="1" smtClean="0"/>
                        <a:t>DBand</a:t>
                      </a:r>
                      <a:r>
                        <a:rPr lang="en-US" sz="1600" dirty="0" smtClean="0"/>
                        <a:t> Operation element is present when dot11DBandCapable is true. </a:t>
                      </a:r>
                      <a:endParaRPr lang="en-US" sz="1600" dirty="0"/>
                    </a:p>
                  </a:txBody>
                  <a:tcPr>
                    <a:noFill/>
                  </a:tcPr>
                </a:tc>
              </a:tr>
              <a:tr h="370840">
                <a:tc>
                  <a:txBody>
                    <a:bodyPr/>
                    <a:lstStyle/>
                    <a:p>
                      <a:r>
                        <a:rPr lang="en-US" sz="1600" dirty="0" smtClean="0"/>
                        <a:t>43</a:t>
                      </a:r>
                      <a:endParaRPr lang="en-US" sz="1600" dirty="0"/>
                    </a:p>
                  </a:txBody>
                  <a:tcPr>
                    <a:noFill/>
                  </a:tcPr>
                </a:tc>
                <a:tc>
                  <a:txBody>
                    <a:bodyPr/>
                    <a:lstStyle/>
                    <a:p>
                      <a:r>
                        <a:rPr lang="en-US" sz="1600" dirty="0" smtClean="0"/>
                        <a:t>Multiple MAC address</a:t>
                      </a:r>
                      <a:endParaRPr lang="en-US" sz="1600" dirty="0"/>
                    </a:p>
                  </a:txBody>
                  <a:tcPr>
                    <a:noFill/>
                  </a:tcPr>
                </a:tc>
                <a:tc>
                  <a:txBody>
                    <a:bodyPr/>
                    <a:lstStyle/>
                    <a:p>
                      <a:r>
                        <a:rPr lang="en-US" sz="1600" dirty="0" smtClean="0"/>
                        <a:t>The Multiple MAC addresses element is present when dot11MultipleMACActivated is true. </a:t>
                      </a:r>
                      <a:endParaRPr lang="en-US" sz="1600" dirty="0"/>
                    </a:p>
                  </a:txBody>
                  <a:tcPr>
                    <a:noFill/>
                  </a:tcPr>
                </a:tc>
              </a:tr>
              <a:tr h="370840">
                <a:tc>
                  <a:txBody>
                    <a:bodyPr/>
                    <a:lstStyle/>
                    <a:p>
                      <a:r>
                        <a:rPr lang="en-US" sz="1600" u="sng" dirty="0" smtClean="0"/>
                        <a:t>44</a:t>
                      </a:r>
                      <a:endParaRPr lang="en-US" sz="1600" u="sng" dirty="0"/>
                    </a:p>
                  </a:txBody>
                  <a:tcPr>
                    <a:noFill/>
                  </a:tcPr>
                </a:tc>
                <a:tc>
                  <a:txBody>
                    <a:bodyPr/>
                    <a:lstStyle/>
                    <a:p>
                      <a:r>
                        <a:rPr lang="en-US" sz="1600" u="sng" dirty="0" smtClean="0"/>
                        <a:t>Antenna Sector ID Pattern</a:t>
                      </a:r>
                      <a:endParaRPr lang="en-US" sz="1600" u="sng"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dirty="0" smtClean="0"/>
                        <a:t>The Antenna Sector ID Pattern element is optionally present.</a:t>
                      </a:r>
                    </a:p>
                    <a:p>
                      <a:endParaRPr lang="en-US" sz="1600" u="sng" dirty="0"/>
                    </a:p>
                  </a:txBody>
                  <a:tcP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 of Beacon Transmission </a:t>
            </a:r>
            <a:r>
              <a:rPr lang="en-US" dirty="0" err="1" smtClean="0"/>
              <a:t>DBand</a:t>
            </a:r>
            <a:r>
              <a:rPr lang="en-US" dirty="0" smtClean="0"/>
              <a:t> antenna</a:t>
            </a:r>
            <a:endParaRPr lang="en-US" dirty="0"/>
          </a:p>
        </p:txBody>
      </p:sp>
      <p:sp>
        <p:nvSpPr>
          <p:cNvPr id="3" name="Content Placeholder 2"/>
          <p:cNvSpPr>
            <a:spLocks noGrp="1"/>
          </p:cNvSpPr>
          <p:nvPr>
            <p:ph idx="1"/>
          </p:nvPr>
        </p:nvSpPr>
        <p:spPr/>
        <p:txBody>
          <a:bodyPr/>
          <a:lstStyle/>
          <a:p>
            <a:r>
              <a:rPr lang="en-US" dirty="0" smtClean="0"/>
              <a:t>(9.35.4 </a:t>
            </a:r>
            <a:r>
              <a:rPr lang="en-US" dirty="0" err="1" smtClean="0"/>
              <a:t>Beamforming</a:t>
            </a:r>
            <a:r>
              <a:rPr lang="en-US" dirty="0" smtClean="0"/>
              <a:t> in BTI, P289L12) When a PCP/AP has more than one </a:t>
            </a:r>
            <a:r>
              <a:rPr lang="en-US" dirty="0" err="1" smtClean="0"/>
              <a:t>DBand</a:t>
            </a:r>
            <a:r>
              <a:rPr lang="en-US" dirty="0" smtClean="0"/>
              <a:t> antenna, the TXSS shall cover all the sectors in all </a:t>
            </a:r>
            <a:r>
              <a:rPr lang="en-US" dirty="0" err="1" smtClean="0"/>
              <a:t>Dband</a:t>
            </a:r>
            <a:r>
              <a:rPr lang="en-US" dirty="0" smtClean="0"/>
              <a:t> antennas. </a:t>
            </a:r>
            <a:r>
              <a:rPr lang="en-US" u="sng" dirty="0" smtClean="0"/>
              <a:t>A PCP/AP with multiple </a:t>
            </a:r>
            <a:r>
              <a:rPr lang="en-US" u="sng" dirty="0" err="1" smtClean="0"/>
              <a:t>DBand</a:t>
            </a:r>
            <a:r>
              <a:rPr lang="en-US" u="sng" dirty="0" smtClean="0"/>
              <a:t> antennas has a regular schedule of transmitting through each </a:t>
            </a:r>
            <a:r>
              <a:rPr lang="en-US" u="sng" dirty="0" err="1" smtClean="0"/>
              <a:t>DBand</a:t>
            </a:r>
            <a:r>
              <a:rPr lang="en-US" u="sng" dirty="0" smtClean="0"/>
              <a:t> antenna. Only one </a:t>
            </a:r>
            <a:r>
              <a:rPr lang="en-US" u="sng" dirty="0" err="1" smtClean="0"/>
              <a:t>DBand</a:t>
            </a:r>
            <a:r>
              <a:rPr lang="en-US" u="sng" dirty="0" smtClean="0"/>
              <a:t> antenna shall be used in a BTI.</a:t>
            </a:r>
          </a:p>
          <a:p>
            <a:r>
              <a:rPr lang="en-US" dirty="0" smtClean="0"/>
              <a:t>(9.35.5.4 </a:t>
            </a:r>
            <a:r>
              <a:rPr lang="en-US" dirty="0" err="1" smtClean="0"/>
              <a:t>Beamforming</a:t>
            </a:r>
            <a:r>
              <a:rPr lang="en-US" dirty="0" smtClean="0"/>
              <a:t> in A-BFT with multiple </a:t>
            </a:r>
            <a:r>
              <a:rPr lang="en-US" dirty="0" err="1" smtClean="0"/>
              <a:t>DBand</a:t>
            </a:r>
            <a:r>
              <a:rPr lang="en-US" dirty="0" smtClean="0"/>
              <a:t> antennas, </a:t>
            </a:r>
            <a:r>
              <a:rPr lang="en-US" u="sng" dirty="0" smtClean="0"/>
              <a:t>P296L16) </a:t>
            </a:r>
            <a:r>
              <a:rPr lang="en-US" dirty="0" smtClean="0"/>
              <a:t>A PCP/AP with multiple </a:t>
            </a:r>
            <a:r>
              <a:rPr lang="en-US" dirty="0" err="1" smtClean="0"/>
              <a:t>DBand</a:t>
            </a:r>
            <a:r>
              <a:rPr lang="en-US" dirty="0" smtClean="0"/>
              <a:t> antennas has a regular schedule of receiving through each </a:t>
            </a:r>
            <a:r>
              <a:rPr lang="en-US" dirty="0" err="1" smtClean="0"/>
              <a:t>DBand</a:t>
            </a:r>
            <a:r>
              <a:rPr lang="en-US" dirty="0" smtClean="0"/>
              <a:t> antenna </a:t>
            </a:r>
            <a:r>
              <a:rPr lang="en-US" u="sng" dirty="0" smtClean="0"/>
              <a:t>corresponding to the </a:t>
            </a:r>
            <a:r>
              <a:rPr lang="en-US" u="sng" dirty="0" err="1" smtClean="0"/>
              <a:t>Dband</a:t>
            </a:r>
            <a:r>
              <a:rPr lang="en-US" u="sng" dirty="0" smtClean="0"/>
              <a:t> antenna in which the beacon is transmitted through</a:t>
            </a:r>
            <a:r>
              <a:rPr lang="en-US" dirty="0" smtClean="0"/>
              <a:t>. </a:t>
            </a:r>
            <a:endParaRPr lang="en-US" u="sng" dirty="0" smtClean="0"/>
          </a:p>
          <a:p>
            <a:endParaRPr lang="en-US" u="sng"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June 2011</a:t>
            </a:r>
            <a:endParaRPr lang="en-US" dirty="0"/>
          </a:p>
        </p:txBody>
      </p:sp>
      <p:sp>
        <p:nvSpPr>
          <p:cNvPr id="6" name="Slide Number Placeholder 5"/>
          <p:cNvSpPr>
            <a:spLocks noGrp="1"/>
          </p:cNvSpPr>
          <p:nvPr>
            <p:ph type="sldNum" sz="quarter" idx="12"/>
          </p:nvPr>
        </p:nvSpPr>
        <p:spPr>
          <a:xfrm>
            <a:off x="8002588" y="6484205"/>
            <a:ext cx="530225" cy="182562"/>
          </a:xfrm>
        </p:spPr>
        <p:txBody>
          <a:bodyPr/>
          <a:lstStyle/>
          <a:p>
            <a:pPr>
              <a:defRPr/>
            </a:pPr>
            <a:r>
              <a:rPr lang="en-US" dirty="0" smtClean="0"/>
              <a:t>Slide </a:t>
            </a:r>
            <a:fld id="{1470E42E-FA2F-47B0-BC46-E0C8B4709662}" type="slidenum">
              <a:rPr lang="en-US" smtClean="0"/>
              <a:pPr>
                <a:defRPr/>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xfrm>
            <a:off x="696913" y="332601"/>
            <a:ext cx="1038811" cy="276999"/>
          </a:xfrm>
          <a:noFill/>
        </p:spPr>
        <p:txBody>
          <a:bodyPr/>
          <a:lstStyle/>
          <a:p>
            <a:r>
              <a:rPr lang="en-US" altLang="zh-TW" dirty="0" smtClean="0"/>
              <a:t>June, 2011</a:t>
            </a:r>
          </a:p>
        </p:txBody>
      </p:sp>
      <p:sp>
        <p:nvSpPr>
          <p:cNvPr id="24579" name="Slide Number Placeholder 2"/>
          <p:cNvSpPr>
            <a:spLocks noGrp="1"/>
          </p:cNvSpPr>
          <p:nvPr>
            <p:ph type="sldNum" sz="quarter" idx="11"/>
          </p:nvPr>
        </p:nvSpPr>
        <p:spPr>
          <a:noFill/>
        </p:spPr>
        <p:txBody>
          <a:bodyPr/>
          <a:lstStyle/>
          <a:p>
            <a:r>
              <a:rPr lang="en-US" altLang="zh-TW" dirty="0" smtClean="0"/>
              <a:t>Slide </a:t>
            </a:r>
            <a:fld id="{79E1A15B-4764-4683-B379-E510BA9D875C}" type="slidenum">
              <a:rPr lang="en-US" altLang="zh-TW" smtClean="0"/>
              <a:pPr/>
              <a:t>2</a:t>
            </a:fld>
            <a:endParaRPr lang="en-US" altLang="zh-TW" dirty="0" smtClean="0"/>
          </a:p>
        </p:txBody>
      </p:sp>
      <p:sp>
        <p:nvSpPr>
          <p:cNvPr id="24580" name="Rectangle 3"/>
          <p:cNvSpPr>
            <a:spLocks noChangeArrowheads="1"/>
          </p:cNvSpPr>
          <p:nvPr/>
        </p:nvSpPr>
        <p:spPr bwMode="auto">
          <a:xfrm>
            <a:off x="685800" y="1371600"/>
            <a:ext cx="7848600" cy="1569660"/>
          </a:xfrm>
          <a:prstGeom prst="rect">
            <a:avLst/>
          </a:prstGeom>
          <a:noFill/>
          <a:ln w="12700">
            <a:noFill/>
            <a:miter lim="800000"/>
            <a:headEnd type="none" w="sm" len="sm"/>
            <a:tailEnd type="none" w="sm" len="sm"/>
          </a:ln>
        </p:spPr>
        <p:txBody>
          <a:bodyPr>
            <a:spAutoFit/>
          </a:bodyPr>
          <a:lstStyle/>
          <a:p>
            <a:endParaRPr lang="zh-TW" altLang="en-US" sz="1600" dirty="0">
              <a:solidFill>
                <a:schemeClr val="tx1"/>
              </a:solidFill>
            </a:endParaRPr>
          </a:p>
          <a:p>
            <a:pPr algn="l"/>
            <a:r>
              <a:rPr lang="en-US" altLang="zh-TW" sz="1600" b="1" dirty="0" smtClean="0">
                <a:solidFill>
                  <a:schemeClr val="tx1"/>
                </a:solidFill>
              </a:rPr>
              <a:t>Abstract</a:t>
            </a:r>
            <a:r>
              <a:rPr lang="en-US" altLang="zh-TW" sz="1600" b="1" dirty="0">
                <a:solidFill>
                  <a:schemeClr val="tx1"/>
                </a:solidFill>
              </a:rPr>
              <a:t>:</a:t>
            </a:r>
            <a:r>
              <a:rPr lang="en-US" altLang="zh-TW" sz="1600" dirty="0">
                <a:solidFill>
                  <a:schemeClr val="tx1"/>
                </a:solidFill>
              </a:rPr>
              <a:t>	This document </a:t>
            </a:r>
            <a:r>
              <a:rPr lang="en-US" altLang="zh-TW" sz="1600" dirty="0" smtClean="0">
                <a:solidFill>
                  <a:schemeClr val="tx1"/>
                </a:solidFill>
              </a:rPr>
              <a:t>discusses </a:t>
            </a:r>
            <a:r>
              <a:rPr lang="en-US" altLang="zh-TW" sz="1600" dirty="0">
                <a:solidFill>
                  <a:schemeClr val="tx1"/>
                </a:solidFill>
              </a:rPr>
              <a:t>the </a:t>
            </a:r>
            <a:r>
              <a:rPr lang="en-US" altLang="zh-TW" sz="1600" dirty="0" smtClean="0">
                <a:solidFill>
                  <a:schemeClr val="tx1"/>
                </a:solidFill>
              </a:rPr>
              <a:t>power saving in beacon </a:t>
            </a:r>
            <a:r>
              <a:rPr lang="en-US" altLang="zh-TW" sz="1600" dirty="0" err="1" smtClean="0">
                <a:solidFill>
                  <a:schemeClr val="tx1"/>
                </a:solidFill>
              </a:rPr>
              <a:t>beamforming</a:t>
            </a:r>
            <a:endParaRPr lang="en-US" altLang="zh-TW" sz="1600" dirty="0">
              <a:solidFill>
                <a:schemeClr val="tx1"/>
              </a:solidFill>
            </a:endParaRPr>
          </a:p>
          <a:p>
            <a:pPr algn="l"/>
            <a:endParaRPr lang="en-US" altLang="zh-TW" sz="1600" dirty="0">
              <a:solidFill>
                <a:schemeClr val="tx1"/>
              </a:solidFill>
            </a:endParaRPr>
          </a:p>
          <a:p>
            <a:r>
              <a:rPr lang="en-US" altLang="zh-TW" sz="1600" b="1" dirty="0">
                <a:solidFill>
                  <a:schemeClr val="tx1"/>
                </a:solidFill>
              </a:rPr>
              <a:t>Purpose:</a:t>
            </a:r>
            <a:r>
              <a:rPr lang="en-US" altLang="zh-TW" sz="1600" dirty="0">
                <a:solidFill>
                  <a:schemeClr val="tx1"/>
                </a:solidFill>
              </a:rPr>
              <a:t>	</a:t>
            </a:r>
            <a:r>
              <a:rPr lang="en-US" altLang="zh-TW" sz="1600" dirty="0" smtClean="0">
                <a:solidFill>
                  <a:schemeClr val="tx1"/>
                </a:solidFill>
              </a:rPr>
              <a:t>This document propose resolution for </a:t>
            </a:r>
            <a:r>
              <a:rPr lang="en-US" sz="1600" dirty="0" smtClean="0"/>
              <a:t>CID3205 and CID3208</a:t>
            </a:r>
            <a:r>
              <a:rPr lang="en-US" altLang="zh-TW" sz="1600" dirty="0" smtClean="0">
                <a:solidFill>
                  <a:schemeClr val="tx1"/>
                </a:solidFill>
              </a:rPr>
              <a:t>.</a:t>
            </a:r>
            <a:endParaRPr lang="en-US" altLang="zh-TW" sz="1600" dirty="0">
              <a:solidFill>
                <a:schemeClr val="tx1"/>
              </a:solidFill>
            </a:endParaRPr>
          </a:p>
          <a:p>
            <a:pPr algn="l"/>
            <a:endParaRPr lang="en-US" altLang="zh-TW" sz="1600" dirty="0">
              <a:solidFill>
                <a:schemeClr val="tx1"/>
              </a:solidFill>
            </a:endParaRPr>
          </a:p>
          <a:p>
            <a:pPr algn="l"/>
            <a:r>
              <a:rPr lang="en-US" altLang="zh-TW" sz="1600" dirty="0">
                <a:solidFill>
                  <a:schemeClr val="tx1"/>
                </a:solidFill>
              </a:rPr>
              <a:t>	</a:t>
            </a:r>
          </a:p>
        </p:txBody>
      </p:sp>
      <p:sp>
        <p:nvSpPr>
          <p:cNvPr id="24581" name="Text Box 4"/>
          <p:cNvSpPr txBox="1">
            <a:spLocks noChangeArrowheads="1"/>
          </p:cNvSpPr>
          <p:nvPr/>
        </p:nvSpPr>
        <p:spPr bwMode="auto">
          <a:xfrm>
            <a:off x="3124200" y="838200"/>
            <a:ext cx="1580882" cy="523220"/>
          </a:xfrm>
          <a:prstGeom prst="rect">
            <a:avLst/>
          </a:prstGeom>
          <a:noFill/>
          <a:ln w="12700">
            <a:noFill/>
            <a:miter lim="800000"/>
            <a:headEnd type="none" w="sm" len="sm"/>
            <a:tailEnd type="none" w="sm" len="sm"/>
          </a:ln>
        </p:spPr>
        <p:txBody>
          <a:bodyPr wrap="none">
            <a:spAutoFit/>
          </a:bodyPr>
          <a:lstStyle/>
          <a:p>
            <a:pPr algn="l"/>
            <a:r>
              <a:rPr lang="en-US" altLang="zh-TW" sz="2800" dirty="0" smtClean="0">
                <a:solidFill>
                  <a:schemeClr val="tx1"/>
                </a:solidFill>
              </a:rPr>
              <a:t>Summary</a:t>
            </a:r>
            <a:endParaRPr lang="en-US" altLang="zh-TW" sz="2800" dirty="0">
              <a:solidFill>
                <a:schemeClr val="tx1"/>
              </a:solidFill>
            </a:endParaRPr>
          </a:p>
        </p:txBody>
      </p:sp>
      <p:graphicFrame>
        <p:nvGraphicFramePr>
          <p:cNvPr id="6" name="Table 5"/>
          <p:cNvGraphicFramePr>
            <a:graphicFrameLocks noGrp="1"/>
          </p:cNvGraphicFramePr>
          <p:nvPr/>
        </p:nvGraphicFramePr>
        <p:xfrm>
          <a:off x="1178169" y="2785837"/>
          <a:ext cx="6629399" cy="2989027"/>
        </p:xfrm>
        <a:graphic>
          <a:graphicData uri="http://schemas.openxmlformats.org/drawingml/2006/table">
            <a:tbl>
              <a:tblPr/>
              <a:tblGrid>
                <a:gridCol w="754436"/>
                <a:gridCol w="658125"/>
                <a:gridCol w="754436"/>
                <a:gridCol w="2231201"/>
                <a:gridCol w="2231201"/>
              </a:tblGrid>
              <a:tr h="462916">
                <a:tc>
                  <a:txBody>
                    <a:bodyPr/>
                    <a:lstStyle/>
                    <a:p>
                      <a:pPr algn="ctr" fontAlgn="t"/>
                      <a:r>
                        <a:rPr lang="en-US" sz="1600" b="1" i="0" u="none" strike="noStrike" dirty="0" smtClean="0">
                          <a:solidFill>
                            <a:srgbClr val="000000"/>
                          </a:solidFill>
                          <a:latin typeface="Calibri"/>
                        </a:rPr>
                        <a:t>CID</a:t>
                      </a:r>
                      <a:endParaRPr lang="en-US" sz="1600" b="1"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1" i="0" u="none" strike="noStrike" dirty="0" smtClean="0">
                          <a:solidFill>
                            <a:srgbClr val="000000"/>
                          </a:solidFill>
                          <a:latin typeface="Calibri"/>
                        </a:rPr>
                        <a:t>Page</a:t>
                      </a:r>
                      <a:endParaRPr lang="en-US" sz="1600" b="1"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1" i="0" u="none" strike="noStrike" dirty="0" smtClean="0">
                          <a:solidFill>
                            <a:srgbClr val="000000"/>
                          </a:solidFill>
                          <a:latin typeface="Calibri"/>
                        </a:rPr>
                        <a:t>Clause</a:t>
                      </a:r>
                      <a:endParaRPr lang="en-US" sz="1600" b="1"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1" i="0" u="none" strike="noStrike" dirty="0">
                          <a:solidFill>
                            <a:srgbClr val="000000"/>
                          </a:solidFill>
                          <a:latin typeface="Calibri"/>
                        </a:rPr>
                        <a:t>Comment</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1" i="0" u="none" strike="noStrike" dirty="0">
                          <a:solidFill>
                            <a:srgbClr val="000000"/>
                          </a:solidFill>
                          <a:latin typeface="Calibri"/>
                        </a:rPr>
                        <a:t>Proposed Change</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5544">
                <a:tc>
                  <a:txBody>
                    <a:bodyPr/>
                    <a:lstStyle/>
                    <a:p>
                      <a:pPr algn="ctr" fontAlgn="t"/>
                      <a:r>
                        <a:rPr lang="en-US" sz="1600" b="0" i="0" u="none" strike="noStrike" dirty="0" smtClean="0">
                          <a:solidFill>
                            <a:srgbClr val="000000"/>
                          </a:solidFill>
                          <a:latin typeface="Calibri"/>
                        </a:rPr>
                        <a:t>3205</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Calibri"/>
                        </a:rPr>
                        <a:t>335</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Calibri"/>
                        </a:rPr>
                        <a:t>10.2.4.1</a:t>
                      </a: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0000"/>
                          </a:solidFill>
                          <a:latin typeface="Calibri"/>
                        </a:rPr>
                        <a:t>Does the STA needs to wake up for every directional beacon ? That is not good for power consumption</a:t>
                      </a: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0000"/>
                          </a:solidFill>
                          <a:latin typeface="Calibri"/>
                        </a:rPr>
                        <a:t>Create a power saving feature to listen to selected beacons only</a:t>
                      </a: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1571">
                <a:tc>
                  <a:txBody>
                    <a:bodyPr/>
                    <a:lstStyle/>
                    <a:p>
                      <a:pPr algn="ctr" fontAlgn="t"/>
                      <a:r>
                        <a:rPr lang="en-US" sz="1600" b="0" i="0" u="none" strike="noStrike" dirty="0" smtClean="0">
                          <a:solidFill>
                            <a:srgbClr val="000000"/>
                          </a:solidFill>
                          <a:latin typeface="Calibri"/>
                        </a:rPr>
                        <a:t>3208</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Calibri"/>
                        </a:rPr>
                        <a:t>294</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Calibri"/>
                        </a:rPr>
                        <a:t>9.35.5.4</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latin typeface="Calibri"/>
                        </a:rPr>
                        <a:t>Please clarify "regular schedule". Does beacon transmission with multiple </a:t>
                      </a:r>
                      <a:r>
                        <a:rPr lang="en-US" sz="1600" b="0" i="0" u="none" strike="noStrike" dirty="0" err="1" smtClean="0">
                          <a:solidFill>
                            <a:srgbClr val="000000"/>
                          </a:solidFill>
                          <a:latin typeface="Calibri"/>
                        </a:rPr>
                        <a:t>DBand</a:t>
                      </a:r>
                      <a:r>
                        <a:rPr lang="en-US" sz="1600" b="0" i="0" u="none" strike="noStrike" dirty="0" smtClean="0">
                          <a:solidFill>
                            <a:srgbClr val="000000"/>
                          </a:solidFill>
                          <a:latin typeface="Calibri"/>
                        </a:rPr>
                        <a:t> antennas has a 16 regular schedule as well ?</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latin typeface="Calibri"/>
                        </a:rPr>
                        <a:t>Clarify</a:t>
                      </a:r>
                      <a:endParaRPr lang="en-US" sz="1600" b="0" i="0" u="none" strike="noStrike" dirty="0">
                        <a:solidFill>
                          <a:srgbClr val="000000"/>
                        </a:solidFill>
                        <a:latin typeface="Calibri"/>
                      </a:endParaRPr>
                    </a:p>
                  </a:txBody>
                  <a:tcPr marL="5340" marR="5340" marT="534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Transmission</a:t>
            </a:r>
            <a:endParaRPr lang="en-US" dirty="0"/>
          </a:p>
        </p:txBody>
      </p:sp>
      <p:sp>
        <p:nvSpPr>
          <p:cNvPr id="3" name="Content Placeholder 2"/>
          <p:cNvSpPr>
            <a:spLocks noGrp="1"/>
          </p:cNvSpPr>
          <p:nvPr>
            <p:ph idx="1"/>
          </p:nvPr>
        </p:nvSpPr>
        <p:spPr/>
        <p:txBody>
          <a:bodyPr/>
          <a:lstStyle/>
          <a:p>
            <a:r>
              <a:rPr lang="en-US" sz="2000" dirty="0" smtClean="0"/>
              <a:t>Currently, TXSS is performed during beacon transmission</a:t>
            </a:r>
          </a:p>
          <a:p>
            <a:r>
              <a:rPr lang="en-US" sz="2000" dirty="0" smtClean="0"/>
              <a:t>TXSS rotates beacon transmission through antenna sectors in random order in BTI during one or multiple beacon intervals</a:t>
            </a:r>
          </a:p>
          <a:p>
            <a:r>
              <a:rPr lang="en-US" sz="2000" dirty="0" smtClean="0"/>
              <a:t>TXSS can contain up to 128 sectors/antennas. However, most likely only up to 16 or 32 sectors are used.</a:t>
            </a:r>
          </a:p>
          <a:p>
            <a:r>
              <a:rPr lang="en-US" sz="2000" dirty="0" smtClean="0"/>
              <a:t>Stations acquire the best TX antenna sector/antenna by listening to one or multiple beacons through TXSS training (at BTI or SP)</a:t>
            </a:r>
          </a:p>
          <a:p>
            <a:r>
              <a:rPr lang="en-US" sz="2000" dirty="0" smtClean="0"/>
              <a:t>Power save stations periodically wake up to receive a beacon but does not know when the best sector/antenna occurs </a:t>
            </a:r>
          </a:p>
          <a:p>
            <a:r>
              <a:rPr lang="en-US" sz="2000" dirty="0" smtClean="0"/>
              <a:t>Power save station stays up longer than necessary to wait for the “good” beacons </a:t>
            </a:r>
            <a:r>
              <a:rPr lang="en-US" sz="2000" dirty="0" smtClean="0">
                <a:sym typeface="Wingdings" pitchFamily="2" charset="2"/>
              </a:rPr>
              <a:t> this increases power consumption</a:t>
            </a:r>
            <a:endParaRPr lang="en-US" sz="20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3</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 STAs know the transmission schedule ? </a:t>
            </a:r>
            <a:endParaRPr lang="en-US" dirty="0"/>
          </a:p>
        </p:txBody>
      </p:sp>
      <p:sp>
        <p:nvSpPr>
          <p:cNvPr id="3" name="Content Placeholder 2"/>
          <p:cNvSpPr>
            <a:spLocks noGrp="1"/>
          </p:cNvSpPr>
          <p:nvPr>
            <p:ph idx="1"/>
          </p:nvPr>
        </p:nvSpPr>
        <p:spPr/>
        <p:txBody>
          <a:bodyPr/>
          <a:lstStyle/>
          <a:p>
            <a:r>
              <a:rPr lang="en-US" sz="1600" b="1" dirty="0" smtClean="0"/>
              <a:t>9.35.5.4 </a:t>
            </a:r>
            <a:r>
              <a:rPr lang="en-US" sz="1600" b="1" dirty="0" err="1" smtClean="0"/>
              <a:t>Beamforming</a:t>
            </a:r>
            <a:r>
              <a:rPr lang="en-US" sz="1600" b="1" dirty="0" smtClean="0"/>
              <a:t> in A-BFT with multiple </a:t>
            </a:r>
            <a:r>
              <a:rPr lang="en-US" sz="1600" b="1" dirty="0" err="1" smtClean="0"/>
              <a:t>DBand</a:t>
            </a:r>
            <a:r>
              <a:rPr lang="en-US" sz="1600" b="1" dirty="0" smtClean="0"/>
              <a:t> antennas</a:t>
            </a:r>
            <a:r>
              <a:rPr lang="en-US" sz="1600" dirty="0" smtClean="0"/>
              <a:t> (P294L16): “A PCP/AP shall have an A-BFT every k BIs, where k is the value indicated by the N-BIs A-BFT subfield in the beacon interval control field. In an A-BFT, the PCP/AP shall receive in a quasi-</a:t>
            </a:r>
            <a:r>
              <a:rPr lang="en-US" sz="1600" dirty="0" err="1" smtClean="0"/>
              <a:t>omni</a:t>
            </a:r>
            <a:r>
              <a:rPr lang="en-US" sz="1600" dirty="0" smtClean="0"/>
              <a:t> antenna pattern using the </a:t>
            </a:r>
            <a:r>
              <a:rPr lang="en-US" sz="1600" dirty="0" err="1" smtClean="0"/>
              <a:t>DBand</a:t>
            </a:r>
            <a:r>
              <a:rPr lang="en-US" sz="1600" dirty="0" smtClean="0"/>
              <a:t> antenna indicated by the value of the </a:t>
            </a:r>
            <a:r>
              <a:rPr lang="en-US" sz="1600" dirty="0" err="1" smtClean="0"/>
              <a:t>DBand</a:t>
            </a:r>
            <a:r>
              <a:rPr lang="en-US" sz="1600" dirty="0" smtClean="0"/>
              <a:t> Antenna ID subfield within the </a:t>
            </a:r>
            <a:r>
              <a:rPr lang="en-US" sz="1600" dirty="0" err="1" smtClean="0"/>
              <a:t>ScS</a:t>
            </a:r>
            <a:r>
              <a:rPr lang="en-US" sz="1600" dirty="0" smtClean="0"/>
              <a:t> field transmitted in the </a:t>
            </a:r>
            <a:r>
              <a:rPr lang="en-US" sz="1600" dirty="0" err="1" smtClean="0"/>
              <a:t>DBand</a:t>
            </a:r>
            <a:r>
              <a:rPr lang="en-US" sz="1600" dirty="0" smtClean="0"/>
              <a:t> Beacon. </a:t>
            </a:r>
            <a:r>
              <a:rPr lang="en-US" sz="1600" b="1" dirty="0" smtClean="0">
                <a:solidFill>
                  <a:srgbClr val="FF0000"/>
                </a:solidFill>
              </a:rPr>
              <a:t>A PCP/AP with multiple </a:t>
            </a:r>
            <a:r>
              <a:rPr lang="en-US" sz="1600" b="1" dirty="0" err="1" smtClean="0">
                <a:solidFill>
                  <a:srgbClr val="FF0000"/>
                </a:solidFill>
              </a:rPr>
              <a:t>DBand</a:t>
            </a:r>
            <a:r>
              <a:rPr lang="en-US" sz="1600" b="1" dirty="0" smtClean="0">
                <a:solidFill>
                  <a:srgbClr val="FF0000"/>
                </a:solidFill>
              </a:rPr>
              <a:t> antennas has a regular schedule of receiving through each </a:t>
            </a:r>
            <a:r>
              <a:rPr lang="en-US" sz="1600" b="1" dirty="0" err="1" smtClean="0">
                <a:solidFill>
                  <a:srgbClr val="FF0000"/>
                </a:solidFill>
              </a:rPr>
              <a:t>DBand</a:t>
            </a:r>
            <a:r>
              <a:rPr lang="en-US" sz="1600" b="1" dirty="0" smtClean="0">
                <a:solidFill>
                  <a:srgbClr val="FF0000"/>
                </a:solidFill>
              </a:rPr>
              <a:t> antenna</a:t>
            </a:r>
            <a:r>
              <a:rPr lang="en-US" sz="1600" dirty="0" smtClean="0">
                <a:solidFill>
                  <a:srgbClr val="FF0000"/>
                </a:solidFill>
              </a:rPr>
              <a:t>.</a:t>
            </a:r>
            <a:r>
              <a:rPr lang="en-US" sz="1600" dirty="0" smtClean="0"/>
              <a:t> The PCP/AP shall switch RX </a:t>
            </a:r>
            <a:r>
              <a:rPr lang="en-US" sz="1600" dirty="0" err="1" smtClean="0"/>
              <a:t>DBand</a:t>
            </a:r>
            <a:r>
              <a:rPr lang="en-US" sz="1600" dirty="0" smtClean="0"/>
              <a:t> antenna every N A-BFT in Ant A-BFTs allocations, where N A-BFT in Ant is the value of the N A-BFT in Ant subfield within the beacon interval control field.</a:t>
            </a:r>
          </a:p>
          <a:p>
            <a:r>
              <a:rPr lang="en-US" sz="1600" dirty="0" smtClean="0"/>
              <a:t>Does this imply PCP/AP has a regular schedule of transmitting each beacon through each antenna as well ? And only one antenna should be used in a beacon ? </a:t>
            </a:r>
            <a:r>
              <a:rPr lang="en-US" sz="1600" dirty="0" smtClean="0">
                <a:solidFill>
                  <a:srgbClr val="FF0000"/>
                </a:solidFill>
              </a:rPr>
              <a:t>- needs clarifications</a:t>
            </a:r>
          </a:p>
          <a:p>
            <a:r>
              <a:rPr lang="en-US" sz="1600" dirty="0" smtClean="0"/>
              <a:t>If this is the case, power save station can predict the schedule of the transmit antenna. However, power save station still cannot predict transmit sector schedule (thus, needs to stay awake longer during beacon reception).</a:t>
            </a:r>
            <a:endParaRPr lang="en-US" sz="16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4</a:t>
            </a:fld>
            <a:endParaRPr lang="en-US" altLang="zh-T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Wake Up Duration for Power Save Stations</a:t>
            </a:r>
            <a:endParaRPr lang="en-US" sz="3200" dirty="0"/>
          </a:p>
        </p:txBody>
      </p:sp>
      <p:sp>
        <p:nvSpPr>
          <p:cNvPr id="3" name="Content Placeholder 2"/>
          <p:cNvSpPr>
            <a:spLocks noGrp="1"/>
          </p:cNvSpPr>
          <p:nvPr>
            <p:ph idx="1"/>
          </p:nvPr>
        </p:nvSpPr>
        <p:spPr>
          <a:xfrm>
            <a:off x="685800" y="3573624"/>
            <a:ext cx="7772400" cy="2522376"/>
          </a:xfrm>
        </p:spPr>
        <p:txBody>
          <a:bodyPr/>
          <a:lstStyle/>
          <a:p>
            <a:r>
              <a:rPr lang="en-US" sz="2000" dirty="0" smtClean="0"/>
              <a:t>Power save stations might need to be awake for all the BTI’s in a complete transmission of all sectors/antennas to receive a beacon</a:t>
            </a:r>
          </a:p>
          <a:p>
            <a:r>
              <a:rPr lang="en-US" sz="2000" dirty="0" smtClean="0"/>
              <a:t>This increase the power consumption and could be a significant impact on the standby time of the battery-based devices</a:t>
            </a:r>
          </a:p>
          <a:p>
            <a:r>
              <a:rPr lang="en-US" sz="2000" dirty="0" smtClean="0"/>
              <a:t>Lengthening the sleep period too long to save power can introduce latency</a:t>
            </a:r>
            <a:endParaRPr lang="en-US" sz="20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5</a:t>
            </a:fld>
            <a:endParaRPr lang="en-US" altLang="zh-TW"/>
          </a:p>
        </p:txBody>
      </p:sp>
      <p:cxnSp>
        <p:nvCxnSpPr>
          <p:cNvPr id="7" name="Straight Connector 6"/>
          <p:cNvCxnSpPr/>
          <p:nvPr/>
        </p:nvCxnSpPr>
        <p:spPr bwMode="auto">
          <a:xfrm>
            <a:off x="914400" y="2057400"/>
            <a:ext cx="7315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Rectangle 7"/>
          <p:cNvSpPr/>
          <p:nvPr/>
        </p:nvSpPr>
        <p:spPr bwMode="auto">
          <a:xfrm>
            <a:off x="1143000" y="205740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9" name="Rectangle 8"/>
          <p:cNvSpPr/>
          <p:nvPr/>
        </p:nvSpPr>
        <p:spPr bwMode="auto">
          <a:xfrm>
            <a:off x="1371600" y="205740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0" name="Rectangle 9"/>
          <p:cNvSpPr/>
          <p:nvPr/>
        </p:nvSpPr>
        <p:spPr bwMode="auto">
          <a:xfrm>
            <a:off x="1981200" y="205740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12" name="Straight Connector 11"/>
          <p:cNvCxnSpPr/>
          <p:nvPr/>
        </p:nvCxnSpPr>
        <p:spPr bwMode="auto">
          <a:xfrm>
            <a:off x="1676400" y="2286000"/>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6" name="Right Brace 15"/>
          <p:cNvSpPr/>
          <p:nvPr/>
        </p:nvSpPr>
        <p:spPr bwMode="auto">
          <a:xfrm rot="16200000">
            <a:off x="1600200" y="1402080"/>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7" name="TextBox 16"/>
          <p:cNvSpPr txBox="1"/>
          <p:nvPr/>
        </p:nvSpPr>
        <p:spPr>
          <a:xfrm>
            <a:off x="1379220" y="1463040"/>
            <a:ext cx="662940" cy="461665"/>
          </a:xfrm>
          <a:prstGeom prst="rect">
            <a:avLst/>
          </a:prstGeom>
          <a:noFill/>
        </p:spPr>
        <p:txBody>
          <a:bodyPr wrap="square" rtlCol="0">
            <a:spAutoFit/>
          </a:bodyPr>
          <a:lstStyle/>
          <a:p>
            <a:r>
              <a:rPr lang="en-US" dirty="0" smtClean="0"/>
              <a:t>BTI (TXSS)</a:t>
            </a:r>
            <a:endParaRPr lang="en-US" dirty="0"/>
          </a:p>
        </p:txBody>
      </p:sp>
      <p:sp>
        <p:nvSpPr>
          <p:cNvPr id="18" name="Rectangle 17"/>
          <p:cNvSpPr/>
          <p:nvPr/>
        </p:nvSpPr>
        <p:spPr bwMode="auto">
          <a:xfrm>
            <a:off x="3907972" y="206051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9" name="Rectangle 18"/>
          <p:cNvSpPr/>
          <p:nvPr/>
        </p:nvSpPr>
        <p:spPr bwMode="auto">
          <a:xfrm>
            <a:off x="4136572" y="206051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0" name="Rectangle 19"/>
          <p:cNvSpPr/>
          <p:nvPr/>
        </p:nvSpPr>
        <p:spPr bwMode="auto">
          <a:xfrm>
            <a:off x="4746172" y="206051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21" name="Straight Connector 20"/>
          <p:cNvCxnSpPr/>
          <p:nvPr/>
        </p:nvCxnSpPr>
        <p:spPr bwMode="auto">
          <a:xfrm>
            <a:off x="4441372" y="2289110"/>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2" name="Right Brace 21"/>
          <p:cNvSpPr/>
          <p:nvPr/>
        </p:nvSpPr>
        <p:spPr bwMode="auto">
          <a:xfrm rot="16200000">
            <a:off x="4365172" y="1405190"/>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25" name="Straight Arrow Connector 24"/>
          <p:cNvCxnSpPr/>
          <p:nvPr/>
        </p:nvCxnSpPr>
        <p:spPr bwMode="auto">
          <a:xfrm>
            <a:off x="1156996" y="2677886"/>
            <a:ext cx="2733869"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6" name="TextBox 25"/>
          <p:cNvSpPr txBox="1"/>
          <p:nvPr/>
        </p:nvSpPr>
        <p:spPr>
          <a:xfrm>
            <a:off x="2438398" y="2460793"/>
            <a:ext cx="1191209" cy="276999"/>
          </a:xfrm>
          <a:prstGeom prst="rect">
            <a:avLst/>
          </a:prstGeom>
          <a:noFill/>
        </p:spPr>
        <p:txBody>
          <a:bodyPr wrap="square" rtlCol="0">
            <a:spAutoFit/>
          </a:bodyPr>
          <a:lstStyle/>
          <a:p>
            <a:r>
              <a:rPr lang="en-US" dirty="0" smtClean="0"/>
              <a:t>Beacon Interval</a:t>
            </a:r>
            <a:endParaRPr lang="en-US" dirty="0"/>
          </a:p>
        </p:txBody>
      </p:sp>
      <p:sp>
        <p:nvSpPr>
          <p:cNvPr id="29" name="TextBox 28"/>
          <p:cNvSpPr txBox="1"/>
          <p:nvPr/>
        </p:nvSpPr>
        <p:spPr>
          <a:xfrm>
            <a:off x="3396343" y="2622524"/>
            <a:ext cx="3766457" cy="276999"/>
          </a:xfrm>
          <a:prstGeom prst="rect">
            <a:avLst/>
          </a:prstGeom>
          <a:noFill/>
        </p:spPr>
        <p:txBody>
          <a:bodyPr wrap="square" rtlCol="0">
            <a:spAutoFit/>
          </a:bodyPr>
          <a:lstStyle/>
          <a:p>
            <a:r>
              <a:rPr lang="en-US" b="1" dirty="0" smtClean="0"/>
              <a:t>Complete Transmission of all Sectors/Antennas</a:t>
            </a:r>
            <a:endParaRPr lang="en-US" b="1" dirty="0"/>
          </a:p>
        </p:txBody>
      </p:sp>
      <p:sp>
        <p:nvSpPr>
          <p:cNvPr id="31" name="Rectangle 30"/>
          <p:cNvSpPr/>
          <p:nvPr/>
        </p:nvSpPr>
        <p:spPr bwMode="auto">
          <a:xfrm>
            <a:off x="6700935" y="206362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2" name="Rectangle 31"/>
          <p:cNvSpPr/>
          <p:nvPr/>
        </p:nvSpPr>
        <p:spPr bwMode="auto">
          <a:xfrm>
            <a:off x="6929535" y="206362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3" name="Rectangle 32"/>
          <p:cNvSpPr/>
          <p:nvPr/>
        </p:nvSpPr>
        <p:spPr bwMode="auto">
          <a:xfrm>
            <a:off x="7539135" y="2063620"/>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34" name="Straight Connector 33"/>
          <p:cNvCxnSpPr/>
          <p:nvPr/>
        </p:nvCxnSpPr>
        <p:spPr bwMode="auto">
          <a:xfrm>
            <a:off x="7234335" y="2292220"/>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35" name="Right Brace 34"/>
          <p:cNvSpPr/>
          <p:nvPr/>
        </p:nvSpPr>
        <p:spPr bwMode="auto">
          <a:xfrm rot="16200000">
            <a:off x="7158135" y="1408300"/>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39" name="Straight Arrow Connector 38"/>
          <p:cNvCxnSpPr/>
          <p:nvPr/>
        </p:nvCxnSpPr>
        <p:spPr bwMode="auto">
          <a:xfrm flipV="1">
            <a:off x="1169436" y="2836507"/>
            <a:ext cx="6649617" cy="311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41" name="Rectangle 40"/>
          <p:cNvSpPr/>
          <p:nvPr/>
        </p:nvSpPr>
        <p:spPr bwMode="auto">
          <a:xfrm>
            <a:off x="1138335" y="3013788"/>
            <a:ext cx="1110343" cy="39188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2" name="Rectangle 41"/>
          <p:cNvSpPr/>
          <p:nvPr/>
        </p:nvSpPr>
        <p:spPr bwMode="auto">
          <a:xfrm>
            <a:off x="3949959" y="3013788"/>
            <a:ext cx="1110343" cy="39188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3" name="Rectangle 42"/>
          <p:cNvSpPr/>
          <p:nvPr/>
        </p:nvSpPr>
        <p:spPr bwMode="auto">
          <a:xfrm>
            <a:off x="6758474" y="3013788"/>
            <a:ext cx="1110343" cy="39188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4" name="TextBox 43"/>
          <p:cNvSpPr txBox="1"/>
          <p:nvPr/>
        </p:nvSpPr>
        <p:spPr>
          <a:xfrm>
            <a:off x="1129005" y="3060442"/>
            <a:ext cx="1129004" cy="276999"/>
          </a:xfrm>
          <a:prstGeom prst="rect">
            <a:avLst/>
          </a:prstGeom>
          <a:noFill/>
        </p:spPr>
        <p:txBody>
          <a:bodyPr wrap="square" rtlCol="0">
            <a:spAutoFit/>
          </a:bodyPr>
          <a:lstStyle/>
          <a:p>
            <a:r>
              <a:rPr lang="en-US" dirty="0" smtClean="0"/>
              <a:t>Wake Up</a:t>
            </a:r>
            <a:endParaRPr lang="en-US" dirty="0"/>
          </a:p>
        </p:txBody>
      </p:sp>
      <p:sp>
        <p:nvSpPr>
          <p:cNvPr id="45" name="TextBox 44"/>
          <p:cNvSpPr txBox="1"/>
          <p:nvPr/>
        </p:nvSpPr>
        <p:spPr>
          <a:xfrm>
            <a:off x="3949960" y="3054221"/>
            <a:ext cx="1129004" cy="276999"/>
          </a:xfrm>
          <a:prstGeom prst="rect">
            <a:avLst/>
          </a:prstGeom>
          <a:noFill/>
        </p:spPr>
        <p:txBody>
          <a:bodyPr wrap="square" rtlCol="0">
            <a:spAutoFit/>
          </a:bodyPr>
          <a:lstStyle/>
          <a:p>
            <a:r>
              <a:rPr lang="en-US" dirty="0" smtClean="0"/>
              <a:t>Wake Up</a:t>
            </a:r>
            <a:endParaRPr lang="en-US" dirty="0"/>
          </a:p>
        </p:txBody>
      </p:sp>
      <p:sp>
        <p:nvSpPr>
          <p:cNvPr id="46" name="TextBox 45"/>
          <p:cNvSpPr txBox="1"/>
          <p:nvPr/>
        </p:nvSpPr>
        <p:spPr>
          <a:xfrm>
            <a:off x="6739814" y="3054221"/>
            <a:ext cx="1129004" cy="276999"/>
          </a:xfrm>
          <a:prstGeom prst="rect">
            <a:avLst/>
          </a:prstGeom>
          <a:noFill/>
        </p:spPr>
        <p:txBody>
          <a:bodyPr wrap="square" rtlCol="0">
            <a:spAutoFit/>
          </a:bodyPr>
          <a:lstStyle/>
          <a:p>
            <a:r>
              <a:rPr lang="en-US" dirty="0" smtClean="0"/>
              <a:t>Wake Up</a:t>
            </a:r>
            <a:endParaRPr lang="en-US" dirty="0"/>
          </a:p>
        </p:txBody>
      </p:sp>
      <p:sp>
        <p:nvSpPr>
          <p:cNvPr id="37" name="TextBox 36"/>
          <p:cNvSpPr txBox="1"/>
          <p:nvPr/>
        </p:nvSpPr>
        <p:spPr>
          <a:xfrm>
            <a:off x="4122420" y="1463040"/>
            <a:ext cx="662940" cy="461665"/>
          </a:xfrm>
          <a:prstGeom prst="rect">
            <a:avLst/>
          </a:prstGeom>
          <a:noFill/>
        </p:spPr>
        <p:txBody>
          <a:bodyPr wrap="square" rtlCol="0">
            <a:spAutoFit/>
          </a:bodyPr>
          <a:lstStyle/>
          <a:p>
            <a:r>
              <a:rPr lang="en-US" dirty="0" smtClean="0"/>
              <a:t>BTI (TXSS)</a:t>
            </a:r>
            <a:endParaRPr lang="en-US" dirty="0"/>
          </a:p>
        </p:txBody>
      </p:sp>
      <p:sp>
        <p:nvSpPr>
          <p:cNvPr id="38" name="TextBox 37"/>
          <p:cNvSpPr txBox="1"/>
          <p:nvPr/>
        </p:nvSpPr>
        <p:spPr>
          <a:xfrm>
            <a:off x="6896100" y="1463040"/>
            <a:ext cx="662940" cy="461665"/>
          </a:xfrm>
          <a:prstGeom prst="rect">
            <a:avLst/>
          </a:prstGeom>
          <a:noFill/>
        </p:spPr>
        <p:txBody>
          <a:bodyPr wrap="square" rtlCol="0">
            <a:spAutoFit/>
          </a:bodyPr>
          <a:lstStyle/>
          <a:p>
            <a:r>
              <a:rPr lang="en-US" dirty="0" smtClean="0"/>
              <a:t>BTI (TXSS)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Low Power Operation</a:t>
            </a:r>
            <a:endParaRPr lang="en-US" dirty="0"/>
          </a:p>
        </p:txBody>
      </p:sp>
      <p:sp>
        <p:nvSpPr>
          <p:cNvPr id="3" name="Content Placeholder 2"/>
          <p:cNvSpPr>
            <a:spLocks noGrp="1"/>
          </p:cNvSpPr>
          <p:nvPr>
            <p:ph idx="1"/>
          </p:nvPr>
        </p:nvSpPr>
        <p:spPr/>
        <p:txBody>
          <a:bodyPr/>
          <a:lstStyle/>
          <a:p>
            <a:r>
              <a:rPr lang="en-US" sz="2000" dirty="0" smtClean="0"/>
              <a:t>Allow power save stations to predict the next time beacon will be transmitted through a selected sector/antenna. </a:t>
            </a:r>
          </a:p>
          <a:p>
            <a:r>
              <a:rPr lang="en-US" sz="2000" dirty="0" smtClean="0"/>
              <a:t>Power save stations wake up to receive the desired beacon and go back to sleep</a:t>
            </a:r>
          </a:p>
          <a:p>
            <a:r>
              <a:rPr lang="en-US" sz="2000" dirty="0" smtClean="0"/>
              <a:t>Reduces the wake up duty cycle (from up to 16 or 32 to 1)</a:t>
            </a:r>
            <a:endParaRPr lang="en-US" sz="20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6</a:t>
            </a:fld>
            <a:endParaRPr lang="en-US" altLang="zh-TW"/>
          </a:p>
        </p:txBody>
      </p:sp>
      <p:cxnSp>
        <p:nvCxnSpPr>
          <p:cNvPr id="6" name="Straight Connector 5"/>
          <p:cNvCxnSpPr/>
          <p:nvPr/>
        </p:nvCxnSpPr>
        <p:spPr bwMode="auto">
          <a:xfrm>
            <a:off x="1007706" y="4586617"/>
            <a:ext cx="7315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1236306" y="458661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8" name="Rectangle 7"/>
          <p:cNvSpPr/>
          <p:nvPr/>
        </p:nvSpPr>
        <p:spPr bwMode="auto">
          <a:xfrm>
            <a:off x="1464906" y="458661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9" name="Rectangle 8"/>
          <p:cNvSpPr/>
          <p:nvPr/>
        </p:nvSpPr>
        <p:spPr bwMode="auto">
          <a:xfrm>
            <a:off x="2074506" y="458661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10" name="Straight Connector 9"/>
          <p:cNvCxnSpPr/>
          <p:nvPr/>
        </p:nvCxnSpPr>
        <p:spPr bwMode="auto">
          <a:xfrm>
            <a:off x="1769706" y="4815217"/>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1" name="Right Brace 10"/>
          <p:cNvSpPr/>
          <p:nvPr/>
        </p:nvSpPr>
        <p:spPr bwMode="auto">
          <a:xfrm rot="16200000">
            <a:off x="1693506" y="3931297"/>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2" name="TextBox 11"/>
          <p:cNvSpPr txBox="1"/>
          <p:nvPr/>
        </p:nvSpPr>
        <p:spPr>
          <a:xfrm>
            <a:off x="1442046" y="3992257"/>
            <a:ext cx="706794" cy="461665"/>
          </a:xfrm>
          <a:prstGeom prst="rect">
            <a:avLst/>
          </a:prstGeom>
          <a:noFill/>
        </p:spPr>
        <p:txBody>
          <a:bodyPr wrap="square" rtlCol="0">
            <a:spAutoFit/>
          </a:bodyPr>
          <a:lstStyle/>
          <a:p>
            <a:r>
              <a:rPr lang="en-US" dirty="0" smtClean="0"/>
              <a:t>BTI (TXSS)</a:t>
            </a:r>
            <a:endParaRPr lang="en-US" dirty="0"/>
          </a:p>
        </p:txBody>
      </p:sp>
      <p:sp>
        <p:nvSpPr>
          <p:cNvPr id="13" name="Rectangle 12"/>
          <p:cNvSpPr/>
          <p:nvPr/>
        </p:nvSpPr>
        <p:spPr bwMode="auto">
          <a:xfrm>
            <a:off x="4001278" y="458972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4" name="Rectangle 13"/>
          <p:cNvSpPr/>
          <p:nvPr/>
        </p:nvSpPr>
        <p:spPr bwMode="auto">
          <a:xfrm>
            <a:off x="4229878" y="4589727"/>
            <a:ext cx="228600" cy="4572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5" name="Rectangle 14"/>
          <p:cNvSpPr/>
          <p:nvPr/>
        </p:nvSpPr>
        <p:spPr bwMode="auto">
          <a:xfrm>
            <a:off x="4839478" y="458972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16" name="Straight Connector 15"/>
          <p:cNvCxnSpPr/>
          <p:nvPr/>
        </p:nvCxnSpPr>
        <p:spPr bwMode="auto">
          <a:xfrm>
            <a:off x="4534678" y="4818327"/>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7" name="Right Brace 16"/>
          <p:cNvSpPr/>
          <p:nvPr/>
        </p:nvSpPr>
        <p:spPr bwMode="auto">
          <a:xfrm rot="16200000">
            <a:off x="4458478" y="3934407"/>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19" name="Straight Arrow Connector 18"/>
          <p:cNvCxnSpPr/>
          <p:nvPr/>
        </p:nvCxnSpPr>
        <p:spPr bwMode="auto">
          <a:xfrm>
            <a:off x="1250302" y="5207103"/>
            <a:ext cx="2733869"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0" name="TextBox 19"/>
          <p:cNvSpPr txBox="1"/>
          <p:nvPr/>
        </p:nvSpPr>
        <p:spPr>
          <a:xfrm>
            <a:off x="2531704" y="4990010"/>
            <a:ext cx="1191209" cy="276999"/>
          </a:xfrm>
          <a:prstGeom prst="rect">
            <a:avLst/>
          </a:prstGeom>
          <a:noFill/>
        </p:spPr>
        <p:txBody>
          <a:bodyPr wrap="square" rtlCol="0">
            <a:spAutoFit/>
          </a:bodyPr>
          <a:lstStyle/>
          <a:p>
            <a:r>
              <a:rPr lang="en-US" dirty="0" smtClean="0"/>
              <a:t>Beacon Interval</a:t>
            </a:r>
            <a:endParaRPr lang="en-US" dirty="0"/>
          </a:p>
        </p:txBody>
      </p:sp>
      <p:sp>
        <p:nvSpPr>
          <p:cNvPr id="21" name="TextBox 20"/>
          <p:cNvSpPr txBox="1"/>
          <p:nvPr/>
        </p:nvSpPr>
        <p:spPr>
          <a:xfrm>
            <a:off x="3489649" y="5151741"/>
            <a:ext cx="3209731" cy="276999"/>
          </a:xfrm>
          <a:prstGeom prst="rect">
            <a:avLst/>
          </a:prstGeom>
          <a:noFill/>
        </p:spPr>
        <p:txBody>
          <a:bodyPr wrap="square" rtlCol="0">
            <a:spAutoFit/>
          </a:bodyPr>
          <a:lstStyle/>
          <a:p>
            <a:r>
              <a:rPr lang="en-US" dirty="0" smtClean="0"/>
              <a:t>Complete Transmission of all Sectors/Antennas</a:t>
            </a:r>
            <a:endParaRPr lang="en-US" dirty="0"/>
          </a:p>
        </p:txBody>
      </p:sp>
      <p:sp>
        <p:nvSpPr>
          <p:cNvPr id="22" name="Rectangle 21"/>
          <p:cNvSpPr/>
          <p:nvPr/>
        </p:nvSpPr>
        <p:spPr bwMode="auto">
          <a:xfrm>
            <a:off x="6794241" y="459283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3" name="Rectangle 22"/>
          <p:cNvSpPr/>
          <p:nvPr/>
        </p:nvSpPr>
        <p:spPr bwMode="auto">
          <a:xfrm>
            <a:off x="7022841" y="459283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4" name="Rectangle 23"/>
          <p:cNvSpPr/>
          <p:nvPr/>
        </p:nvSpPr>
        <p:spPr bwMode="auto">
          <a:xfrm>
            <a:off x="7632441" y="4592837"/>
            <a:ext cx="228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25" name="Straight Connector 24"/>
          <p:cNvCxnSpPr/>
          <p:nvPr/>
        </p:nvCxnSpPr>
        <p:spPr bwMode="auto">
          <a:xfrm>
            <a:off x="7327641" y="4821437"/>
            <a:ext cx="228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6" name="Right Brace 25"/>
          <p:cNvSpPr/>
          <p:nvPr/>
        </p:nvSpPr>
        <p:spPr bwMode="auto">
          <a:xfrm rot="16200000">
            <a:off x="7251441" y="3937517"/>
            <a:ext cx="152400"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cxnSp>
        <p:nvCxnSpPr>
          <p:cNvPr id="28" name="Straight Arrow Connector 27"/>
          <p:cNvCxnSpPr/>
          <p:nvPr/>
        </p:nvCxnSpPr>
        <p:spPr bwMode="auto">
          <a:xfrm flipV="1">
            <a:off x="1262742" y="5365724"/>
            <a:ext cx="6649617" cy="311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30" name="Rectangle 29"/>
          <p:cNvSpPr/>
          <p:nvPr/>
        </p:nvSpPr>
        <p:spPr bwMode="auto">
          <a:xfrm>
            <a:off x="4189445" y="5421708"/>
            <a:ext cx="410547" cy="39188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3" name="TextBox 32"/>
          <p:cNvSpPr txBox="1"/>
          <p:nvPr/>
        </p:nvSpPr>
        <p:spPr>
          <a:xfrm>
            <a:off x="3931299" y="5471472"/>
            <a:ext cx="1129004" cy="276999"/>
          </a:xfrm>
          <a:prstGeom prst="rect">
            <a:avLst/>
          </a:prstGeom>
          <a:noFill/>
        </p:spPr>
        <p:txBody>
          <a:bodyPr wrap="square" rtlCol="0">
            <a:spAutoFit/>
          </a:bodyPr>
          <a:lstStyle/>
          <a:p>
            <a:r>
              <a:rPr lang="en-US" dirty="0" smtClean="0"/>
              <a:t>Wake Up</a:t>
            </a:r>
            <a:endParaRPr lang="en-US" dirty="0"/>
          </a:p>
        </p:txBody>
      </p:sp>
      <p:cxnSp>
        <p:nvCxnSpPr>
          <p:cNvPr id="32" name="Straight Arrow Connector 31"/>
          <p:cNvCxnSpPr/>
          <p:nvPr/>
        </p:nvCxnSpPr>
        <p:spPr bwMode="auto">
          <a:xfrm flipV="1">
            <a:off x="3713584" y="5841585"/>
            <a:ext cx="447869" cy="13995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TextBox 33"/>
          <p:cNvSpPr txBox="1"/>
          <p:nvPr/>
        </p:nvSpPr>
        <p:spPr>
          <a:xfrm>
            <a:off x="2057400" y="5979834"/>
            <a:ext cx="5468815" cy="461665"/>
          </a:xfrm>
          <a:prstGeom prst="rect">
            <a:avLst/>
          </a:prstGeom>
          <a:noFill/>
        </p:spPr>
        <p:txBody>
          <a:bodyPr wrap="square" rtlCol="0">
            <a:spAutoFit/>
          </a:bodyPr>
          <a:lstStyle/>
          <a:p>
            <a:r>
              <a:rPr lang="en-US" dirty="0" smtClean="0"/>
              <a:t>Earlier possible beacon transmission time </a:t>
            </a:r>
          </a:p>
          <a:p>
            <a:r>
              <a:rPr lang="en-US" dirty="0" smtClean="0"/>
              <a:t>(Note: Receiver PLL can be turned on earlier to allow for sufficient time to settle)</a:t>
            </a:r>
            <a:endParaRPr lang="en-US" dirty="0"/>
          </a:p>
        </p:txBody>
      </p:sp>
      <p:cxnSp>
        <p:nvCxnSpPr>
          <p:cNvPr id="36" name="Straight Arrow Connector 35"/>
          <p:cNvCxnSpPr/>
          <p:nvPr/>
        </p:nvCxnSpPr>
        <p:spPr bwMode="auto">
          <a:xfrm rot="5400000" flipH="1" flipV="1">
            <a:off x="4021494" y="5626981"/>
            <a:ext cx="335902"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7" name="Straight Connector 36"/>
          <p:cNvCxnSpPr/>
          <p:nvPr/>
        </p:nvCxnSpPr>
        <p:spPr bwMode="auto">
          <a:xfrm rot="16200000" flipH="1">
            <a:off x="3790099" y="4607149"/>
            <a:ext cx="421586" cy="779"/>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4" name="TextBox 43"/>
          <p:cNvSpPr txBox="1"/>
          <p:nvPr/>
        </p:nvSpPr>
        <p:spPr>
          <a:xfrm>
            <a:off x="3696478" y="4170627"/>
            <a:ext cx="609600" cy="276999"/>
          </a:xfrm>
          <a:prstGeom prst="rect">
            <a:avLst/>
          </a:prstGeom>
          <a:noFill/>
        </p:spPr>
        <p:txBody>
          <a:bodyPr wrap="square" rtlCol="0">
            <a:spAutoFit/>
          </a:bodyPr>
          <a:lstStyle/>
          <a:p>
            <a:r>
              <a:rPr lang="en-US" dirty="0" smtClean="0"/>
              <a:t>TBTT</a:t>
            </a:r>
            <a:endParaRPr lang="en-US" dirty="0"/>
          </a:p>
        </p:txBody>
      </p:sp>
      <p:sp>
        <p:nvSpPr>
          <p:cNvPr id="38" name="TextBox 37"/>
          <p:cNvSpPr txBox="1"/>
          <p:nvPr/>
        </p:nvSpPr>
        <p:spPr>
          <a:xfrm>
            <a:off x="4192866" y="3977017"/>
            <a:ext cx="706794" cy="461665"/>
          </a:xfrm>
          <a:prstGeom prst="rect">
            <a:avLst/>
          </a:prstGeom>
          <a:noFill/>
        </p:spPr>
        <p:txBody>
          <a:bodyPr wrap="square" rtlCol="0">
            <a:spAutoFit/>
          </a:bodyPr>
          <a:lstStyle/>
          <a:p>
            <a:r>
              <a:rPr lang="en-US" dirty="0" smtClean="0"/>
              <a:t>BTI (TXSS)</a:t>
            </a:r>
            <a:endParaRPr lang="en-US" dirty="0"/>
          </a:p>
        </p:txBody>
      </p:sp>
      <p:sp>
        <p:nvSpPr>
          <p:cNvPr id="39" name="TextBox 38"/>
          <p:cNvSpPr txBox="1"/>
          <p:nvPr/>
        </p:nvSpPr>
        <p:spPr>
          <a:xfrm>
            <a:off x="6997026" y="4007497"/>
            <a:ext cx="706794" cy="461665"/>
          </a:xfrm>
          <a:prstGeom prst="rect">
            <a:avLst/>
          </a:prstGeom>
          <a:noFill/>
        </p:spPr>
        <p:txBody>
          <a:bodyPr wrap="square" rtlCol="0">
            <a:spAutoFit/>
          </a:bodyPr>
          <a:lstStyle/>
          <a:p>
            <a:r>
              <a:rPr lang="en-US" dirty="0" smtClean="0"/>
              <a:t>BTI (TXSS)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lstStyle/>
          <a:p>
            <a:r>
              <a:rPr lang="en-US" dirty="0" smtClean="0"/>
              <a:t>PCP may send the parameters of the random Sector ID pattern to enable the power save stations to predict the schedule of sector/antenna to be used</a:t>
            </a:r>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Antenna Sector ID Pattern</a:t>
            </a:r>
            <a:endParaRPr lang="en-US" dirty="0"/>
          </a:p>
        </p:txBody>
      </p:sp>
      <p:sp>
        <p:nvSpPr>
          <p:cNvPr id="3" name="Content Placeholder 2"/>
          <p:cNvSpPr>
            <a:spLocks noGrp="1"/>
          </p:cNvSpPr>
          <p:nvPr>
            <p:ph idx="1"/>
          </p:nvPr>
        </p:nvSpPr>
        <p:spPr/>
        <p:txBody>
          <a:bodyPr/>
          <a:lstStyle/>
          <a:p>
            <a:r>
              <a:rPr lang="en-US" dirty="0" smtClean="0"/>
              <a:t>Desired property: rotate through all antenna sector IDs in N beacon transmissions (N= total number of antenna sectors) to </a:t>
            </a:r>
            <a:r>
              <a:rPr lang="en-US" dirty="0" smtClean="0">
                <a:sym typeface="Wingdings" pitchFamily="2" charset="2"/>
              </a:rPr>
              <a:t>provides good spatial coverage and low latency</a:t>
            </a:r>
          </a:p>
          <a:p>
            <a:pPr lvl="1"/>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131"/>
            <a:ext cx="7772400" cy="1066800"/>
          </a:xfrm>
        </p:spPr>
        <p:txBody>
          <a:bodyPr/>
          <a:lstStyle/>
          <a:p>
            <a:r>
              <a:rPr lang="en-US" sz="3200" dirty="0" smtClean="0"/>
              <a:t>Random Sequence Generator 1</a:t>
            </a:r>
            <a:endParaRPr lang="en-US" sz="32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p:txBody>
          <a:bodyPr/>
          <a:lstStyle/>
          <a:p>
            <a:pPr>
              <a:defRPr/>
            </a:pPr>
            <a:r>
              <a:rPr lang="en-US" altLang="zh-TW" smtClean="0"/>
              <a:t>Slide </a:t>
            </a:r>
            <a:fld id="{E10B043F-3945-4208-BDE9-0393534B8BE2}" type="slidenum">
              <a:rPr lang="en-US" altLang="zh-TW" smtClean="0"/>
              <a:pPr>
                <a:defRPr/>
              </a:pPr>
              <a:t>9</a:t>
            </a:fld>
            <a:endParaRPr lang="en-US" altLang="zh-TW"/>
          </a:p>
        </p:txBody>
      </p:sp>
      <p:sp>
        <p:nvSpPr>
          <p:cNvPr id="118" name="TextBox 117"/>
          <p:cNvSpPr txBox="1"/>
          <p:nvPr/>
        </p:nvSpPr>
        <p:spPr>
          <a:xfrm>
            <a:off x="841567" y="4054144"/>
            <a:ext cx="7797977" cy="2739211"/>
          </a:xfrm>
          <a:prstGeom prst="rect">
            <a:avLst/>
          </a:prstGeom>
          <a:noFill/>
        </p:spPr>
        <p:txBody>
          <a:bodyPr wrap="square" rtlCol="0">
            <a:spAutoFit/>
          </a:bodyPr>
          <a:lstStyle/>
          <a:p>
            <a:pPr>
              <a:buFont typeface="Arial" pitchFamily="34" charset="0"/>
              <a:buChar char="•"/>
            </a:pPr>
            <a:r>
              <a:rPr lang="en-US" sz="1600" dirty="0" smtClean="0"/>
              <a:t> </a:t>
            </a:r>
            <a:r>
              <a:rPr lang="en-US" sz="1400" dirty="0" smtClean="0"/>
              <a:t>Sequence Generator 1 is shown in Figure and is defined as follows:</a:t>
            </a:r>
          </a:p>
          <a:p>
            <a:pPr lvl="1">
              <a:buFont typeface="Arial" pitchFamily="34" charset="0"/>
              <a:buChar char="•"/>
            </a:pPr>
            <a:r>
              <a:rPr lang="en-US" sz="1400" dirty="0" smtClean="0"/>
              <a:t> </a:t>
            </a:r>
            <a:r>
              <a:rPr lang="en-US" dirty="0" smtClean="0"/>
              <a:t>Generate the sector IDs for subsequent </a:t>
            </a:r>
            <a:r>
              <a:rPr lang="en-US" dirty="0" err="1" smtClean="0"/>
              <a:t>DBand</a:t>
            </a:r>
            <a:r>
              <a:rPr lang="en-US" dirty="0" smtClean="0"/>
              <a:t> Beacons by advancing the Sequence Generator 1, which is initialized using Tap 1 and State 1 contained in the Antenna Sector ID Pattern element received from the PCP/AP.</a:t>
            </a:r>
          </a:p>
          <a:p>
            <a:pPr lvl="1">
              <a:buFont typeface="Arial" pitchFamily="34" charset="0"/>
              <a:buChar char="•"/>
            </a:pPr>
            <a:r>
              <a:rPr lang="en-US" dirty="0" smtClean="0"/>
              <a:t> Advance the Sequence Generator 1 by one shift for each anticipated </a:t>
            </a:r>
            <a:r>
              <a:rPr lang="en-US" dirty="0" err="1" smtClean="0"/>
              <a:t>DBand</a:t>
            </a:r>
            <a:r>
              <a:rPr lang="en-US" dirty="0" smtClean="0"/>
              <a:t> Beacon transmission thereafter.</a:t>
            </a:r>
          </a:p>
          <a:p>
            <a:pPr lvl="1">
              <a:buFont typeface="Arial" pitchFamily="34" charset="0"/>
              <a:buChar char="•"/>
            </a:pPr>
            <a:r>
              <a:rPr lang="en-US" dirty="0" smtClean="0"/>
              <a:t> After advancing the Sequence Generator 1, if the next state equals the initial state for the second time, overwrite the state with an all-zero state. The next state following the state following all zero-state uses the first 6 bits of the state of Sequence Generator 2 as the initial state. </a:t>
            </a:r>
          </a:p>
          <a:p>
            <a:pPr lvl="1">
              <a:buFont typeface="Arial" pitchFamily="34" charset="0"/>
              <a:buChar char="•"/>
            </a:pPr>
            <a:r>
              <a:rPr lang="en-US" dirty="0" smtClean="0"/>
              <a:t> If the STA’s total number of sectors is not equal to the period of the Sequence Generator 1, ignore state(s) greater than or equal total number of sectors and continue advancing Sequence Generator 1 until the state is less than the total number of sectors. </a:t>
            </a:r>
          </a:p>
          <a:p>
            <a:pPr>
              <a:buFont typeface="Arial" pitchFamily="34" charset="0"/>
              <a:buChar char="•"/>
            </a:pPr>
            <a:r>
              <a:rPr lang="en-US" sz="1400" dirty="0" smtClean="0"/>
              <a:t>NOTE – The taps are selected from the set of sequences with maximal length property.</a:t>
            </a:r>
          </a:p>
          <a:p>
            <a:pPr marL="800100" lvl="1" indent="-342900" algn="l">
              <a:buAutoNum type="arabicPeriod"/>
            </a:pPr>
            <a:endParaRPr lang="en-US" sz="1600" dirty="0" smtClean="0"/>
          </a:p>
          <a:p>
            <a:pPr marL="800100" lvl="1" indent="-342900" algn="l">
              <a:buAutoNum type="arabicPeriod"/>
            </a:pPr>
            <a:endParaRPr lang="en-US" sz="1600" dirty="0"/>
          </a:p>
        </p:txBody>
      </p:sp>
      <p:sp>
        <p:nvSpPr>
          <p:cNvPr id="6" name="Rectangle 5"/>
          <p:cNvSpPr/>
          <p:nvPr/>
        </p:nvSpPr>
        <p:spPr bwMode="auto">
          <a:xfrm>
            <a:off x="2976358"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7" name="Rectangle 6"/>
          <p:cNvSpPr/>
          <p:nvPr/>
        </p:nvSpPr>
        <p:spPr bwMode="auto">
          <a:xfrm>
            <a:off x="3569029"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8" name="Rectangle 7"/>
          <p:cNvSpPr/>
          <p:nvPr/>
        </p:nvSpPr>
        <p:spPr bwMode="auto">
          <a:xfrm>
            <a:off x="4161699"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9" name="Rectangle 8"/>
          <p:cNvSpPr/>
          <p:nvPr/>
        </p:nvSpPr>
        <p:spPr bwMode="auto">
          <a:xfrm>
            <a:off x="4754370"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0" name="Rectangle 9"/>
          <p:cNvSpPr/>
          <p:nvPr/>
        </p:nvSpPr>
        <p:spPr bwMode="auto">
          <a:xfrm>
            <a:off x="5347041"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1" name="Rectangle 10"/>
          <p:cNvSpPr/>
          <p:nvPr/>
        </p:nvSpPr>
        <p:spPr bwMode="auto">
          <a:xfrm>
            <a:off x="5939712" y="3057191"/>
            <a:ext cx="378488" cy="3809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6" name="TextBox 15"/>
          <p:cNvSpPr txBox="1"/>
          <p:nvPr/>
        </p:nvSpPr>
        <p:spPr>
          <a:xfrm>
            <a:off x="3010512" y="3388448"/>
            <a:ext cx="246791" cy="245851"/>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3609784" y="3388448"/>
            <a:ext cx="246791" cy="245851"/>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4209057" y="3388448"/>
            <a:ext cx="246790" cy="245851"/>
          </a:xfrm>
          <a:prstGeom prst="rect">
            <a:avLst/>
          </a:prstGeom>
          <a:noFill/>
        </p:spPr>
        <p:txBody>
          <a:bodyPr wrap="none" rtlCol="0">
            <a:spAutoFit/>
          </a:bodyPr>
          <a:lstStyle/>
          <a:p>
            <a:r>
              <a:rPr lang="en-US" dirty="0" smtClean="0"/>
              <a:t>2</a:t>
            </a:r>
            <a:endParaRPr lang="en-US" dirty="0"/>
          </a:p>
        </p:txBody>
      </p:sp>
      <p:sp>
        <p:nvSpPr>
          <p:cNvPr id="19" name="TextBox 18"/>
          <p:cNvSpPr txBox="1"/>
          <p:nvPr/>
        </p:nvSpPr>
        <p:spPr>
          <a:xfrm>
            <a:off x="4808328" y="3388448"/>
            <a:ext cx="246791" cy="245851"/>
          </a:xfrm>
          <a:prstGeom prst="rect">
            <a:avLst/>
          </a:prstGeom>
          <a:noFill/>
        </p:spPr>
        <p:txBody>
          <a:bodyPr wrap="none" rtlCol="0">
            <a:spAutoFit/>
          </a:bodyPr>
          <a:lstStyle/>
          <a:p>
            <a:r>
              <a:rPr lang="en-US" dirty="0" smtClean="0"/>
              <a:t>3</a:t>
            </a:r>
            <a:endParaRPr lang="en-US" dirty="0"/>
          </a:p>
        </p:txBody>
      </p:sp>
      <p:sp>
        <p:nvSpPr>
          <p:cNvPr id="20" name="TextBox 19"/>
          <p:cNvSpPr txBox="1"/>
          <p:nvPr/>
        </p:nvSpPr>
        <p:spPr>
          <a:xfrm>
            <a:off x="5407600" y="3388448"/>
            <a:ext cx="246791" cy="245851"/>
          </a:xfrm>
          <a:prstGeom prst="rect">
            <a:avLst/>
          </a:prstGeom>
          <a:noFill/>
        </p:spPr>
        <p:txBody>
          <a:bodyPr wrap="none" rtlCol="0">
            <a:spAutoFit/>
          </a:bodyPr>
          <a:lstStyle/>
          <a:p>
            <a:r>
              <a:rPr lang="en-US" dirty="0" smtClean="0"/>
              <a:t>4</a:t>
            </a:r>
            <a:endParaRPr lang="en-US" dirty="0"/>
          </a:p>
        </p:txBody>
      </p:sp>
      <p:sp>
        <p:nvSpPr>
          <p:cNvPr id="21" name="TextBox 20"/>
          <p:cNvSpPr txBox="1"/>
          <p:nvPr/>
        </p:nvSpPr>
        <p:spPr>
          <a:xfrm>
            <a:off x="6006873" y="3388448"/>
            <a:ext cx="246791" cy="245851"/>
          </a:xfrm>
          <a:prstGeom prst="rect">
            <a:avLst/>
          </a:prstGeom>
          <a:noFill/>
        </p:spPr>
        <p:txBody>
          <a:bodyPr wrap="none" rtlCol="0">
            <a:spAutoFit/>
          </a:bodyPr>
          <a:lstStyle/>
          <a:p>
            <a:r>
              <a:rPr lang="en-US" dirty="0" smtClean="0"/>
              <a:t>5</a:t>
            </a:r>
            <a:endParaRPr lang="en-US" dirty="0"/>
          </a:p>
        </p:txBody>
      </p:sp>
      <p:sp>
        <p:nvSpPr>
          <p:cNvPr id="25" name="Oval 24"/>
          <p:cNvSpPr/>
          <p:nvPr/>
        </p:nvSpPr>
        <p:spPr bwMode="auto">
          <a:xfrm>
            <a:off x="2993963"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26" name="TextBox 25"/>
          <p:cNvSpPr txBox="1"/>
          <p:nvPr/>
        </p:nvSpPr>
        <p:spPr>
          <a:xfrm>
            <a:off x="3171883" y="2667966"/>
            <a:ext cx="246791" cy="245851"/>
          </a:xfrm>
          <a:prstGeom prst="rect">
            <a:avLst/>
          </a:prstGeom>
          <a:noFill/>
        </p:spPr>
        <p:txBody>
          <a:bodyPr wrap="none" rtlCol="0">
            <a:spAutoFit/>
          </a:bodyPr>
          <a:lstStyle/>
          <a:p>
            <a:r>
              <a:rPr lang="en-US" dirty="0" smtClean="0"/>
              <a:t>0</a:t>
            </a:r>
            <a:endParaRPr lang="en-US" dirty="0"/>
          </a:p>
        </p:txBody>
      </p:sp>
      <p:sp>
        <p:nvSpPr>
          <p:cNvPr id="29" name="Oval 28"/>
          <p:cNvSpPr/>
          <p:nvPr/>
        </p:nvSpPr>
        <p:spPr bwMode="auto">
          <a:xfrm>
            <a:off x="3584434"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0" name="TextBox 29"/>
          <p:cNvSpPr txBox="1"/>
          <p:nvPr/>
        </p:nvSpPr>
        <p:spPr>
          <a:xfrm>
            <a:off x="3762353" y="2667966"/>
            <a:ext cx="246790" cy="245851"/>
          </a:xfrm>
          <a:prstGeom prst="rect">
            <a:avLst/>
          </a:prstGeom>
          <a:noFill/>
        </p:spPr>
        <p:txBody>
          <a:bodyPr wrap="none" rtlCol="0">
            <a:spAutoFit/>
          </a:bodyPr>
          <a:lstStyle/>
          <a:p>
            <a:r>
              <a:rPr lang="en-US" dirty="0" smtClean="0"/>
              <a:t>1</a:t>
            </a:r>
            <a:endParaRPr lang="en-US" dirty="0"/>
          </a:p>
        </p:txBody>
      </p:sp>
      <p:sp>
        <p:nvSpPr>
          <p:cNvPr id="32" name="Oval 31"/>
          <p:cNvSpPr/>
          <p:nvPr/>
        </p:nvSpPr>
        <p:spPr bwMode="auto">
          <a:xfrm>
            <a:off x="4174904"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3" name="TextBox 32"/>
          <p:cNvSpPr txBox="1"/>
          <p:nvPr/>
        </p:nvSpPr>
        <p:spPr>
          <a:xfrm>
            <a:off x="4352824" y="2667966"/>
            <a:ext cx="246790" cy="245851"/>
          </a:xfrm>
          <a:prstGeom prst="rect">
            <a:avLst/>
          </a:prstGeom>
          <a:noFill/>
        </p:spPr>
        <p:txBody>
          <a:bodyPr wrap="none" rtlCol="0">
            <a:spAutoFit/>
          </a:bodyPr>
          <a:lstStyle/>
          <a:p>
            <a:r>
              <a:rPr lang="en-US" dirty="0" smtClean="0"/>
              <a:t>2</a:t>
            </a:r>
            <a:endParaRPr lang="en-US" dirty="0"/>
          </a:p>
        </p:txBody>
      </p:sp>
      <p:sp>
        <p:nvSpPr>
          <p:cNvPr id="35" name="Oval 34"/>
          <p:cNvSpPr/>
          <p:nvPr/>
        </p:nvSpPr>
        <p:spPr bwMode="auto">
          <a:xfrm>
            <a:off x="4765375"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6" name="TextBox 35"/>
          <p:cNvSpPr txBox="1"/>
          <p:nvPr/>
        </p:nvSpPr>
        <p:spPr>
          <a:xfrm>
            <a:off x="4943295" y="2667966"/>
            <a:ext cx="246790" cy="245851"/>
          </a:xfrm>
          <a:prstGeom prst="rect">
            <a:avLst/>
          </a:prstGeom>
          <a:noFill/>
        </p:spPr>
        <p:txBody>
          <a:bodyPr wrap="none" rtlCol="0">
            <a:spAutoFit/>
          </a:bodyPr>
          <a:lstStyle/>
          <a:p>
            <a:r>
              <a:rPr lang="en-US" dirty="0" smtClean="0"/>
              <a:t>3</a:t>
            </a:r>
            <a:endParaRPr lang="en-US" dirty="0"/>
          </a:p>
        </p:txBody>
      </p:sp>
      <p:sp>
        <p:nvSpPr>
          <p:cNvPr id="38" name="Oval 37"/>
          <p:cNvSpPr/>
          <p:nvPr/>
        </p:nvSpPr>
        <p:spPr bwMode="auto">
          <a:xfrm>
            <a:off x="5355846"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39" name="TextBox 38"/>
          <p:cNvSpPr txBox="1"/>
          <p:nvPr/>
        </p:nvSpPr>
        <p:spPr>
          <a:xfrm>
            <a:off x="5533766" y="2667966"/>
            <a:ext cx="246790" cy="245851"/>
          </a:xfrm>
          <a:prstGeom prst="rect">
            <a:avLst/>
          </a:prstGeom>
          <a:noFill/>
        </p:spPr>
        <p:txBody>
          <a:bodyPr wrap="none" rtlCol="0">
            <a:spAutoFit/>
          </a:bodyPr>
          <a:lstStyle/>
          <a:p>
            <a:r>
              <a:rPr lang="en-US" dirty="0" smtClean="0"/>
              <a:t>4</a:t>
            </a:r>
            <a:endParaRPr lang="en-US" dirty="0"/>
          </a:p>
        </p:txBody>
      </p:sp>
      <p:sp>
        <p:nvSpPr>
          <p:cNvPr id="41" name="Oval 40"/>
          <p:cNvSpPr/>
          <p:nvPr/>
        </p:nvSpPr>
        <p:spPr bwMode="auto">
          <a:xfrm>
            <a:off x="5946317" y="2400199"/>
            <a:ext cx="343280" cy="33953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42" name="TextBox 41"/>
          <p:cNvSpPr txBox="1"/>
          <p:nvPr/>
        </p:nvSpPr>
        <p:spPr>
          <a:xfrm>
            <a:off x="6124237" y="2667966"/>
            <a:ext cx="246790" cy="245851"/>
          </a:xfrm>
          <a:prstGeom prst="rect">
            <a:avLst/>
          </a:prstGeom>
          <a:noFill/>
        </p:spPr>
        <p:txBody>
          <a:bodyPr wrap="none" rtlCol="0">
            <a:spAutoFit/>
          </a:bodyPr>
          <a:lstStyle/>
          <a:p>
            <a:r>
              <a:rPr lang="en-US" dirty="0" smtClean="0"/>
              <a:t>5</a:t>
            </a:r>
            <a:endParaRPr lang="en-US" dirty="0"/>
          </a:p>
        </p:txBody>
      </p:sp>
      <p:cxnSp>
        <p:nvCxnSpPr>
          <p:cNvPr id="53" name="Straight Arrow Connector 52"/>
          <p:cNvCxnSpPr/>
          <p:nvPr/>
        </p:nvCxnSpPr>
        <p:spPr bwMode="auto">
          <a:xfrm rot="16200000" flipV="1">
            <a:off x="3011008" y="2885516"/>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5" name="Straight Arrow Connector 54"/>
          <p:cNvCxnSpPr/>
          <p:nvPr/>
        </p:nvCxnSpPr>
        <p:spPr bwMode="auto">
          <a:xfrm rot="16200000" flipV="1">
            <a:off x="3594877" y="2896560"/>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6" name="Straight Arrow Connector 55"/>
          <p:cNvCxnSpPr/>
          <p:nvPr/>
        </p:nvCxnSpPr>
        <p:spPr bwMode="auto">
          <a:xfrm rot="16200000" flipV="1">
            <a:off x="4191320" y="2896560"/>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7" name="Straight Arrow Connector 56"/>
          <p:cNvCxnSpPr/>
          <p:nvPr/>
        </p:nvCxnSpPr>
        <p:spPr bwMode="auto">
          <a:xfrm rot="16200000" flipV="1">
            <a:off x="4787763" y="2896560"/>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8" name="Straight Arrow Connector 57"/>
          <p:cNvCxnSpPr/>
          <p:nvPr/>
        </p:nvCxnSpPr>
        <p:spPr bwMode="auto">
          <a:xfrm rot="16200000" flipV="1">
            <a:off x="5384206" y="2896560"/>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9" name="Straight Arrow Connector 58"/>
          <p:cNvCxnSpPr/>
          <p:nvPr/>
        </p:nvCxnSpPr>
        <p:spPr bwMode="auto">
          <a:xfrm rot="16200000" flipV="1">
            <a:off x="5980650" y="2896560"/>
            <a:ext cx="324270" cy="25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3" name="Oval 62"/>
          <p:cNvSpPr/>
          <p:nvPr/>
        </p:nvSpPr>
        <p:spPr bwMode="auto">
          <a:xfrm>
            <a:off x="5256088" y="1566538"/>
            <a:ext cx="431300" cy="39750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graphicFrame>
        <p:nvGraphicFramePr>
          <p:cNvPr id="64" name="Content Placeholder 63"/>
          <p:cNvGraphicFramePr>
            <a:graphicFrameLocks noChangeAspect="1"/>
          </p:cNvGraphicFramePr>
          <p:nvPr>
            <p:ph idx="1"/>
          </p:nvPr>
        </p:nvGraphicFramePr>
        <p:xfrm>
          <a:off x="5310716" y="1666876"/>
          <a:ext cx="352425" cy="176213"/>
        </p:xfrm>
        <a:graphic>
          <a:graphicData uri="http://schemas.openxmlformats.org/presentationml/2006/ole">
            <p:oleObj spid="_x0000_s17410" name="Equation" r:id="rId3" imgW="355320" imgH="177480" progId="Equation.DSMT4">
              <p:embed/>
            </p:oleObj>
          </a:graphicData>
        </a:graphic>
      </p:graphicFrame>
      <p:cxnSp>
        <p:nvCxnSpPr>
          <p:cNvPr id="66" name="Straight Arrow Connector 65"/>
          <p:cNvCxnSpPr>
            <a:stCxn id="25" idx="7"/>
            <a:endCxn id="63" idx="2"/>
          </p:cNvCxnSpPr>
          <p:nvPr/>
        </p:nvCxnSpPr>
        <p:spPr bwMode="auto">
          <a:xfrm rot="5400000" flipH="1" flipV="1">
            <a:off x="3929214" y="1123049"/>
            <a:ext cx="684631" cy="196911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7" name="Straight Arrow Connector 66"/>
          <p:cNvCxnSpPr>
            <a:stCxn id="29" idx="7"/>
            <a:endCxn id="63" idx="3"/>
          </p:cNvCxnSpPr>
          <p:nvPr/>
        </p:nvCxnSpPr>
        <p:spPr bwMode="auto">
          <a:xfrm rot="5400000" flipH="1" flipV="1">
            <a:off x="4326300" y="1456973"/>
            <a:ext cx="544091" cy="14418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1" name="Straight Arrow Connector 70"/>
          <p:cNvCxnSpPr>
            <a:stCxn id="32" idx="0"/>
            <a:endCxn id="63" idx="4"/>
          </p:cNvCxnSpPr>
          <p:nvPr/>
        </p:nvCxnSpPr>
        <p:spPr bwMode="auto">
          <a:xfrm rot="5400000" flipH="1" flipV="1">
            <a:off x="4691065" y="1619526"/>
            <a:ext cx="436153" cy="1125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4" name="Straight Arrow Connector 73"/>
          <p:cNvCxnSpPr>
            <a:stCxn id="35" idx="0"/>
            <a:endCxn id="63" idx="4"/>
          </p:cNvCxnSpPr>
          <p:nvPr/>
        </p:nvCxnSpPr>
        <p:spPr bwMode="auto">
          <a:xfrm rot="5400000" flipH="1" flipV="1">
            <a:off x="4986300" y="1914762"/>
            <a:ext cx="436153" cy="5347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7" name="Straight Arrow Connector 76"/>
          <p:cNvCxnSpPr>
            <a:stCxn id="38" idx="0"/>
            <a:endCxn id="63" idx="4"/>
          </p:cNvCxnSpPr>
          <p:nvPr/>
        </p:nvCxnSpPr>
        <p:spPr bwMode="auto">
          <a:xfrm rot="16200000" flipV="1">
            <a:off x="5281536" y="2154249"/>
            <a:ext cx="436153" cy="557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0" name="Straight Arrow Connector 79"/>
          <p:cNvCxnSpPr>
            <a:stCxn id="41" idx="1"/>
            <a:endCxn id="63" idx="5"/>
          </p:cNvCxnSpPr>
          <p:nvPr/>
        </p:nvCxnSpPr>
        <p:spPr bwMode="auto">
          <a:xfrm rot="16200000" flipV="1">
            <a:off x="5538362" y="1991696"/>
            <a:ext cx="544091" cy="3723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3" name="Straight Connector 92"/>
          <p:cNvCxnSpPr/>
          <p:nvPr/>
        </p:nvCxnSpPr>
        <p:spPr bwMode="auto">
          <a:xfrm rot="10800000">
            <a:off x="2448529" y="1682204"/>
            <a:ext cx="2834781" cy="34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5400000">
            <a:off x="1665180" y="2463222"/>
            <a:ext cx="1550416" cy="19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Arrow Connector 100"/>
          <p:cNvCxnSpPr>
            <a:endCxn id="6" idx="1"/>
          </p:cNvCxnSpPr>
          <p:nvPr/>
        </p:nvCxnSpPr>
        <p:spPr bwMode="auto">
          <a:xfrm>
            <a:off x="2448235" y="3247663"/>
            <a:ext cx="528123"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3" name="Straight Arrow Connector 102"/>
          <p:cNvCxnSpPr>
            <a:stCxn id="6" idx="3"/>
            <a:endCxn id="7" idx="1"/>
          </p:cNvCxnSpPr>
          <p:nvPr/>
        </p:nvCxnSpPr>
        <p:spPr bwMode="auto">
          <a:xfrm>
            <a:off x="3354845" y="3247664"/>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8" name="Straight Arrow Connector 107"/>
          <p:cNvCxnSpPr/>
          <p:nvPr/>
        </p:nvCxnSpPr>
        <p:spPr bwMode="auto">
          <a:xfrm>
            <a:off x="3956319" y="3242143"/>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9" name="Straight Arrow Connector 108"/>
          <p:cNvCxnSpPr/>
          <p:nvPr/>
        </p:nvCxnSpPr>
        <p:spPr bwMode="auto">
          <a:xfrm>
            <a:off x="4546056" y="3242144"/>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0" name="Straight Arrow Connector 109"/>
          <p:cNvCxnSpPr/>
          <p:nvPr/>
        </p:nvCxnSpPr>
        <p:spPr bwMode="auto">
          <a:xfrm>
            <a:off x="5126991" y="3242144"/>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1" name="Straight Arrow Connector 110"/>
          <p:cNvCxnSpPr/>
          <p:nvPr/>
        </p:nvCxnSpPr>
        <p:spPr bwMode="auto">
          <a:xfrm>
            <a:off x="5728464" y="3236622"/>
            <a:ext cx="214183" cy="14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7" name="TextBox 116"/>
          <p:cNvSpPr txBox="1"/>
          <p:nvPr/>
        </p:nvSpPr>
        <p:spPr>
          <a:xfrm>
            <a:off x="2333515" y="2434984"/>
            <a:ext cx="836194" cy="276999"/>
          </a:xfrm>
          <a:prstGeom prst="rect">
            <a:avLst/>
          </a:prstGeom>
          <a:noFill/>
        </p:spPr>
        <p:txBody>
          <a:bodyPr wrap="square" rtlCol="0">
            <a:spAutoFit/>
          </a:bodyPr>
          <a:lstStyle/>
          <a:p>
            <a:r>
              <a:rPr lang="en-US" dirty="0" smtClean="0"/>
              <a:t>Tap 1</a:t>
            </a:r>
          </a:p>
        </p:txBody>
      </p:sp>
      <p:sp>
        <p:nvSpPr>
          <p:cNvPr id="119" name="Left Brace 118"/>
          <p:cNvSpPr/>
          <p:nvPr/>
        </p:nvSpPr>
        <p:spPr bwMode="auto">
          <a:xfrm rot="16200000">
            <a:off x="4604580" y="1945783"/>
            <a:ext cx="84465" cy="3367306"/>
          </a:xfrm>
          <a:prstGeom prst="leftBrace">
            <a:avLst>
              <a:gd name="adj1" fmla="val 8333"/>
              <a:gd name="adj2" fmla="val 4978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Times New Roman" pitchFamily="18" charset="0"/>
              <a:ea typeface="新細明體" pitchFamily="18" charset="-120"/>
            </a:endParaRPr>
          </a:p>
        </p:txBody>
      </p:sp>
      <p:sp>
        <p:nvSpPr>
          <p:cNvPr id="122" name="TextBox 121"/>
          <p:cNvSpPr txBox="1"/>
          <p:nvPr/>
        </p:nvSpPr>
        <p:spPr>
          <a:xfrm>
            <a:off x="4106511" y="3618616"/>
            <a:ext cx="1522754" cy="276999"/>
          </a:xfrm>
          <a:prstGeom prst="rect">
            <a:avLst/>
          </a:prstGeom>
          <a:noFill/>
        </p:spPr>
        <p:txBody>
          <a:bodyPr wrap="square" rtlCol="0">
            <a:spAutoFit/>
          </a:bodyPr>
          <a:lstStyle/>
          <a:p>
            <a:r>
              <a:rPr lang="en-US" dirty="0" smtClean="0"/>
              <a:t>State 1 (= Sector ID )</a:t>
            </a:r>
            <a:endParaRPr lang="en-US" dirty="0"/>
          </a:p>
        </p:txBody>
      </p:sp>
      <p:sp>
        <p:nvSpPr>
          <p:cNvPr id="65" name="TextBox 64"/>
          <p:cNvSpPr txBox="1"/>
          <p:nvPr/>
        </p:nvSpPr>
        <p:spPr>
          <a:xfrm>
            <a:off x="3969544" y="3859647"/>
            <a:ext cx="1794648" cy="276999"/>
          </a:xfrm>
          <a:prstGeom prst="rect">
            <a:avLst/>
          </a:prstGeom>
          <a:noFill/>
        </p:spPr>
        <p:txBody>
          <a:bodyPr wrap="square" rtlCol="0">
            <a:spAutoFit/>
          </a:bodyPr>
          <a:lstStyle/>
          <a:p>
            <a:r>
              <a:rPr lang="en-US" dirty="0" smtClean="0"/>
              <a:t>Sequence Generator 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20569</TotalTime>
  <Words>1697</Words>
  <Application>Microsoft Office PowerPoint</Application>
  <PresentationFormat>On-screen Show (4:3)</PresentationFormat>
  <Paragraphs>227</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802-11-Submission</vt:lpstr>
      <vt:lpstr>Document</vt:lpstr>
      <vt:lpstr>Equation</vt:lpstr>
      <vt:lpstr>Power Saving in Beam Beamforming for 11ad</vt:lpstr>
      <vt:lpstr>Slide 2</vt:lpstr>
      <vt:lpstr>Beacon Transmission</vt:lpstr>
      <vt:lpstr>PS STAs know the transmission schedule ? </vt:lpstr>
      <vt:lpstr>Wake Up Duration for Power Save Stations</vt:lpstr>
      <vt:lpstr>Desired Low Power Operation</vt:lpstr>
      <vt:lpstr>Proposed Solution</vt:lpstr>
      <vt:lpstr>Random Antenna Sector ID Pattern</vt:lpstr>
      <vt:lpstr>Random Sequence Generator 1</vt:lpstr>
      <vt:lpstr>Random Sequence Generator 2</vt:lpstr>
      <vt:lpstr>Antenna Sector ID Pattern IE</vt:lpstr>
      <vt:lpstr>Changes in 10.2.4.1</vt:lpstr>
      <vt:lpstr>Changes in 10.2.4.1</vt:lpstr>
      <vt:lpstr>Changes in 10.2.4.1</vt:lpstr>
      <vt:lpstr>8.5.16.4 Power Save Configuration Response </vt:lpstr>
      <vt:lpstr>8.3.3.10 Probe Response frame format </vt:lpstr>
      <vt:lpstr>Clarifications of Beacon Transmission DBand antenna</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JW</cp:lastModifiedBy>
  <cp:revision>637</cp:revision>
  <cp:lastPrinted>1998-02-10T13:28:06Z</cp:lastPrinted>
  <dcterms:created xsi:type="dcterms:W3CDTF">2007-05-21T21:00:37Z</dcterms:created>
  <dcterms:modified xsi:type="dcterms:W3CDTF">2011-06-16T23:22:41Z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-430241444</vt:i4>
  </property>
  <property fmtid="{D5CDD505-2E9C-101B-9397-08002B2CF9AE}" pid="3" name="_NewReviewCycle">
    <vt:lpwstr/>
  </property>
  <property fmtid="{D5CDD505-2E9C-101B-9397-08002B2CF9AE}" pid="4" name="_EmailSubject">
    <vt:lpwstr>11-11-0351-00-00ah-Pathloss and Delay Spread Models for 11ah_v1.4.pptx</vt:lpwstr>
  </property>
  <property fmtid="{D5CDD505-2E9C-101B-9397-08002B2CF9AE}" pid="5" name="_AuthorEmail">
    <vt:lpwstr>vish.ponnampalam@mediatek.com</vt:lpwstr>
  </property>
  <property fmtid="{D5CDD505-2E9C-101B-9397-08002B2CF9AE}" pid="6" name="_AuthorEmailDisplayName">
    <vt:lpwstr>Vish Ponnampalam</vt:lpwstr>
  </property>
</Properties>
</file>