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1" r:id="rId3"/>
    <p:sldId id="293" r:id="rId4"/>
    <p:sldId id="272" r:id="rId5"/>
    <p:sldId id="273" r:id="rId6"/>
    <p:sldId id="354" r:id="rId7"/>
    <p:sldId id="355" r:id="rId8"/>
    <p:sldId id="356" r:id="rId9"/>
    <p:sldId id="284" r:id="rId10"/>
    <p:sldId id="410" r:id="rId11"/>
    <p:sldId id="395" r:id="rId12"/>
    <p:sldId id="409" r:id="rId13"/>
    <p:sldId id="412" r:id="rId14"/>
    <p:sldId id="358" r:id="rId15"/>
    <p:sldId id="360" r:id="rId16"/>
    <p:sldId id="361" r:id="rId17"/>
    <p:sldId id="362" r:id="rId18"/>
    <p:sldId id="386" r:id="rId19"/>
    <p:sldId id="389" r:id="rId20"/>
    <p:sldId id="390" r:id="rId21"/>
    <p:sldId id="392" r:id="rId22"/>
    <p:sldId id="403" r:id="rId23"/>
    <p:sldId id="405" r:id="rId24"/>
    <p:sldId id="413" r:id="rId25"/>
    <p:sldId id="404" r:id="rId26"/>
    <p:sldId id="408" r:id="rId27"/>
    <p:sldId id="385" r:id="rId28"/>
    <p:sldId id="407" r:id="rId29"/>
    <p:sldId id="411" r:id="rId30"/>
    <p:sldId id="414" r:id="rId31"/>
    <p:sldId id="415" r:id="rId32"/>
    <p:sldId id="416" r:id="rId33"/>
    <p:sldId id="417" r:id="rId34"/>
    <p:sldId id="418" r:id="rId35"/>
    <p:sldId id="350" r:id="rId36"/>
    <p:sldId id="384" r:id="rId37"/>
    <p:sldId id="393" r:id="rId38"/>
  </p:sldIdLst>
  <p:sldSz cx="9144000" cy="6858000" type="screen4x3"/>
  <p:notesSz cx="6934200" cy="9280525"/>
  <p:defaultTextStyle>
    <a:defPPr>
      <a:defRPr lang="en-GB"/>
    </a:defPPr>
    <a:lvl1pPr algn="l" rtl="0" fontAlgn="base">
      <a:spcBef>
        <a:spcPct val="0"/>
      </a:spcBef>
      <a:spcAft>
        <a:spcPct val="0"/>
      </a:spcAft>
      <a:defRPr sz="1200" i="1"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i="1"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i="1"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i="1"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i="1" kern="1200">
        <a:solidFill>
          <a:schemeClr val="tx1"/>
        </a:solidFill>
        <a:latin typeface="Times New Roman" pitchFamily="18" charset="0"/>
        <a:ea typeface="+mn-ea"/>
        <a:cs typeface="Arial" charset="0"/>
      </a:defRPr>
    </a:lvl5pPr>
    <a:lvl6pPr marL="2286000" algn="l" defTabSz="914400" rtl="0" eaLnBrk="1" latinLnBrk="0" hangingPunct="1">
      <a:defRPr sz="1200" i="1" kern="1200">
        <a:solidFill>
          <a:schemeClr val="tx1"/>
        </a:solidFill>
        <a:latin typeface="Times New Roman" pitchFamily="18" charset="0"/>
        <a:ea typeface="+mn-ea"/>
        <a:cs typeface="Arial" charset="0"/>
      </a:defRPr>
    </a:lvl6pPr>
    <a:lvl7pPr marL="2743200" algn="l" defTabSz="914400" rtl="0" eaLnBrk="1" latinLnBrk="0" hangingPunct="1">
      <a:defRPr sz="1200" i="1" kern="1200">
        <a:solidFill>
          <a:schemeClr val="tx1"/>
        </a:solidFill>
        <a:latin typeface="Times New Roman" pitchFamily="18" charset="0"/>
        <a:ea typeface="+mn-ea"/>
        <a:cs typeface="Arial" charset="0"/>
      </a:defRPr>
    </a:lvl7pPr>
    <a:lvl8pPr marL="3200400" algn="l" defTabSz="914400" rtl="0" eaLnBrk="1" latinLnBrk="0" hangingPunct="1">
      <a:defRPr sz="1200" i="1" kern="1200">
        <a:solidFill>
          <a:schemeClr val="tx1"/>
        </a:solidFill>
        <a:latin typeface="Times New Roman" pitchFamily="18" charset="0"/>
        <a:ea typeface="+mn-ea"/>
        <a:cs typeface="Arial" charset="0"/>
      </a:defRPr>
    </a:lvl8pPr>
    <a:lvl9pPr marL="3657600" algn="l" defTabSz="914400" rtl="0" eaLnBrk="1" latinLnBrk="0" hangingPunct="1">
      <a:defRPr sz="1200" 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3300"/>
    <a:srgbClr val="99000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7727" autoAdjust="0"/>
  </p:normalViewPr>
  <p:slideViewPr>
    <p:cSldViewPr>
      <p:cViewPr>
        <p:scale>
          <a:sx n="80" d="100"/>
          <a:sy n="80" d="100"/>
        </p:scale>
        <p:origin x="-7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8"/>
    </p:cViewPr>
  </p:sorterViewPr>
  <p:notesViewPr>
    <p:cSldViewPr>
      <p:cViewPr varScale="1">
        <p:scale>
          <a:sx n="68" d="100"/>
          <a:sy n="68" d="100"/>
        </p:scale>
        <p:origin x="-2820" y="-12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i="0">
                <a:latin typeface="Times New Roman" pitchFamily="18" charset="0"/>
                <a:cs typeface="+mn-cs"/>
              </a:defRPr>
            </a:lvl1pPr>
          </a:lstStyle>
          <a:p>
            <a:pPr>
              <a:defRPr/>
            </a:pPr>
            <a:r>
              <a:rPr lang="en-GB"/>
              <a:t>doc.: IEEE 802.11-08/1003r0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i="0">
                <a:latin typeface="Times New Roman" pitchFamily="18" charset="0"/>
                <a:cs typeface="+mn-cs"/>
              </a:defRPr>
            </a:lvl1pPr>
          </a:lstStyle>
          <a:p>
            <a:pPr>
              <a:defRPr/>
            </a:pPr>
            <a:r>
              <a:rPr lang="en-GB"/>
              <a:t>September 2008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i="0">
                <a:latin typeface="Times New Roman" pitchFamily="18" charset="0"/>
                <a:cs typeface="+mn-cs"/>
              </a:defRPr>
            </a:lvl1pPr>
          </a:lstStyle>
          <a:p>
            <a:pPr>
              <a:defRPr/>
            </a:pPr>
            <a:r>
              <a:rPr lang="en-GB"/>
              <a:t>Alex Ashley, NDS Ltd</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i="0">
                <a:latin typeface="Times New Roman" pitchFamily="18" charset="0"/>
                <a:cs typeface="+mn-cs"/>
              </a:defRPr>
            </a:lvl1pPr>
          </a:lstStyle>
          <a:p>
            <a:pPr>
              <a:defRPr/>
            </a:pPr>
            <a:r>
              <a:rPr lang="en-GB"/>
              <a:t>Page </a:t>
            </a:r>
            <a:fld id="{65040B08-D104-40D2-A391-290A7F470943}"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GB" i="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i="0">
                <a:latin typeface="Times New Roman" pitchFamily="18" charset="0"/>
                <a:cs typeface="+mn-cs"/>
              </a:defRPr>
            </a:lvl1pPr>
          </a:lstStyle>
          <a:p>
            <a:pPr>
              <a:defRPr/>
            </a:pPr>
            <a:r>
              <a:rPr lang="en-GB"/>
              <a:t>doc.: IEEE 802.11-08/1003r0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i="0">
                <a:latin typeface="Times New Roman" pitchFamily="18" charset="0"/>
                <a:cs typeface="+mn-cs"/>
              </a:defRPr>
            </a:lvl1pPr>
          </a:lstStyle>
          <a:p>
            <a:pPr>
              <a:defRPr/>
            </a:pPr>
            <a:r>
              <a:rPr lang="en-GB"/>
              <a:t>September 2008</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i="0">
                <a:latin typeface="Times New Roman" pitchFamily="18" charset="0"/>
                <a:cs typeface="+mn-cs"/>
              </a:defRPr>
            </a:lvl5pPr>
          </a:lstStyle>
          <a:p>
            <a:pPr lvl="4">
              <a:defRPr/>
            </a:pPr>
            <a:r>
              <a:rPr lang="en-GB"/>
              <a:t>Alex Ashley, NDS Ltd</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i="0">
                <a:latin typeface="Times New Roman" pitchFamily="18" charset="0"/>
                <a:cs typeface="+mn-cs"/>
              </a:defRPr>
            </a:lvl1pPr>
          </a:lstStyle>
          <a:p>
            <a:pPr>
              <a:defRPr/>
            </a:pPr>
            <a:r>
              <a:rPr lang="en-GB"/>
              <a:t>Page </a:t>
            </a:r>
            <a:fld id="{312833B6-4CD5-4B58-9DD0-270F31A7BA29}"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GB" i="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GB" smtClean="0"/>
              <a:t>doc.: IEEE 802.11-08/1003r0</a:t>
            </a:r>
          </a:p>
        </p:txBody>
      </p:sp>
      <p:sp>
        <p:nvSpPr>
          <p:cNvPr id="16387" name="Rectangle 3"/>
          <p:cNvSpPr>
            <a:spLocks noGrp="1" noChangeArrowheads="1"/>
          </p:cNvSpPr>
          <p:nvPr>
            <p:ph type="dt" sz="quarter" idx="1"/>
          </p:nvPr>
        </p:nvSpPr>
        <p:spPr/>
        <p:txBody>
          <a:bodyPr/>
          <a:lstStyle/>
          <a:p>
            <a:pPr>
              <a:defRPr/>
            </a:pPr>
            <a:r>
              <a:rPr lang="en-GB" smtClean="0"/>
              <a:t>September 2008</a:t>
            </a:r>
          </a:p>
        </p:txBody>
      </p:sp>
      <p:sp>
        <p:nvSpPr>
          <p:cNvPr id="16388" name="Rectangle 6"/>
          <p:cNvSpPr>
            <a:spLocks noGrp="1" noChangeArrowheads="1"/>
          </p:cNvSpPr>
          <p:nvPr>
            <p:ph type="ftr" sz="quarter" idx="4"/>
          </p:nvPr>
        </p:nvSpPr>
        <p:spPr/>
        <p:txBody>
          <a:bodyPr/>
          <a:lstStyle/>
          <a:p>
            <a:pPr lvl="4">
              <a:defRPr/>
            </a:pPr>
            <a:r>
              <a:rPr lang="en-GB" smtClean="0"/>
              <a:t>Alex Ashley, NDS Ltd</a:t>
            </a:r>
          </a:p>
        </p:txBody>
      </p:sp>
      <p:sp>
        <p:nvSpPr>
          <p:cNvPr id="16389" name="Rectangle 7"/>
          <p:cNvSpPr>
            <a:spLocks noGrp="1" noChangeArrowheads="1"/>
          </p:cNvSpPr>
          <p:nvPr>
            <p:ph type="sldNum" sz="quarter" idx="5"/>
          </p:nvPr>
        </p:nvSpPr>
        <p:spPr/>
        <p:txBody>
          <a:bodyPr/>
          <a:lstStyle/>
          <a:p>
            <a:pPr>
              <a:defRPr/>
            </a:pPr>
            <a:r>
              <a:rPr lang="en-GB" smtClean="0"/>
              <a:t>Page </a:t>
            </a:r>
            <a:fld id="{CFC9BD7A-50AA-4093-987F-DDB783A71330}" type="slidenum">
              <a:rPr lang="en-GB" smtClean="0"/>
              <a:pPr>
                <a:defRPr/>
              </a:pPr>
              <a:t>1</a:t>
            </a:fld>
            <a:endParaRPr lang="en-GB"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11</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11</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12</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12</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13</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13</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8156E5DF-EECC-424D-9C35-E270DAE19390}" type="slidenum">
              <a:rPr lang="en-GB" smtClean="0"/>
              <a:pPr>
                <a:defRPr/>
              </a:pPr>
              <a:t>14</a:t>
            </a:fld>
            <a:endParaRPr lang="en-GB" smtClean="0"/>
          </a:p>
        </p:txBody>
      </p:sp>
      <p:sp>
        <p:nvSpPr>
          <p:cNvPr id="3994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994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994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994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0D36DF0C-9DC3-47C8-8263-3300F2058733}" type="slidenum">
              <a:rPr lang="en-US" i="0"/>
              <a:pPr algn="r" defTabSz="933450" eaLnBrk="0" hangingPunct="0"/>
              <a:t>14</a:t>
            </a:fld>
            <a:endParaRPr lang="en-US" i="0"/>
          </a:p>
        </p:txBody>
      </p:sp>
      <p:sp>
        <p:nvSpPr>
          <p:cNvPr id="39946" name="Rectangle 2"/>
          <p:cNvSpPr>
            <a:spLocks noGrp="1" noRot="1" noChangeAspect="1" noChangeArrowheads="1" noTextEdit="1"/>
          </p:cNvSpPr>
          <p:nvPr>
            <p:ph type="sldImg"/>
          </p:nvPr>
        </p:nvSpPr>
        <p:spPr>
          <a:xfrm>
            <a:off x="1154113" y="701675"/>
            <a:ext cx="4625975" cy="3468688"/>
          </a:xfrm>
          <a:ln/>
        </p:spPr>
      </p:sp>
      <p:sp>
        <p:nvSpPr>
          <p:cNvPr id="39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p>
            <a:pPr>
              <a:defRPr/>
            </a:pPr>
            <a:r>
              <a:rPr lang="en-GB" smtClean="0"/>
              <a:t>doc.: IEEE 802.11-08/1003r0</a:t>
            </a:r>
          </a:p>
        </p:txBody>
      </p:sp>
      <p:sp>
        <p:nvSpPr>
          <p:cNvPr id="22531" name="Rectangle 3"/>
          <p:cNvSpPr>
            <a:spLocks noGrp="1" noChangeArrowheads="1"/>
          </p:cNvSpPr>
          <p:nvPr>
            <p:ph type="dt" sz="quarter" idx="1"/>
          </p:nvPr>
        </p:nvSpPr>
        <p:spPr/>
        <p:txBody>
          <a:bodyPr/>
          <a:lstStyle/>
          <a:p>
            <a:pPr>
              <a:defRPr/>
            </a:pPr>
            <a:r>
              <a:rPr lang="en-GB" smtClean="0"/>
              <a:t>September 2008</a:t>
            </a:r>
          </a:p>
        </p:txBody>
      </p:sp>
      <p:sp>
        <p:nvSpPr>
          <p:cNvPr id="22532" name="Rectangle 6"/>
          <p:cNvSpPr>
            <a:spLocks noGrp="1" noChangeArrowheads="1"/>
          </p:cNvSpPr>
          <p:nvPr>
            <p:ph type="ftr" sz="quarter" idx="4"/>
          </p:nvPr>
        </p:nvSpPr>
        <p:spPr/>
        <p:txBody>
          <a:bodyPr/>
          <a:lstStyle/>
          <a:p>
            <a:pPr lvl="4">
              <a:defRPr/>
            </a:pPr>
            <a:r>
              <a:rPr lang="en-GB" smtClean="0"/>
              <a:t>Alex Ashley, NDS Ltd</a:t>
            </a:r>
          </a:p>
        </p:txBody>
      </p:sp>
      <p:sp>
        <p:nvSpPr>
          <p:cNvPr id="22533" name="Rectangle 7"/>
          <p:cNvSpPr>
            <a:spLocks noGrp="1" noChangeArrowheads="1"/>
          </p:cNvSpPr>
          <p:nvPr>
            <p:ph type="sldNum" sz="quarter" idx="5"/>
          </p:nvPr>
        </p:nvSpPr>
        <p:spPr/>
        <p:txBody>
          <a:bodyPr/>
          <a:lstStyle/>
          <a:p>
            <a:pPr>
              <a:defRPr/>
            </a:pPr>
            <a:r>
              <a:rPr lang="en-GB" smtClean="0"/>
              <a:t>Page </a:t>
            </a:r>
            <a:fld id="{EF50123C-68BB-418A-B640-2DE502AB4BF8}" type="slidenum">
              <a:rPr lang="en-GB" smtClean="0"/>
              <a:pPr>
                <a:defRPr/>
              </a:pPr>
              <a:t>15</a:t>
            </a:fld>
            <a:endParaRPr lang="en-GB" smtClean="0"/>
          </a:p>
        </p:txBody>
      </p:sp>
      <p:sp>
        <p:nvSpPr>
          <p:cNvPr id="4096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096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096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096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A32BEFF-93D9-45FB-9A6C-90459B0E0366}" type="slidenum">
              <a:rPr lang="en-US" i="0"/>
              <a:pPr algn="r" defTabSz="933450" eaLnBrk="0" hangingPunct="0"/>
              <a:t>15</a:t>
            </a:fld>
            <a:endParaRPr lang="en-US" i="0"/>
          </a:p>
        </p:txBody>
      </p:sp>
      <p:sp>
        <p:nvSpPr>
          <p:cNvPr id="40970" name="Rectangle 2"/>
          <p:cNvSpPr>
            <a:spLocks noGrp="1" noRot="1" noChangeAspect="1" noChangeArrowheads="1" noTextEdit="1"/>
          </p:cNvSpPr>
          <p:nvPr>
            <p:ph type="sldImg"/>
          </p:nvPr>
        </p:nvSpPr>
        <p:spPr>
          <a:xfrm>
            <a:off x="1154113" y="701675"/>
            <a:ext cx="4625975" cy="3468688"/>
          </a:xfrm>
          <a:ln/>
        </p:spPr>
      </p:sp>
      <p:sp>
        <p:nvSpPr>
          <p:cNvPr id="40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p>
            <a:pPr>
              <a:defRPr/>
            </a:pPr>
            <a:r>
              <a:rPr lang="en-GB" smtClean="0"/>
              <a:t>doc.: IEEE 802.11-08/1003r0</a:t>
            </a:r>
          </a:p>
        </p:txBody>
      </p:sp>
      <p:sp>
        <p:nvSpPr>
          <p:cNvPr id="23555" name="Rectangle 3"/>
          <p:cNvSpPr>
            <a:spLocks noGrp="1" noChangeArrowheads="1"/>
          </p:cNvSpPr>
          <p:nvPr>
            <p:ph type="dt" sz="quarter" idx="1"/>
          </p:nvPr>
        </p:nvSpPr>
        <p:spPr/>
        <p:txBody>
          <a:bodyPr/>
          <a:lstStyle/>
          <a:p>
            <a:pPr>
              <a:defRPr/>
            </a:pPr>
            <a:r>
              <a:rPr lang="en-GB" smtClean="0"/>
              <a:t>September 2008</a:t>
            </a:r>
          </a:p>
        </p:txBody>
      </p:sp>
      <p:sp>
        <p:nvSpPr>
          <p:cNvPr id="23556" name="Rectangle 6"/>
          <p:cNvSpPr>
            <a:spLocks noGrp="1" noChangeArrowheads="1"/>
          </p:cNvSpPr>
          <p:nvPr>
            <p:ph type="ftr" sz="quarter" idx="4"/>
          </p:nvPr>
        </p:nvSpPr>
        <p:spPr/>
        <p:txBody>
          <a:bodyPr/>
          <a:lstStyle/>
          <a:p>
            <a:pPr lvl="4">
              <a:defRPr/>
            </a:pPr>
            <a:r>
              <a:rPr lang="en-GB" smtClean="0"/>
              <a:t>Alex Ashley, NDS Ltd</a:t>
            </a:r>
          </a:p>
        </p:txBody>
      </p:sp>
      <p:sp>
        <p:nvSpPr>
          <p:cNvPr id="23557" name="Rectangle 7"/>
          <p:cNvSpPr>
            <a:spLocks noGrp="1" noChangeArrowheads="1"/>
          </p:cNvSpPr>
          <p:nvPr>
            <p:ph type="sldNum" sz="quarter" idx="5"/>
          </p:nvPr>
        </p:nvSpPr>
        <p:spPr/>
        <p:txBody>
          <a:bodyPr/>
          <a:lstStyle/>
          <a:p>
            <a:pPr>
              <a:defRPr/>
            </a:pPr>
            <a:r>
              <a:rPr lang="en-GB" smtClean="0"/>
              <a:t>Page </a:t>
            </a:r>
            <a:fld id="{66B88446-C969-41E7-B548-D73AC07F1E30}" type="slidenum">
              <a:rPr lang="en-GB" smtClean="0"/>
              <a:pPr>
                <a:defRPr/>
              </a:pPr>
              <a:t>16</a:t>
            </a:fld>
            <a:endParaRPr lang="en-GB" smtClean="0"/>
          </a:p>
        </p:txBody>
      </p:sp>
      <p:sp>
        <p:nvSpPr>
          <p:cNvPr id="4199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199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199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199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76F4BB90-7B51-4CD0-B4D4-4E3C62A6B7A4}" type="slidenum">
              <a:rPr lang="en-US" i="0"/>
              <a:pPr algn="r" defTabSz="933450" eaLnBrk="0" hangingPunct="0"/>
              <a:t>16</a:t>
            </a:fld>
            <a:endParaRPr lang="en-US" i="0"/>
          </a:p>
        </p:txBody>
      </p:sp>
      <p:sp>
        <p:nvSpPr>
          <p:cNvPr id="41994" name="Rectangle 2"/>
          <p:cNvSpPr>
            <a:spLocks noGrp="1" noRot="1" noChangeAspect="1" noChangeArrowheads="1" noTextEdit="1"/>
          </p:cNvSpPr>
          <p:nvPr>
            <p:ph type="sldImg"/>
          </p:nvPr>
        </p:nvSpPr>
        <p:spPr>
          <a:xfrm>
            <a:off x="1154113" y="701675"/>
            <a:ext cx="4625975" cy="3468688"/>
          </a:xfrm>
          <a:ln/>
        </p:spPr>
      </p:sp>
      <p:sp>
        <p:nvSpPr>
          <p:cNvPr id="41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ED73C1B5-6A0F-4C04-8130-C340D6C34C91}" type="slidenum">
              <a:rPr lang="en-GB" smtClean="0"/>
              <a:pPr>
                <a:defRPr/>
              </a:pPr>
              <a:t>17</a:t>
            </a:fld>
            <a:endParaRPr lang="en-GB" smtClean="0"/>
          </a:p>
        </p:txBody>
      </p:sp>
      <p:sp>
        <p:nvSpPr>
          <p:cNvPr id="4301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301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301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301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BF339B75-3DBD-497D-8836-5F0F087CE4BC}" type="slidenum">
              <a:rPr lang="en-US" i="0"/>
              <a:pPr algn="r" defTabSz="933450" eaLnBrk="0" hangingPunct="0"/>
              <a:t>17</a:t>
            </a:fld>
            <a:endParaRPr lang="en-US" i="0"/>
          </a:p>
        </p:txBody>
      </p:sp>
      <p:sp>
        <p:nvSpPr>
          <p:cNvPr id="43018" name="Rectangle 2"/>
          <p:cNvSpPr>
            <a:spLocks noGrp="1" noRot="1" noChangeAspect="1" noChangeArrowheads="1" noTextEdit="1"/>
          </p:cNvSpPr>
          <p:nvPr>
            <p:ph type="sldImg"/>
          </p:nvPr>
        </p:nvSpPr>
        <p:spPr>
          <a:xfrm>
            <a:off x="1154113" y="701675"/>
            <a:ext cx="4625975" cy="3468688"/>
          </a:xfrm>
          <a:ln/>
        </p:spPr>
      </p:sp>
      <p:sp>
        <p:nvSpPr>
          <p:cNvPr id="43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4C7E89AC-DC0E-47AC-895F-3193BBE135EE}" type="slidenum">
              <a:rPr lang="en-GB" smtClean="0"/>
              <a:pPr>
                <a:defRPr/>
              </a:pPr>
              <a:t>18</a:t>
            </a:fld>
            <a:endParaRPr lang="en-GB" smtClean="0"/>
          </a:p>
        </p:txBody>
      </p:sp>
      <p:sp>
        <p:nvSpPr>
          <p:cNvPr id="4403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403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404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404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57149F9-2953-486D-B0FD-65FC4C81D64B}" type="slidenum">
              <a:rPr lang="en-US" i="0"/>
              <a:pPr algn="r" defTabSz="933450" eaLnBrk="0" hangingPunct="0"/>
              <a:t>18</a:t>
            </a:fld>
            <a:endParaRPr lang="en-US" i="0"/>
          </a:p>
        </p:txBody>
      </p:sp>
      <p:sp>
        <p:nvSpPr>
          <p:cNvPr id="44042" name="Rectangle 2"/>
          <p:cNvSpPr>
            <a:spLocks noGrp="1" noRot="1" noChangeAspect="1" noChangeArrowheads="1" noTextEdit="1"/>
          </p:cNvSpPr>
          <p:nvPr>
            <p:ph type="sldImg"/>
          </p:nvPr>
        </p:nvSpPr>
        <p:spPr>
          <a:xfrm>
            <a:off x="1154113" y="701675"/>
            <a:ext cx="4625975" cy="3468688"/>
          </a:xfrm>
          <a:ln/>
        </p:spPr>
      </p:sp>
      <p:sp>
        <p:nvSpPr>
          <p:cNvPr id="44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DDD4FBFF-88E3-4BE8-9438-C6F7F5A700A7}" type="slidenum">
              <a:rPr lang="en-GB" smtClean="0"/>
              <a:pPr>
                <a:defRPr/>
              </a:pPr>
              <a:t>19</a:t>
            </a:fld>
            <a:endParaRPr lang="en-GB" smtClean="0"/>
          </a:p>
        </p:txBody>
      </p:sp>
      <p:sp>
        <p:nvSpPr>
          <p:cNvPr id="4506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506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506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506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8928CC3-D375-4662-8B99-6AB6A5EBEC1D}" type="slidenum">
              <a:rPr lang="en-US" i="0"/>
              <a:pPr algn="r" defTabSz="933450" eaLnBrk="0" hangingPunct="0"/>
              <a:t>19</a:t>
            </a:fld>
            <a:endParaRPr lang="en-US" i="0"/>
          </a:p>
        </p:txBody>
      </p:sp>
      <p:sp>
        <p:nvSpPr>
          <p:cNvPr id="45066" name="Rectangle 2"/>
          <p:cNvSpPr>
            <a:spLocks noGrp="1" noRot="1" noChangeAspect="1" noChangeArrowheads="1" noTextEdit="1"/>
          </p:cNvSpPr>
          <p:nvPr>
            <p:ph type="sldImg"/>
          </p:nvPr>
        </p:nvSpPr>
        <p:spPr>
          <a:xfrm>
            <a:off x="1154113" y="701675"/>
            <a:ext cx="4625975" cy="3468688"/>
          </a:xfrm>
          <a:ln/>
        </p:spPr>
      </p:sp>
      <p:sp>
        <p:nvSpPr>
          <p:cNvPr id="45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C7D69382-925E-433E-9085-532B00A6DE80}" type="slidenum">
              <a:rPr lang="en-GB" smtClean="0"/>
              <a:pPr>
                <a:defRPr/>
              </a:pPr>
              <a:t>20</a:t>
            </a:fld>
            <a:endParaRPr lang="en-GB" smtClean="0"/>
          </a:p>
        </p:txBody>
      </p:sp>
      <p:sp>
        <p:nvSpPr>
          <p:cNvPr id="4608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608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608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608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89ED292-DE23-45A9-8685-C337B1590D23}" type="slidenum">
              <a:rPr lang="en-US" i="0"/>
              <a:pPr algn="r" defTabSz="933450" eaLnBrk="0" hangingPunct="0"/>
              <a:t>20</a:t>
            </a:fld>
            <a:endParaRPr lang="en-US" i="0"/>
          </a:p>
        </p:txBody>
      </p:sp>
      <p:sp>
        <p:nvSpPr>
          <p:cNvPr id="46090" name="Rectangle 2"/>
          <p:cNvSpPr>
            <a:spLocks noGrp="1" noRot="1" noChangeAspect="1" noChangeArrowheads="1" noTextEdit="1"/>
          </p:cNvSpPr>
          <p:nvPr>
            <p:ph type="sldImg"/>
          </p:nvPr>
        </p:nvSpPr>
        <p:spPr>
          <a:xfrm>
            <a:off x="1154113" y="701675"/>
            <a:ext cx="4625975" cy="3468688"/>
          </a:xfrm>
          <a:ln/>
        </p:spPr>
      </p:sp>
      <p:sp>
        <p:nvSpPr>
          <p:cNvPr id="46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p>
            <a:pPr>
              <a:defRPr/>
            </a:pPr>
            <a:r>
              <a:rPr lang="en-GB" smtClean="0"/>
              <a:t>doc.: IEEE 802.11-08/1003r0</a:t>
            </a:r>
          </a:p>
        </p:txBody>
      </p:sp>
      <p:sp>
        <p:nvSpPr>
          <p:cNvPr id="17411" name="Rectangle 3"/>
          <p:cNvSpPr>
            <a:spLocks noGrp="1" noChangeArrowheads="1"/>
          </p:cNvSpPr>
          <p:nvPr>
            <p:ph type="dt" sz="quarter" idx="1"/>
          </p:nvPr>
        </p:nvSpPr>
        <p:spPr/>
        <p:txBody>
          <a:bodyPr/>
          <a:lstStyle/>
          <a:p>
            <a:pPr>
              <a:defRPr/>
            </a:pPr>
            <a:r>
              <a:rPr lang="en-GB" smtClean="0"/>
              <a:t>September 2008</a:t>
            </a:r>
          </a:p>
        </p:txBody>
      </p:sp>
      <p:sp>
        <p:nvSpPr>
          <p:cNvPr id="17412" name="Rectangle 6"/>
          <p:cNvSpPr>
            <a:spLocks noGrp="1" noChangeArrowheads="1"/>
          </p:cNvSpPr>
          <p:nvPr>
            <p:ph type="ftr" sz="quarter" idx="4"/>
          </p:nvPr>
        </p:nvSpPr>
        <p:spPr/>
        <p:txBody>
          <a:bodyPr/>
          <a:lstStyle/>
          <a:p>
            <a:pPr lvl="4">
              <a:defRPr/>
            </a:pPr>
            <a:r>
              <a:rPr lang="en-GB" smtClean="0"/>
              <a:t>Alex Ashley, NDS Ltd</a:t>
            </a:r>
          </a:p>
        </p:txBody>
      </p:sp>
      <p:sp>
        <p:nvSpPr>
          <p:cNvPr id="17413" name="Rectangle 7"/>
          <p:cNvSpPr>
            <a:spLocks noGrp="1" noChangeArrowheads="1"/>
          </p:cNvSpPr>
          <p:nvPr>
            <p:ph type="sldNum" sz="quarter" idx="5"/>
          </p:nvPr>
        </p:nvSpPr>
        <p:spPr/>
        <p:txBody>
          <a:bodyPr/>
          <a:lstStyle/>
          <a:p>
            <a:pPr>
              <a:defRPr/>
            </a:pPr>
            <a:r>
              <a:rPr lang="en-GB" smtClean="0"/>
              <a:t>Page </a:t>
            </a:r>
            <a:fld id="{2F7BF6D9-7043-4763-BCEB-6F627494668B}" type="slidenum">
              <a:rPr lang="en-GB" smtClean="0"/>
              <a:pPr>
                <a:defRPr/>
              </a:pPr>
              <a:t>2</a:t>
            </a:fld>
            <a:endParaRPr lang="en-GB" smtClean="0"/>
          </a:p>
        </p:txBody>
      </p:sp>
      <p:sp>
        <p:nvSpPr>
          <p:cNvPr id="307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07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07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07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DF0480B8-8085-4608-9963-FBC053609A34}" type="slidenum">
              <a:rPr lang="en-US" i="0"/>
              <a:pPr algn="r" defTabSz="933450" eaLnBrk="0" hangingPunct="0"/>
              <a:t>2</a:t>
            </a:fld>
            <a:endParaRPr lang="en-US" i="0"/>
          </a:p>
        </p:txBody>
      </p:sp>
      <p:sp>
        <p:nvSpPr>
          <p:cNvPr id="30730" name="Rectangle 2"/>
          <p:cNvSpPr>
            <a:spLocks noGrp="1" noRot="1" noChangeAspect="1" noChangeArrowheads="1" noTextEdit="1"/>
          </p:cNvSpPr>
          <p:nvPr>
            <p:ph type="sldImg"/>
          </p:nvPr>
        </p:nvSpPr>
        <p:spPr>
          <a:xfrm>
            <a:off x="1154113" y="701675"/>
            <a:ext cx="4625975" cy="3468688"/>
          </a:xfrm>
          <a:ln cap="flat"/>
        </p:spPr>
      </p:sp>
      <p:sp>
        <p:nvSpPr>
          <p:cNvPr id="30731"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63C3769D-D045-4CAD-9874-66218B31C59E}" type="slidenum">
              <a:rPr lang="en-GB" smtClean="0"/>
              <a:pPr>
                <a:defRPr/>
              </a:pPr>
              <a:t>21</a:t>
            </a:fld>
            <a:endParaRPr lang="en-GB" smtClean="0"/>
          </a:p>
        </p:txBody>
      </p:sp>
      <p:sp>
        <p:nvSpPr>
          <p:cNvPr id="4711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711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711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711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9BDF3F26-F0AD-49CB-9907-C9BBA874C15D}" type="slidenum">
              <a:rPr lang="en-US" i="0"/>
              <a:pPr algn="r" defTabSz="933450" eaLnBrk="0" hangingPunct="0"/>
              <a:t>21</a:t>
            </a:fld>
            <a:endParaRPr lang="en-US" i="0"/>
          </a:p>
        </p:txBody>
      </p:sp>
      <p:sp>
        <p:nvSpPr>
          <p:cNvPr id="47114" name="Rectangle 2"/>
          <p:cNvSpPr>
            <a:spLocks noGrp="1" noRot="1" noChangeAspect="1" noChangeArrowheads="1" noTextEdit="1"/>
          </p:cNvSpPr>
          <p:nvPr>
            <p:ph type="sldImg"/>
          </p:nvPr>
        </p:nvSpPr>
        <p:spPr>
          <a:xfrm>
            <a:off x="1154113" y="701675"/>
            <a:ext cx="4625975" cy="3468688"/>
          </a:xfrm>
          <a:ln/>
        </p:spPr>
      </p:sp>
      <p:sp>
        <p:nvSpPr>
          <p:cNvPr id="47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E6476E2A-BA84-40B8-9C24-9CA2AFEA939A}" type="slidenum">
              <a:rPr lang="en-GB" smtClean="0"/>
              <a:pPr>
                <a:defRPr/>
              </a:pPr>
              <a:t>22</a:t>
            </a:fld>
            <a:endParaRPr lang="en-GB" smtClean="0"/>
          </a:p>
        </p:txBody>
      </p:sp>
      <p:sp>
        <p:nvSpPr>
          <p:cNvPr id="4813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813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813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813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A66C883-2223-40DA-979E-BDA899C844BC}" type="slidenum">
              <a:rPr lang="en-US" i="0"/>
              <a:pPr algn="r" defTabSz="933450" eaLnBrk="0" hangingPunct="0"/>
              <a:t>22</a:t>
            </a:fld>
            <a:endParaRPr lang="en-US" i="0"/>
          </a:p>
        </p:txBody>
      </p:sp>
      <p:sp>
        <p:nvSpPr>
          <p:cNvPr id="48138" name="Rectangle 2"/>
          <p:cNvSpPr>
            <a:spLocks noGrp="1" noRot="1" noChangeAspect="1" noChangeArrowheads="1" noTextEdit="1"/>
          </p:cNvSpPr>
          <p:nvPr>
            <p:ph type="sldImg"/>
          </p:nvPr>
        </p:nvSpPr>
        <p:spPr>
          <a:xfrm>
            <a:off x="1154113" y="701675"/>
            <a:ext cx="4625975" cy="3468688"/>
          </a:xfrm>
          <a:ln/>
        </p:spPr>
      </p:sp>
      <p:sp>
        <p:nvSpPr>
          <p:cNvPr id="48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7AA53317-6B23-45D9-9D58-F2D98B755007}" type="slidenum">
              <a:rPr lang="en-GB" smtClean="0"/>
              <a:pPr>
                <a:defRPr/>
              </a:pPr>
              <a:t>23</a:t>
            </a:fld>
            <a:endParaRPr lang="en-GB" smtClean="0"/>
          </a:p>
        </p:txBody>
      </p:sp>
      <p:sp>
        <p:nvSpPr>
          <p:cNvPr id="4915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915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916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916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C9169933-94E7-49E0-80A0-25554CC95554}" type="slidenum">
              <a:rPr lang="en-US" i="0"/>
              <a:pPr algn="r" defTabSz="933450" eaLnBrk="0" hangingPunct="0"/>
              <a:t>23</a:t>
            </a:fld>
            <a:endParaRPr lang="en-US" i="0"/>
          </a:p>
        </p:txBody>
      </p:sp>
      <p:sp>
        <p:nvSpPr>
          <p:cNvPr id="49162" name="Rectangle 2"/>
          <p:cNvSpPr>
            <a:spLocks noGrp="1" noRot="1" noChangeAspect="1" noChangeArrowheads="1" noTextEdit="1"/>
          </p:cNvSpPr>
          <p:nvPr>
            <p:ph type="sldImg"/>
          </p:nvPr>
        </p:nvSpPr>
        <p:spPr>
          <a:xfrm>
            <a:off x="1154113" y="701675"/>
            <a:ext cx="4625975" cy="3468688"/>
          </a:xfrm>
          <a:ln/>
        </p:spPr>
      </p:sp>
      <p:sp>
        <p:nvSpPr>
          <p:cNvPr id="49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7AA53317-6B23-45D9-9D58-F2D98B755007}" type="slidenum">
              <a:rPr lang="en-GB" smtClean="0"/>
              <a:pPr>
                <a:defRPr/>
              </a:pPr>
              <a:t>24</a:t>
            </a:fld>
            <a:endParaRPr lang="en-GB" smtClean="0"/>
          </a:p>
        </p:txBody>
      </p:sp>
      <p:sp>
        <p:nvSpPr>
          <p:cNvPr id="4915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915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916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916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C9169933-94E7-49E0-80A0-25554CC95554}" type="slidenum">
              <a:rPr lang="en-US" i="0"/>
              <a:pPr algn="r" defTabSz="933450" eaLnBrk="0" hangingPunct="0"/>
              <a:t>24</a:t>
            </a:fld>
            <a:endParaRPr lang="en-US" i="0"/>
          </a:p>
        </p:txBody>
      </p:sp>
      <p:sp>
        <p:nvSpPr>
          <p:cNvPr id="49162" name="Rectangle 2"/>
          <p:cNvSpPr>
            <a:spLocks noGrp="1" noRot="1" noChangeAspect="1" noChangeArrowheads="1" noTextEdit="1"/>
          </p:cNvSpPr>
          <p:nvPr>
            <p:ph type="sldImg"/>
          </p:nvPr>
        </p:nvSpPr>
        <p:spPr>
          <a:xfrm>
            <a:off x="1154113" y="701675"/>
            <a:ext cx="4625975" cy="3468688"/>
          </a:xfrm>
          <a:ln/>
        </p:spPr>
      </p:sp>
      <p:sp>
        <p:nvSpPr>
          <p:cNvPr id="49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08A79FDE-FC35-499E-ADB4-27C8A6999A03}" type="slidenum">
              <a:rPr lang="en-GB" smtClean="0"/>
              <a:pPr>
                <a:defRPr/>
              </a:pPr>
              <a:t>25</a:t>
            </a:fld>
            <a:endParaRPr lang="en-GB" smtClean="0"/>
          </a:p>
        </p:txBody>
      </p:sp>
      <p:sp>
        <p:nvSpPr>
          <p:cNvPr id="5018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018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018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018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BD019F1-B6B2-48E5-A943-5FB168B80F8F}" type="slidenum">
              <a:rPr lang="en-US" i="0"/>
              <a:pPr algn="r" defTabSz="933450" eaLnBrk="0" hangingPunct="0"/>
              <a:t>25</a:t>
            </a:fld>
            <a:endParaRPr lang="en-US" i="0"/>
          </a:p>
        </p:txBody>
      </p:sp>
      <p:sp>
        <p:nvSpPr>
          <p:cNvPr id="50186" name="Rectangle 2"/>
          <p:cNvSpPr>
            <a:spLocks noGrp="1" noRot="1" noChangeAspect="1" noChangeArrowheads="1" noTextEdit="1"/>
          </p:cNvSpPr>
          <p:nvPr>
            <p:ph type="sldImg"/>
          </p:nvPr>
        </p:nvSpPr>
        <p:spPr>
          <a:xfrm>
            <a:off x="1154113" y="701675"/>
            <a:ext cx="4625975" cy="3468688"/>
          </a:xfrm>
          <a:ln/>
        </p:spPr>
      </p:sp>
      <p:sp>
        <p:nvSpPr>
          <p:cNvPr id="50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26</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26</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C36AC102-7B59-4C32-BE9C-BCADB47BE546}" type="slidenum">
              <a:rPr lang="en-GB" smtClean="0"/>
              <a:pPr>
                <a:defRPr/>
              </a:pPr>
              <a:t>27</a:t>
            </a:fld>
            <a:endParaRPr lang="en-GB" smtClean="0"/>
          </a:p>
        </p:txBody>
      </p:sp>
      <p:sp>
        <p:nvSpPr>
          <p:cNvPr id="5120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12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120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120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A636932D-04DF-4520-A51F-B3CBEB184456}" type="slidenum">
              <a:rPr lang="en-US" i="0"/>
              <a:pPr algn="r" defTabSz="933450" eaLnBrk="0" hangingPunct="0"/>
              <a:t>27</a:t>
            </a:fld>
            <a:endParaRPr lang="en-US" i="0"/>
          </a:p>
        </p:txBody>
      </p:sp>
      <p:sp>
        <p:nvSpPr>
          <p:cNvPr id="51210" name="Rectangle 2"/>
          <p:cNvSpPr>
            <a:spLocks noGrp="1" noRot="1" noChangeAspect="1" noChangeArrowheads="1" noTextEdit="1"/>
          </p:cNvSpPr>
          <p:nvPr>
            <p:ph type="sldImg"/>
          </p:nvPr>
        </p:nvSpPr>
        <p:spPr>
          <a:xfrm>
            <a:off x="1154113" y="701675"/>
            <a:ext cx="4625975" cy="3468688"/>
          </a:xfrm>
          <a:ln/>
        </p:spPr>
      </p:sp>
      <p:sp>
        <p:nvSpPr>
          <p:cNvPr id="51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28</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28</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29</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29</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CABD5422-067E-4EC3-B683-5AC3B7126BBF}" type="slidenum">
              <a:rPr lang="en-US"/>
              <a:pPr/>
              <a:t>30</a:t>
            </a:fld>
            <a:endParaRPr lang="en-US"/>
          </a:p>
        </p:txBody>
      </p:sp>
      <p:sp>
        <p:nvSpPr>
          <p:cNvPr id="105474" name="Rectangle 2"/>
          <p:cNvSpPr>
            <a:spLocks noGrp="1" noRot="1" noChangeAspect="1" noChangeArrowheads="1" noTextEdit="1"/>
          </p:cNvSpPr>
          <p:nvPr>
            <p:ph type="sldImg"/>
          </p:nvPr>
        </p:nvSpPr>
        <p:spPr>
          <a:xfrm>
            <a:off x="1154113" y="701675"/>
            <a:ext cx="4625975" cy="3468688"/>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4113" y="701675"/>
            <a:ext cx="4625975" cy="3468688"/>
          </a:xfrm>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FB7F86CA-C794-40C9-9093-19FF48594F43}"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305EEB67-E51B-4164-AE84-BAF6E78A1C7C}" type="slidenum">
              <a:rPr lang="en-US"/>
              <a:pPr/>
              <a:t>31</a:t>
            </a:fld>
            <a:endParaRPr lang="en-US"/>
          </a:p>
        </p:txBody>
      </p:sp>
      <p:sp>
        <p:nvSpPr>
          <p:cNvPr id="107522" name="Rectangle 2"/>
          <p:cNvSpPr>
            <a:spLocks noGrp="1" noRot="1" noChangeAspect="1" noChangeArrowheads="1" noTextEdit="1"/>
          </p:cNvSpPr>
          <p:nvPr>
            <p:ph type="sldImg"/>
          </p:nvPr>
        </p:nvSpPr>
        <p:spPr>
          <a:xfrm>
            <a:off x="1154113" y="701675"/>
            <a:ext cx="4625975" cy="3468688"/>
          </a:xfrm>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65C0FDE6-147E-4B2F-94B1-22F404BFFB01}" type="slidenum">
              <a:rPr lang="en-US"/>
              <a:pPr/>
              <a:t>32</a:t>
            </a:fld>
            <a:endParaRPr lang="en-US"/>
          </a:p>
        </p:txBody>
      </p:sp>
      <p:sp>
        <p:nvSpPr>
          <p:cNvPr id="109570" name="Rectangle 2"/>
          <p:cNvSpPr>
            <a:spLocks noGrp="1" noRot="1" noChangeAspect="1" noChangeArrowheads="1" noTextEdit="1"/>
          </p:cNvSpPr>
          <p:nvPr>
            <p:ph type="sldImg"/>
          </p:nvPr>
        </p:nvSpPr>
        <p:spPr>
          <a:xfrm>
            <a:off x="1154113" y="701675"/>
            <a:ext cx="4625975" cy="3468688"/>
          </a:xfrm>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CFD6A1D1-C35D-4B1B-9EFB-94527BD96C67}" type="slidenum">
              <a:rPr lang="en-US"/>
              <a:pPr/>
              <a:t>33</a:t>
            </a:fld>
            <a:endParaRPr lang="en-US"/>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027AC0E9-FBE4-4D18-B0D6-A0F3924EF253}" type="slidenum">
              <a:rPr lang="en-US"/>
              <a:pPr/>
              <a:t>34</a:t>
            </a:fld>
            <a:endParaRPr lang="en-US"/>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677EBE85-9E76-42DE-BE96-2936C8E19FCB}" type="slidenum">
              <a:rPr lang="en-GB" smtClean="0"/>
              <a:pPr>
                <a:defRPr/>
              </a:pPr>
              <a:t>35</a:t>
            </a:fld>
            <a:endParaRPr lang="en-GB" smtClean="0"/>
          </a:p>
        </p:txBody>
      </p:sp>
      <p:sp>
        <p:nvSpPr>
          <p:cNvPr id="5325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32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325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325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93E807E8-88F9-4047-B71B-666B02306D1D}" type="slidenum">
              <a:rPr lang="en-US" i="0"/>
              <a:pPr algn="r" defTabSz="933450" eaLnBrk="0" hangingPunct="0"/>
              <a:t>35</a:t>
            </a:fld>
            <a:endParaRPr lang="en-US" i="0"/>
          </a:p>
        </p:txBody>
      </p:sp>
      <p:sp>
        <p:nvSpPr>
          <p:cNvPr id="53258" name="Rectangle 2"/>
          <p:cNvSpPr>
            <a:spLocks noGrp="1" noRot="1" noChangeAspect="1" noChangeArrowheads="1" noTextEdit="1"/>
          </p:cNvSpPr>
          <p:nvPr>
            <p:ph type="sldImg"/>
          </p:nvPr>
        </p:nvSpPr>
        <p:spPr>
          <a:xfrm>
            <a:off x="1154113" y="701675"/>
            <a:ext cx="4625975" cy="3468688"/>
          </a:xfrm>
          <a:ln/>
        </p:spPr>
      </p:sp>
      <p:sp>
        <p:nvSpPr>
          <p:cNvPr id="53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28A9EC80-A578-44E5-9AF7-BECC532E922D}" type="slidenum">
              <a:rPr lang="en-GB" smtClean="0"/>
              <a:pPr>
                <a:defRPr/>
              </a:pPr>
              <a:t>36</a:t>
            </a:fld>
            <a:endParaRPr lang="en-GB" smtClean="0"/>
          </a:p>
        </p:txBody>
      </p:sp>
      <p:sp>
        <p:nvSpPr>
          <p:cNvPr id="5427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42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428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428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5A34A1DE-6FB9-41DD-97A3-3ADE8CD3F6D7}" type="slidenum">
              <a:rPr lang="en-US" i="0"/>
              <a:pPr algn="r" defTabSz="933450" eaLnBrk="0" hangingPunct="0"/>
              <a:t>36</a:t>
            </a:fld>
            <a:endParaRPr lang="en-US" i="0"/>
          </a:p>
        </p:txBody>
      </p:sp>
      <p:sp>
        <p:nvSpPr>
          <p:cNvPr id="54282" name="Rectangle 2"/>
          <p:cNvSpPr>
            <a:spLocks noGrp="1" noRot="1" noChangeAspect="1" noChangeArrowheads="1" noTextEdit="1"/>
          </p:cNvSpPr>
          <p:nvPr>
            <p:ph type="sldImg"/>
          </p:nvPr>
        </p:nvSpPr>
        <p:spPr>
          <a:xfrm>
            <a:off x="1154113" y="701675"/>
            <a:ext cx="4625975" cy="3468688"/>
          </a:xfrm>
          <a:ln/>
        </p:spPr>
      </p:sp>
      <p:sp>
        <p:nvSpPr>
          <p:cNvPr id="54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p>
            <a:pPr>
              <a:defRPr/>
            </a:pPr>
            <a:r>
              <a:rPr lang="en-GB" smtClean="0"/>
              <a:t>doc.: IEEE 802.11-08/1003r0</a:t>
            </a:r>
          </a:p>
        </p:txBody>
      </p:sp>
      <p:sp>
        <p:nvSpPr>
          <p:cNvPr id="18435" name="Rectangle 3"/>
          <p:cNvSpPr>
            <a:spLocks noGrp="1" noChangeArrowheads="1"/>
          </p:cNvSpPr>
          <p:nvPr>
            <p:ph type="dt" sz="quarter" idx="1"/>
          </p:nvPr>
        </p:nvSpPr>
        <p:spPr/>
        <p:txBody>
          <a:bodyPr/>
          <a:lstStyle/>
          <a:p>
            <a:pPr>
              <a:defRPr/>
            </a:pPr>
            <a:r>
              <a:rPr lang="en-GB" smtClean="0"/>
              <a:t>September 2008</a:t>
            </a:r>
          </a:p>
        </p:txBody>
      </p:sp>
      <p:sp>
        <p:nvSpPr>
          <p:cNvPr id="18436" name="Rectangle 6"/>
          <p:cNvSpPr>
            <a:spLocks noGrp="1" noChangeArrowheads="1"/>
          </p:cNvSpPr>
          <p:nvPr>
            <p:ph type="ftr" sz="quarter" idx="4"/>
          </p:nvPr>
        </p:nvSpPr>
        <p:spPr/>
        <p:txBody>
          <a:bodyPr/>
          <a:lstStyle/>
          <a:p>
            <a:pPr lvl="4">
              <a:defRPr/>
            </a:pPr>
            <a:r>
              <a:rPr lang="en-GB" smtClean="0"/>
              <a:t>Alex Ashley, NDS Ltd</a:t>
            </a:r>
          </a:p>
        </p:txBody>
      </p:sp>
      <p:sp>
        <p:nvSpPr>
          <p:cNvPr id="18437" name="Rectangle 7"/>
          <p:cNvSpPr>
            <a:spLocks noGrp="1" noChangeArrowheads="1"/>
          </p:cNvSpPr>
          <p:nvPr>
            <p:ph type="sldNum" sz="quarter" idx="5"/>
          </p:nvPr>
        </p:nvSpPr>
        <p:spPr/>
        <p:txBody>
          <a:bodyPr/>
          <a:lstStyle/>
          <a:p>
            <a:pPr>
              <a:defRPr/>
            </a:pPr>
            <a:r>
              <a:rPr lang="en-GB" smtClean="0"/>
              <a:t>Page </a:t>
            </a:r>
            <a:fld id="{D4A5938D-3FE2-4762-8CA0-6E41750A594F}" type="slidenum">
              <a:rPr lang="en-GB" smtClean="0"/>
              <a:pPr>
                <a:defRPr/>
              </a:pPr>
              <a:t>4</a:t>
            </a:fld>
            <a:endParaRPr lang="en-GB" smtClean="0"/>
          </a:p>
        </p:txBody>
      </p:sp>
      <p:sp>
        <p:nvSpPr>
          <p:cNvPr id="3277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27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277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277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8267794E-C43E-4A94-88EC-28AD76031E6B}" type="slidenum">
              <a:rPr lang="en-US" i="0"/>
              <a:pPr algn="r" defTabSz="933450" eaLnBrk="0" hangingPunct="0"/>
              <a:t>4</a:t>
            </a:fld>
            <a:endParaRPr lang="en-US" i="0"/>
          </a:p>
        </p:txBody>
      </p:sp>
      <p:sp>
        <p:nvSpPr>
          <p:cNvPr id="32778" name="Rectangle 2"/>
          <p:cNvSpPr>
            <a:spLocks noGrp="1" noRot="1" noChangeAspect="1" noChangeArrowheads="1" noTextEdit="1"/>
          </p:cNvSpPr>
          <p:nvPr>
            <p:ph type="sldImg"/>
          </p:nvPr>
        </p:nvSpPr>
        <p:spPr>
          <a:xfrm>
            <a:off x="1154113" y="701675"/>
            <a:ext cx="4625975" cy="3468688"/>
          </a:xfrm>
          <a:ln/>
        </p:spPr>
      </p:sp>
      <p:sp>
        <p:nvSpPr>
          <p:cNvPr id="32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p>
            <a:pPr>
              <a:defRPr/>
            </a:pPr>
            <a:r>
              <a:rPr lang="en-GB" smtClean="0"/>
              <a:t>doc.: IEEE 802.11-08/1003r0</a:t>
            </a:r>
          </a:p>
        </p:txBody>
      </p:sp>
      <p:sp>
        <p:nvSpPr>
          <p:cNvPr id="19459" name="Rectangle 3"/>
          <p:cNvSpPr>
            <a:spLocks noGrp="1" noChangeArrowheads="1"/>
          </p:cNvSpPr>
          <p:nvPr>
            <p:ph type="dt" sz="quarter" idx="1"/>
          </p:nvPr>
        </p:nvSpPr>
        <p:spPr/>
        <p:txBody>
          <a:bodyPr/>
          <a:lstStyle/>
          <a:p>
            <a:pPr>
              <a:defRPr/>
            </a:pPr>
            <a:r>
              <a:rPr lang="en-GB" smtClean="0"/>
              <a:t>September 2008</a:t>
            </a:r>
          </a:p>
        </p:txBody>
      </p:sp>
      <p:sp>
        <p:nvSpPr>
          <p:cNvPr id="19460" name="Rectangle 6"/>
          <p:cNvSpPr>
            <a:spLocks noGrp="1" noChangeArrowheads="1"/>
          </p:cNvSpPr>
          <p:nvPr>
            <p:ph type="ftr" sz="quarter" idx="4"/>
          </p:nvPr>
        </p:nvSpPr>
        <p:spPr/>
        <p:txBody>
          <a:bodyPr/>
          <a:lstStyle/>
          <a:p>
            <a:pPr lvl="4">
              <a:defRPr/>
            </a:pPr>
            <a:r>
              <a:rPr lang="en-GB" smtClean="0"/>
              <a:t>Alex Ashley, NDS Ltd</a:t>
            </a:r>
          </a:p>
        </p:txBody>
      </p:sp>
      <p:sp>
        <p:nvSpPr>
          <p:cNvPr id="19461" name="Rectangle 7"/>
          <p:cNvSpPr>
            <a:spLocks noGrp="1" noChangeArrowheads="1"/>
          </p:cNvSpPr>
          <p:nvPr>
            <p:ph type="sldNum" sz="quarter" idx="5"/>
          </p:nvPr>
        </p:nvSpPr>
        <p:spPr/>
        <p:txBody>
          <a:bodyPr/>
          <a:lstStyle/>
          <a:p>
            <a:pPr>
              <a:defRPr/>
            </a:pPr>
            <a:r>
              <a:rPr lang="en-GB" smtClean="0"/>
              <a:t>Page </a:t>
            </a:r>
            <a:fld id="{4367493C-B3E0-44E6-878C-1A187DCBBBD5}" type="slidenum">
              <a:rPr lang="en-GB" smtClean="0"/>
              <a:pPr>
                <a:defRPr/>
              </a:pPr>
              <a:t>5</a:t>
            </a:fld>
            <a:endParaRPr lang="en-GB" smtClean="0"/>
          </a:p>
        </p:txBody>
      </p:sp>
      <p:sp>
        <p:nvSpPr>
          <p:cNvPr id="3379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379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380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380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AC608135-3B1B-4FCE-96E0-7EF712DBF8B1}" type="slidenum">
              <a:rPr lang="en-US" i="0"/>
              <a:pPr algn="r" defTabSz="933450" eaLnBrk="0" hangingPunct="0"/>
              <a:t>5</a:t>
            </a:fld>
            <a:endParaRPr lang="en-US" i="0"/>
          </a:p>
        </p:txBody>
      </p:sp>
      <p:sp>
        <p:nvSpPr>
          <p:cNvPr id="33802" name="Rectangle 2"/>
          <p:cNvSpPr>
            <a:spLocks noGrp="1" noRot="1" noChangeAspect="1" noChangeArrowheads="1" noTextEdit="1"/>
          </p:cNvSpPr>
          <p:nvPr>
            <p:ph type="sldImg"/>
          </p:nvPr>
        </p:nvSpPr>
        <p:spPr>
          <a:xfrm>
            <a:off x="1154113" y="701675"/>
            <a:ext cx="4625975" cy="3468688"/>
          </a:xfrm>
          <a:ln/>
        </p:spPr>
      </p:sp>
      <p:sp>
        <p:nvSpPr>
          <p:cNvPr id="33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96A6AEF0-421D-4006-92F3-3F0F9B27FA48}"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p>
            <a:pPr>
              <a:defRPr/>
            </a:pPr>
            <a:r>
              <a:rPr lang="en-GB" smtClean="0"/>
              <a:t>doc.: IEEE 802.11-08/1003r0</a:t>
            </a:r>
          </a:p>
        </p:txBody>
      </p:sp>
      <p:sp>
        <p:nvSpPr>
          <p:cNvPr id="20483" name="Rectangle 3"/>
          <p:cNvSpPr>
            <a:spLocks noGrp="1" noChangeArrowheads="1"/>
          </p:cNvSpPr>
          <p:nvPr>
            <p:ph type="dt" sz="quarter" idx="1"/>
          </p:nvPr>
        </p:nvSpPr>
        <p:spPr/>
        <p:txBody>
          <a:bodyPr/>
          <a:lstStyle/>
          <a:p>
            <a:pPr>
              <a:defRPr/>
            </a:pPr>
            <a:r>
              <a:rPr lang="en-GB" smtClean="0"/>
              <a:t>September 2008</a:t>
            </a:r>
          </a:p>
        </p:txBody>
      </p:sp>
      <p:sp>
        <p:nvSpPr>
          <p:cNvPr id="20484" name="Rectangle 6"/>
          <p:cNvSpPr>
            <a:spLocks noGrp="1" noChangeArrowheads="1"/>
          </p:cNvSpPr>
          <p:nvPr>
            <p:ph type="ftr" sz="quarter" idx="4"/>
          </p:nvPr>
        </p:nvSpPr>
        <p:spPr/>
        <p:txBody>
          <a:bodyPr/>
          <a:lstStyle/>
          <a:p>
            <a:pPr lvl="4">
              <a:defRPr/>
            </a:pPr>
            <a:r>
              <a:rPr lang="en-GB" smtClean="0"/>
              <a:t>Alex Ashley, NDS Ltd</a:t>
            </a:r>
          </a:p>
        </p:txBody>
      </p:sp>
      <p:sp>
        <p:nvSpPr>
          <p:cNvPr id="20485" name="Rectangle 7"/>
          <p:cNvSpPr>
            <a:spLocks noGrp="1" noChangeArrowheads="1"/>
          </p:cNvSpPr>
          <p:nvPr>
            <p:ph type="sldNum" sz="quarter" idx="5"/>
          </p:nvPr>
        </p:nvSpPr>
        <p:spPr/>
        <p:txBody>
          <a:bodyPr/>
          <a:lstStyle/>
          <a:p>
            <a:pPr>
              <a:defRPr/>
            </a:pPr>
            <a:r>
              <a:rPr lang="en-GB" smtClean="0"/>
              <a:t>Page </a:t>
            </a:r>
            <a:fld id="{F1C9A7F5-B082-498F-ACE0-96B77E2400A9}" type="slidenum">
              <a:rPr lang="en-GB" smtClean="0"/>
              <a:pPr>
                <a:defRPr/>
              </a:pPr>
              <a:t>7</a:t>
            </a:fld>
            <a:endParaRPr lang="en-GB" smtClean="0"/>
          </a:p>
        </p:txBody>
      </p:sp>
      <p:sp>
        <p:nvSpPr>
          <p:cNvPr id="3584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584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584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584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1198FBD-FA9F-4980-8E6F-C01492B6A214}" type="slidenum">
              <a:rPr lang="en-US" i="0"/>
              <a:pPr algn="r" defTabSz="933450" eaLnBrk="0" hangingPunct="0"/>
              <a:t>7</a:t>
            </a:fld>
            <a:endParaRPr lang="en-US" i="0"/>
          </a:p>
        </p:txBody>
      </p:sp>
      <p:sp>
        <p:nvSpPr>
          <p:cNvPr id="35850" name="Rectangle 2"/>
          <p:cNvSpPr>
            <a:spLocks noGrp="1" noChangeArrowheads="1"/>
          </p:cNvSpPr>
          <p:nvPr>
            <p:ph type="body" idx="1"/>
          </p:nvPr>
        </p:nvSpPr>
        <p:spPr>
          <a:xfrm>
            <a:off x="925513" y="4408488"/>
            <a:ext cx="5083175" cy="4175125"/>
          </a:xfrm>
          <a:noFill/>
          <a:ln/>
        </p:spPr>
        <p:txBody>
          <a:bodyPr lIns="91678" tIns="45035" rIns="91678" bIns="45035"/>
          <a:lstStyle/>
          <a:p>
            <a:endParaRPr lang="en-US" smtClean="0"/>
          </a:p>
        </p:txBody>
      </p:sp>
      <p:sp>
        <p:nvSpPr>
          <p:cNvPr id="35851"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320CE46A-6890-406B-91B6-743102D7F01F}"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p>
            <a:pPr>
              <a:defRPr/>
            </a:pPr>
            <a:r>
              <a:rPr lang="en-GB" smtClean="0"/>
              <a:t>doc.: IEEE 802.11-08/1003r0</a:t>
            </a:r>
          </a:p>
        </p:txBody>
      </p:sp>
      <p:sp>
        <p:nvSpPr>
          <p:cNvPr id="21507" name="Rectangle 3"/>
          <p:cNvSpPr>
            <a:spLocks noGrp="1" noChangeArrowheads="1"/>
          </p:cNvSpPr>
          <p:nvPr>
            <p:ph type="dt" sz="quarter" idx="1"/>
          </p:nvPr>
        </p:nvSpPr>
        <p:spPr/>
        <p:txBody>
          <a:bodyPr/>
          <a:lstStyle/>
          <a:p>
            <a:pPr>
              <a:defRPr/>
            </a:pPr>
            <a:r>
              <a:rPr lang="en-GB" smtClean="0"/>
              <a:t>September 2008</a:t>
            </a:r>
          </a:p>
        </p:txBody>
      </p:sp>
      <p:sp>
        <p:nvSpPr>
          <p:cNvPr id="21508" name="Rectangle 6"/>
          <p:cNvSpPr>
            <a:spLocks noGrp="1" noChangeArrowheads="1"/>
          </p:cNvSpPr>
          <p:nvPr>
            <p:ph type="ftr" sz="quarter" idx="4"/>
          </p:nvPr>
        </p:nvSpPr>
        <p:spPr/>
        <p:txBody>
          <a:bodyPr/>
          <a:lstStyle/>
          <a:p>
            <a:pPr lvl="4">
              <a:defRPr/>
            </a:pPr>
            <a:r>
              <a:rPr lang="en-GB" smtClean="0"/>
              <a:t>Alex Ashley, NDS Ltd</a:t>
            </a:r>
          </a:p>
        </p:txBody>
      </p:sp>
      <p:sp>
        <p:nvSpPr>
          <p:cNvPr id="21509" name="Rectangle 7"/>
          <p:cNvSpPr>
            <a:spLocks noGrp="1" noChangeArrowheads="1"/>
          </p:cNvSpPr>
          <p:nvPr>
            <p:ph type="sldNum" sz="quarter" idx="5"/>
          </p:nvPr>
        </p:nvSpPr>
        <p:spPr/>
        <p:txBody>
          <a:bodyPr/>
          <a:lstStyle/>
          <a:p>
            <a:pPr>
              <a:defRPr/>
            </a:pPr>
            <a:r>
              <a:rPr lang="en-GB" smtClean="0"/>
              <a:t>Page </a:t>
            </a:r>
            <a:fld id="{5CC2B470-800B-40A9-AC27-B2B75BDFB157}" type="slidenum">
              <a:rPr lang="en-GB" smtClean="0"/>
              <a:pPr>
                <a:defRPr/>
              </a:pPr>
              <a:t>9</a:t>
            </a:fld>
            <a:endParaRPr lang="en-GB"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098271EA-B1CB-4911-8128-5B6C9DC8578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18425E62-A18A-455A-AF71-A7CDA77EDCC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F7E20562-1221-4341-BF15-733F754140B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16B18D19-0B7A-4F57-BB5C-08972D0BC59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8F8BC82B-B8A0-40A3-8BC5-4E0647525F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CE5D6ED1-78E5-4E07-A401-C1F128F46CD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E81D23E7-12E2-492C-9164-F34491BB78F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C9E289D2-CF56-410E-822D-704473A737F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51272BD1-2B73-421E-A1A2-6322043118D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E57922F5-8F51-4F34-A15B-216E69CCE00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AE70501-B859-4AC1-B257-8F6AACD2983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96913" y="334963"/>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i="0" smtClean="0">
                <a:latin typeface="Times New Roman" pitchFamily="18" charset="0"/>
                <a:cs typeface="+mn-cs"/>
              </a:defRPr>
            </a:lvl1pPr>
          </a:lstStyle>
          <a:p>
            <a:pPr>
              <a:defRPr/>
            </a:pPr>
            <a:r>
              <a:rPr lang="en-US"/>
              <a:t>July 2011</a:t>
            </a:r>
            <a:endParaRPr lang="en-GB"/>
          </a:p>
        </p:txBody>
      </p:sp>
      <p:sp>
        <p:nvSpPr>
          <p:cNvPr id="1029" name="Rectangle 5"/>
          <p:cNvSpPr>
            <a:spLocks noGrp="1" noChangeArrowheads="1"/>
          </p:cNvSpPr>
          <p:nvPr>
            <p:ph type="ftr" sz="quarter" idx="3"/>
          </p:nvPr>
        </p:nvSpPr>
        <p:spPr bwMode="auto">
          <a:xfrm>
            <a:off x="6199188" y="6475413"/>
            <a:ext cx="23447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i="0">
                <a:latin typeface="Times New Roman" pitchFamily="18" charset="0"/>
                <a:cs typeface="+mn-cs"/>
              </a:defRPr>
            </a:lvl1pPr>
          </a:lstStyle>
          <a:p>
            <a:pPr>
              <a:defRPr/>
            </a:pPr>
            <a:r>
              <a:rPr lang="en-GB"/>
              <a:t>Ganesh Venkatesan, Intel Corporation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i="0">
                <a:latin typeface="Times New Roman" pitchFamily="18" charset="0"/>
                <a:cs typeface="+mn-cs"/>
              </a:defRPr>
            </a:lvl1pPr>
          </a:lstStyle>
          <a:p>
            <a:pPr>
              <a:defRPr/>
            </a:pPr>
            <a:r>
              <a:rPr lang="en-GB"/>
              <a:t>Slide </a:t>
            </a:r>
            <a:fld id="{3E237040-F3DE-4CE0-A140-C6C9DE201E4C}" type="slidenum">
              <a:rPr lang="en-GB"/>
              <a:pPr>
                <a:defRPr/>
              </a:pPr>
              <a:t>‹#›</a:t>
            </a:fld>
            <a:endParaRPr lang="en-GB"/>
          </a:p>
        </p:txBody>
      </p:sp>
      <p:sp>
        <p:nvSpPr>
          <p:cNvPr id="1031" name="Rectangle 7"/>
          <p:cNvSpPr>
            <a:spLocks noChangeArrowheads="1"/>
          </p:cNvSpPr>
          <p:nvPr/>
        </p:nvSpPr>
        <p:spPr bwMode="auto">
          <a:xfrm>
            <a:off x="5059363" y="334963"/>
            <a:ext cx="3386137"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GB" sz="1800" b="1" i="0" dirty="0">
                <a:cs typeface="+mn-cs"/>
              </a:rPr>
              <a:t>doc.: IEEE </a:t>
            </a:r>
            <a:r>
              <a:rPr lang="en-GB" sz="1800" b="1" i="0" dirty="0" smtClean="0">
                <a:cs typeface="+mn-cs"/>
              </a:rPr>
              <a:t>802.11-11/00852r2</a:t>
            </a:r>
            <a:endParaRPr lang="en-GB" sz="1800" b="1" i="0"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GB" i="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newton.events.ieee.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hyperlink" Target="http://www.ieee802.org/PNP/2008-11/LMSC_OM_approved_081114.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www.ieee802.org/11/DocFiles/07/11-07-0360-04-0000-802-11-policies-and-proceedures.ht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z="2400" smtClean="0"/>
              <a:t>802.11aa – Robust Audio Video Transport Streaming </a:t>
            </a:r>
            <a:br>
              <a:rPr lang="en-US" sz="2400" smtClean="0"/>
            </a:br>
            <a:r>
              <a:rPr lang="en-US" sz="2800" smtClean="0"/>
              <a:t>San Francisco, CA</a:t>
            </a:r>
            <a:r>
              <a:rPr lang="en-GB" sz="2400" smtClean="0"/>
              <a:t> </a:t>
            </a:r>
            <a:r>
              <a:rPr lang="en-US" sz="2400" smtClean="0"/>
              <a:t>Opening Report</a:t>
            </a:r>
            <a:endParaRPr lang="en-GB" sz="2400" smtClean="0"/>
          </a:p>
        </p:txBody>
      </p:sp>
      <p:sp>
        <p:nvSpPr>
          <p:cNvPr id="1028" name="Rectangle 6"/>
          <p:cNvSpPr>
            <a:spLocks noGrp="1" noChangeArrowheads="1"/>
          </p:cNvSpPr>
          <p:nvPr>
            <p:ph type="body" idx="1"/>
          </p:nvPr>
        </p:nvSpPr>
        <p:spPr>
          <a:xfrm>
            <a:off x="685800" y="1700213"/>
            <a:ext cx="7772400" cy="381000"/>
          </a:xfrm>
        </p:spPr>
        <p:txBody>
          <a:bodyPr/>
          <a:lstStyle/>
          <a:p>
            <a:pPr algn="ctr">
              <a:buFontTx/>
              <a:buNone/>
            </a:pPr>
            <a:r>
              <a:rPr lang="en-GB" sz="2000" smtClean="0"/>
              <a:t>Date:</a:t>
            </a:r>
            <a:r>
              <a:rPr lang="en-GB" sz="2000" b="0" smtClean="0"/>
              <a:t> 2011-07-18</a:t>
            </a:r>
          </a:p>
        </p:txBody>
      </p:sp>
      <p:sp>
        <p:nvSpPr>
          <p:cNvPr id="1029" name="Rectangle 12"/>
          <p:cNvSpPr>
            <a:spLocks noChangeArrowheads="1"/>
          </p:cNvSpPr>
          <p:nvPr/>
        </p:nvSpPr>
        <p:spPr bwMode="auto">
          <a:xfrm>
            <a:off x="533400" y="232727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GB" sz="2000" b="1" i="0"/>
              <a:t>Authors:</a:t>
            </a:r>
            <a:endParaRPr lang="en-GB" sz="2000" i="0"/>
          </a:p>
        </p:txBody>
      </p:sp>
      <p:graphicFrame>
        <p:nvGraphicFramePr>
          <p:cNvPr id="1026" name="Object 11"/>
          <p:cNvGraphicFramePr>
            <a:graphicFrameLocks noChangeAspect="1"/>
          </p:cNvGraphicFramePr>
          <p:nvPr/>
        </p:nvGraphicFramePr>
        <p:xfrm>
          <a:off x="684213" y="2997200"/>
          <a:ext cx="7877175" cy="2682875"/>
        </p:xfrm>
        <a:graphic>
          <a:graphicData uri="http://schemas.openxmlformats.org/presentationml/2006/ole">
            <p:oleObj spid="_x0000_s1026" name="Document" r:id="rId4" imgW="8693573" imgH="2964885" progId="Word.Document.8">
              <p:embed/>
            </p:oleObj>
          </a:graphicData>
        </a:graphic>
      </p:graphicFrame>
      <p:sp>
        <p:nvSpPr>
          <p:cNvPr id="1030" name="Date Placeholder 8"/>
          <p:cNvSpPr>
            <a:spLocks noGrp="1"/>
          </p:cNvSpPr>
          <p:nvPr>
            <p:ph type="dt" sz="quarter" idx="10"/>
          </p:nvPr>
        </p:nvSpPr>
        <p:spPr/>
        <p:txBody>
          <a:bodyPr/>
          <a:lstStyle/>
          <a:p>
            <a:pPr>
              <a:defRPr/>
            </a:pPr>
            <a:r>
              <a:rPr lang="en-US"/>
              <a:t>July 2011</a:t>
            </a:r>
            <a:endParaRPr lang="en-GB" dirty="0"/>
          </a:p>
        </p:txBody>
      </p:sp>
      <p:sp>
        <p:nvSpPr>
          <p:cNvPr id="1031" name="Footer Placeholder 9"/>
          <p:cNvSpPr>
            <a:spLocks noGrp="1"/>
          </p:cNvSpPr>
          <p:nvPr>
            <p:ph type="ftr" sz="quarter" idx="11"/>
          </p:nvPr>
        </p:nvSpPr>
        <p:spPr/>
        <p:txBody>
          <a:bodyPr/>
          <a:lstStyle/>
          <a:p>
            <a:pPr>
              <a:defRPr/>
            </a:pPr>
            <a:r>
              <a:rPr lang="en-GB"/>
              <a:t>Ganesh Venkatesan, Intel Corporation et al</a:t>
            </a:r>
          </a:p>
        </p:txBody>
      </p:sp>
      <p:sp>
        <p:nvSpPr>
          <p:cNvPr id="1032" name="Slide Number Placeholder 10"/>
          <p:cNvSpPr>
            <a:spLocks noGrp="1"/>
          </p:cNvSpPr>
          <p:nvPr>
            <p:ph type="sldNum" sz="quarter" idx="12"/>
          </p:nvPr>
        </p:nvSpPr>
        <p:spPr/>
        <p:txBody>
          <a:bodyPr/>
          <a:lstStyle/>
          <a:p>
            <a:pPr>
              <a:defRPr/>
            </a:pPr>
            <a:r>
              <a:rPr lang="en-GB" smtClean="0"/>
              <a:t>Slide </a:t>
            </a:r>
            <a:fld id="{F1308867-1F3D-447A-9F8B-037FF3A72BCC}" type="slidenum">
              <a:rPr lang="en-GB" smtClean="0"/>
              <a:pPr>
                <a:defRPr/>
              </a:pPr>
              <a:t>1</a:t>
            </a:fld>
            <a:endParaRPr lang="en-GB"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 PM1 Agenda</a:t>
            </a:r>
            <a:endParaRPr lang="en-US" dirty="0"/>
          </a:p>
        </p:txBody>
      </p:sp>
      <p:sp>
        <p:nvSpPr>
          <p:cNvPr id="4" name="Content Placeholder 3"/>
          <p:cNvSpPr>
            <a:spLocks noGrp="1"/>
          </p:cNvSpPr>
          <p:nvPr>
            <p:ph sz="half" idx="2"/>
          </p:nvPr>
        </p:nvSpPr>
        <p:spPr>
          <a:xfrm>
            <a:off x="1187624" y="1981200"/>
            <a:ext cx="3810000" cy="4114800"/>
          </a:xfrm>
        </p:spPr>
        <p:txBody>
          <a:bodyPr/>
          <a:lstStyle/>
          <a:p>
            <a:pPr>
              <a:lnSpc>
                <a:spcPct val="80000"/>
              </a:lnSpc>
            </a:pPr>
            <a:r>
              <a:rPr lang="en-US" sz="1400" dirty="0" smtClean="0"/>
              <a:t>Wednesday PM1 (Pacific D)</a:t>
            </a:r>
          </a:p>
          <a:p>
            <a:pPr lvl="1"/>
            <a:r>
              <a:rPr lang="en-US" sz="1400" dirty="0" smtClean="0"/>
              <a:t>Administrivia</a:t>
            </a:r>
          </a:p>
          <a:p>
            <a:pPr lvl="1"/>
            <a:r>
              <a:rPr lang="en-US" sz="1400" dirty="0" smtClean="0"/>
              <a:t>Update on Report to EC</a:t>
            </a:r>
          </a:p>
          <a:p>
            <a:pPr lvl="1"/>
            <a:r>
              <a:rPr lang="en-US" sz="1400" dirty="0" smtClean="0">
                <a:solidFill>
                  <a:srgbClr val="000000"/>
                </a:solidFill>
              </a:rPr>
              <a:t>Joint Meeting topics</a:t>
            </a:r>
          </a:p>
          <a:p>
            <a:pPr lvl="1"/>
            <a:r>
              <a:rPr lang="en-US" sz="1400" dirty="0" smtClean="0"/>
              <a:t>Motions CIDs #782, 783, 784</a:t>
            </a:r>
          </a:p>
          <a:p>
            <a:pPr lvl="1"/>
            <a:r>
              <a:rPr lang="en-US" sz="1400" dirty="0" smtClean="0"/>
              <a:t>Comment </a:t>
            </a:r>
            <a:r>
              <a:rPr lang="en-US" sz="1400" dirty="0" smtClean="0"/>
              <a:t>Resolutions</a:t>
            </a:r>
            <a:endParaRPr lang="en-US" sz="1400" dirty="0"/>
          </a:p>
        </p:txBody>
      </p:sp>
      <p:sp>
        <p:nvSpPr>
          <p:cNvPr id="5" name="Date Placeholder 4"/>
          <p:cNvSpPr>
            <a:spLocks noGrp="1"/>
          </p:cNvSpPr>
          <p:nvPr>
            <p:ph type="dt" sz="half" idx="10"/>
          </p:nvPr>
        </p:nvSpPr>
        <p:spPr/>
        <p:txBody>
          <a:bodyPr/>
          <a:lstStyle/>
          <a:p>
            <a:pPr>
              <a:defRPr/>
            </a:pPr>
            <a:r>
              <a:rPr lang="en-US" smtClean="0"/>
              <a:t>July 2011</a:t>
            </a:r>
            <a:endParaRPr lang="en-GB"/>
          </a:p>
        </p:txBody>
      </p:sp>
      <p:sp>
        <p:nvSpPr>
          <p:cNvPr id="6" name="Footer Placeholder 5"/>
          <p:cNvSpPr>
            <a:spLocks noGrp="1"/>
          </p:cNvSpPr>
          <p:nvPr>
            <p:ph type="ftr" sz="quarter" idx="11"/>
          </p:nvPr>
        </p:nvSpPr>
        <p:spPr/>
        <p:txBody>
          <a:bodyPr/>
          <a:lstStyle/>
          <a:p>
            <a:pPr>
              <a:defRPr/>
            </a:pPr>
            <a:r>
              <a:rPr lang="en-GB" smtClean="0"/>
              <a:t>Ganesh Venkatesan, Intel Corporation et al</a:t>
            </a:r>
            <a:endParaRPr lang="en-GB"/>
          </a:p>
        </p:txBody>
      </p:sp>
      <p:sp>
        <p:nvSpPr>
          <p:cNvPr id="7" name="Slide Number Placeholder 6"/>
          <p:cNvSpPr>
            <a:spLocks noGrp="1"/>
          </p:cNvSpPr>
          <p:nvPr>
            <p:ph type="sldNum" sz="quarter" idx="12"/>
          </p:nvPr>
        </p:nvSpPr>
        <p:spPr/>
        <p:txBody>
          <a:bodyPr/>
          <a:lstStyle/>
          <a:p>
            <a:pPr>
              <a:defRPr/>
            </a:pPr>
            <a:r>
              <a:rPr lang="en-GB" smtClean="0"/>
              <a:t>Slide </a:t>
            </a:r>
            <a:fld id="{CE5D6ED1-78E5-4E07-A401-C1F128F46CD8}"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11</a:t>
            </a:fld>
            <a:endParaRPr lang="en-US" i="0"/>
          </a:p>
        </p:txBody>
      </p:sp>
      <p:sp>
        <p:nvSpPr>
          <p:cNvPr id="11267" name="Rectangle 2"/>
          <p:cNvSpPr>
            <a:spLocks noGrp="1" noChangeArrowheads="1"/>
          </p:cNvSpPr>
          <p:nvPr>
            <p:ph type="title" idx="4294967295"/>
          </p:nvPr>
        </p:nvSpPr>
        <p:spPr/>
        <p:txBody>
          <a:bodyPr/>
          <a:lstStyle/>
          <a:p>
            <a:r>
              <a:rPr lang="en-US" smtClean="0">
                <a:solidFill>
                  <a:schemeClr val="tx1"/>
                </a:solidFill>
              </a:rPr>
              <a:t>Comment Resolution Status (7/17)</a:t>
            </a: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11</a:t>
            </a:fld>
            <a:endParaRPr lang="en-GB" smtClean="0"/>
          </a:p>
        </p:txBody>
      </p:sp>
      <p:graphicFrame>
        <p:nvGraphicFramePr>
          <p:cNvPr id="7" name="Table 6"/>
          <p:cNvGraphicFramePr>
            <a:graphicFrameLocks noGrp="1"/>
          </p:cNvGraphicFramePr>
          <p:nvPr/>
        </p:nvGraphicFramePr>
        <p:xfrm>
          <a:off x="1043608" y="1667274"/>
          <a:ext cx="7128791" cy="455214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 (Revised)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Disagree (Rejected)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27 (20.45%)</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132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12</a:t>
            </a:fld>
            <a:endParaRPr lang="en-US" i="0"/>
          </a:p>
        </p:txBody>
      </p:sp>
      <p:sp>
        <p:nvSpPr>
          <p:cNvPr id="11267" name="Rectangle 2"/>
          <p:cNvSpPr>
            <a:spLocks noGrp="1" noChangeArrowheads="1"/>
          </p:cNvSpPr>
          <p:nvPr>
            <p:ph type="title" idx="4294967295"/>
          </p:nvPr>
        </p:nvSpPr>
        <p:spPr/>
        <p:txBody>
          <a:bodyPr/>
          <a:lstStyle/>
          <a:p>
            <a:r>
              <a:rPr lang="en-US" dirty="0" smtClean="0">
                <a:solidFill>
                  <a:schemeClr val="tx1"/>
                </a:solidFill>
              </a:rPr>
              <a:t>Comment Resolution Status (7/18)</a:t>
            </a: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12</a:t>
            </a:fld>
            <a:endParaRPr lang="en-GB" smtClean="0"/>
          </a:p>
        </p:txBody>
      </p:sp>
      <p:graphicFrame>
        <p:nvGraphicFramePr>
          <p:cNvPr id="7" name="Table 6"/>
          <p:cNvGraphicFramePr>
            <a:graphicFrameLocks noGrp="1"/>
          </p:cNvGraphicFramePr>
          <p:nvPr/>
        </p:nvGraphicFramePr>
        <p:xfrm>
          <a:off x="1043608" y="1667274"/>
          <a:ext cx="7128791" cy="449803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 (Revised)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Disagree (Rejected)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39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62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132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13</a:t>
            </a:fld>
            <a:endParaRPr lang="en-US" i="0"/>
          </a:p>
        </p:txBody>
      </p:sp>
      <p:sp>
        <p:nvSpPr>
          <p:cNvPr id="11267" name="Rectangle 2"/>
          <p:cNvSpPr>
            <a:spLocks noGrp="1" noChangeArrowheads="1"/>
          </p:cNvSpPr>
          <p:nvPr>
            <p:ph type="title" idx="4294967295"/>
          </p:nvPr>
        </p:nvSpPr>
        <p:spPr/>
        <p:txBody>
          <a:bodyPr/>
          <a:lstStyle/>
          <a:p>
            <a:r>
              <a:rPr lang="en-US" dirty="0" smtClean="0">
                <a:solidFill>
                  <a:schemeClr val="tx1"/>
                </a:solidFill>
              </a:rPr>
              <a:t>Comment Resolution Status (</a:t>
            </a:r>
            <a:r>
              <a:rPr lang="en-US" dirty="0" smtClean="0">
                <a:solidFill>
                  <a:schemeClr val="tx1"/>
                </a:solidFill>
              </a:rPr>
              <a:t>7/21)</a:t>
            </a:r>
            <a:endParaRPr lang="en-US" dirty="0" smtClean="0">
              <a:solidFill>
                <a:schemeClr val="tx1"/>
              </a:solidFill>
            </a:endParaRP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13</a:t>
            </a:fld>
            <a:endParaRPr lang="en-GB" smtClean="0"/>
          </a:p>
        </p:txBody>
      </p:sp>
      <p:graphicFrame>
        <p:nvGraphicFramePr>
          <p:cNvPr id="7" name="Table 6"/>
          <p:cNvGraphicFramePr>
            <a:graphicFrameLocks noGrp="1"/>
          </p:cNvGraphicFramePr>
          <p:nvPr/>
        </p:nvGraphicFramePr>
        <p:xfrm>
          <a:off x="1043608" y="1811290"/>
          <a:ext cx="7128791" cy="449803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Declined,</a:t>
                      </a:r>
                      <a:r>
                        <a:rPr lang="en-US" sz="2000" b="1" baseline="0" dirty="0" smtClean="0">
                          <a:latin typeface="Calibri"/>
                        </a:rPr>
                        <a:t> Withdrawn</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31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63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2, 13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39</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54</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39</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132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BC6C993-6DEC-4F18-935C-92C046BCA234}" type="slidenum">
              <a:rPr lang="en-US" i="0"/>
              <a:pPr algn="ctr" eaLnBrk="0" hangingPunct="0"/>
              <a:t>14</a:t>
            </a:fld>
            <a:endParaRPr lang="en-US" i="0"/>
          </a:p>
        </p:txBody>
      </p:sp>
      <p:sp>
        <p:nvSpPr>
          <p:cNvPr id="12291" name="Rectangle 2"/>
          <p:cNvSpPr>
            <a:spLocks noGrp="1" noChangeArrowheads="1"/>
          </p:cNvSpPr>
          <p:nvPr>
            <p:ph type="title" idx="4294967295"/>
          </p:nvPr>
        </p:nvSpPr>
        <p:spPr/>
        <p:txBody>
          <a:bodyPr/>
          <a:lstStyle/>
          <a:p>
            <a:r>
              <a:rPr lang="en-US" smtClean="0"/>
              <a:t>Motion-1</a:t>
            </a:r>
          </a:p>
        </p:txBody>
      </p:sp>
      <p:sp>
        <p:nvSpPr>
          <p:cNvPr id="12292"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dirty="0" smtClean="0"/>
              <a:t>Move to approve the following teleconference schedule:</a:t>
            </a:r>
          </a:p>
          <a:p>
            <a:pPr indent="0">
              <a:lnSpc>
                <a:spcPct val="80000"/>
              </a:lnSpc>
              <a:buFontTx/>
              <a:buNone/>
            </a:pPr>
            <a:endParaRPr lang="en-US" dirty="0" smtClean="0"/>
          </a:p>
          <a:p>
            <a:pPr lvl="1" indent="0">
              <a:lnSpc>
                <a:spcPct val="80000"/>
              </a:lnSpc>
              <a:buFontTx/>
              <a:buNone/>
            </a:pPr>
            <a:r>
              <a:rPr lang="en-US" sz="2400" dirty="0" smtClean="0"/>
              <a:t>Weekly Monday 1130-1230 Hrs ET</a:t>
            </a:r>
          </a:p>
          <a:p>
            <a:pPr lvl="1" indent="0">
              <a:lnSpc>
                <a:spcPct val="80000"/>
              </a:lnSpc>
              <a:buFontTx/>
              <a:buNone/>
            </a:pPr>
            <a:endParaRPr lang="en-US" sz="2400" dirty="0" smtClean="0">
              <a:solidFill>
                <a:srgbClr val="FF0000"/>
              </a:solidFill>
            </a:endParaRPr>
          </a:p>
          <a:p>
            <a:pPr lvl="1" indent="0">
              <a:lnSpc>
                <a:spcPct val="80000"/>
              </a:lnSpc>
              <a:buFontTx/>
              <a:buNone/>
            </a:pPr>
            <a:r>
              <a:rPr lang="en-US" sz="1800" dirty="0" smtClean="0"/>
              <a:t>Aug </a:t>
            </a:r>
            <a:r>
              <a:rPr lang="en-US" sz="1800" dirty="0" smtClean="0"/>
              <a:t>15</a:t>
            </a:r>
            <a:r>
              <a:rPr lang="en-US" sz="1800" dirty="0" smtClean="0"/>
              <a:t>, 22, 29 Sep 12 2011</a:t>
            </a:r>
          </a:p>
          <a:p>
            <a:pPr lvl="1"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B6A5C16-9766-4291-87CD-BDC4DE2A0F07}" type="slidenum">
              <a:rPr lang="en-GB" smtClean="0"/>
              <a:pPr>
                <a:defRPr/>
              </a:pPr>
              <a:t>14</a:t>
            </a:fld>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13C0F4DB-1F7E-4CED-9284-C89153517012}" type="slidenum">
              <a:rPr lang="en-US" i="0"/>
              <a:pPr algn="ctr" eaLnBrk="0" hangingPunct="0"/>
              <a:t>15</a:t>
            </a:fld>
            <a:endParaRPr lang="en-US" i="0"/>
          </a:p>
        </p:txBody>
      </p:sp>
      <p:sp>
        <p:nvSpPr>
          <p:cNvPr id="13315" name="Rectangle 2"/>
          <p:cNvSpPr>
            <a:spLocks noGrp="1" noChangeArrowheads="1"/>
          </p:cNvSpPr>
          <p:nvPr>
            <p:ph type="title" idx="4294967295"/>
          </p:nvPr>
        </p:nvSpPr>
        <p:spPr/>
        <p:txBody>
          <a:bodyPr/>
          <a:lstStyle/>
          <a:p>
            <a:r>
              <a:rPr lang="en-US" smtClean="0"/>
              <a:t>Minutes review</a:t>
            </a:r>
          </a:p>
        </p:txBody>
      </p:sp>
      <p:sp>
        <p:nvSpPr>
          <p:cNvPr id="13316" name="Rectangle 3"/>
          <p:cNvSpPr>
            <a:spLocks noGrp="1" noChangeArrowheads="1"/>
          </p:cNvSpPr>
          <p:nvPr>
            <p:ph type="body" idx="4294967295"/>
          </p:nvPr>
        </p:nvSpPr>
        <p:spPr>
          <a:xfrm>
            <a:off x="714375" y="1928813"/>
            <a:ext cx="7772400" cy="4114800"/>
          </a:xfrm>
        </p:spPr>
        <p:txBody>
          <a:bodyPr/>
          <a:lstStyle/>
          <a:p>
            <a:r>
              <a:rPr lang="en-US" dirty="0" smtClean="0"/>
              <a:t>Indian Wells Meeting minutes (11/0786r0)</a:t>
            </a:r>
          </a:p>
          <a:p>
            <a:r>
              <a:rPr lang="en-US" dirty="0" smtClean="0"/>
              <a:t>Teleconference Minutes (</a:t>
            </a:r>
            <a:r>
              <a:rPr lang="en-US" dirty="0" smtClean="0"/>
              <a:t>11/1073r0</a:t>
            </a:r>
            <a:r>
              <a:rPr lang="en-US" dirty="0" smtClean="0"/>
              <a:t>)</a:t>
            </a:r>
          </a:p>
          <a:p>
            <a:pPr>
              <a:buFontTx/>
              <a:buNone/>
            </a:pPr>
            <a:endParaRPr lang="en-US" dirty="0" smtClean="0"/>
          </a:p>
        </p:txBody>
      </p:sp>
      <p:sp>
        <p:nvSpPr>
          <p:cNvPr id="11269" name="Date Placeholder 7"/>
          <p:cNvSpPr>
            <a:spLocks noGrp="1"/>
          </p:cNvSpPr>
          <p:nvPr>
            <p:ph type="dt" sz="quarter" idx="10"/>
          </p:nvPr>
        </p:nvSpPr>
        <p:spPr/>
        <p:txBody>
          <a:bodyPr/>
          <a:lstStyle/>
          <a:p>
            <a:pPr>
              <a:defRPr/>
            </a:pPr>
            <a:r>
              <a:rPr lang="en-US"/>
              <a:t>July 2011</a:t>
            </a:r>
            <a:endParaRPr lang="en-GB"/>
          </a:p>
        </p:txBody>
      </p:sp>
      <p:sp>
        <p:nvSpPr>
          <p:cNvPr id="11270" name="Footer Placeholder 8"/>
          <p:cNvSpPr>
            <a:spLocks noGrp="1"/>
          </p:cNvSpPr>
          <p:nvPr>
            <p:ph type="ftr" sz="quarter" idx="11"/>
          </p:nvPr>
        </p:nvSpPr>
        <p:spPr/>
        <p:txBody>
          <a:bodyPr/>
          <a:lstStyle/>
          <a:p>
            <a:pPr>
              <a:defRPr/>
            </a:pPr>
            <a:r>
              <a:rPr lang="en-GB"/>
              <a:t>Ganesh Venkatesan, Intel Corporation et al</a:t>
            </a:r>
          </a:p>
        </p:txBody>
      </p:sp>
      <p:sp>
        <p:nvSpPr>
          <p:cNvPr id="11271" name="Slide Number Placeholder 9"/>
          <p:cNvSpPr>
            <a:spLocks noGrp="1"/>
          </p:cNvSpPr>
          <p:nvPr>
            <p:ph type="sldNum" sz="quarter" idx="12"/>
          </p:nvPr>
        </p:nvSpPr>
        <p:spPr/>
        <p:txBody>
          <a:bodyPr/>
          <a:lstStyle/>
          <a:p>
            <a:pPr>
              <a:defRPr/>
            </a:pPr>
            <a:r>
              <a:rPr lang="en-GB" smtClean="0"/>
              <a:t>Slide </a:t>
            </a:r>
            <a:fld id="{152F2CD8-54FD-43B2-8B10-949B1D2439F4}" type="slidenum">
              <a:rPr lang="en-GB" smtClean="0"/>
              <a:pPr>
                <a:defRPr/>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A7D4005-A183-4195-AD6C-624FA42280EF}" type="slidenum">
              <a:rPr lang="en-US" i="0"/>
              <a:pPr algn="ctr" eaLnBrk="0" hangingPunct="0"/>
              <a:t>16</a:t>
            </a:fld>
            <a:endParaRPr lang="en-US" i="0"/>
          </a:p>
        </p:txBody>
      </p:sp>
      <p:sp>
        <p:nvSpPr>
          <p:cNvPr id="14339" name="Rectangle 2"/>
          <p:cNvSpPr>
            <a:spLocks noGrp="1" noChangeArrowheads="1"/>
          </p:cNvSpPr>
          <p:nvPr>
            <p:ph type="title" idx="4294967295"/>
          </p:nvPr>
        </p:nvSpPr>
        <p:spPr>
          <a:xfrm>
            <a:off x="685800" y="719138"/>
            <a:ext cx="7772400" cy="1066800"/>
          </a:xfrm>
        </p:spPr>
        <p:txBody>
          <a:bodyPr/>
          <a:lstStyle/>
          <a:p>
            <a:r>
              <a:rPr lang="en-US" smtClean="0"/>
              <a:t>Motion-2</a:t>
            </a:r>
          </a:p>
        </p:txBody>
      </p:sp>
      <p:sp>
        <p:nvSpPr>
          <p:cNvPr id="14340" name="Rectangle 3"/>
          <p:cNvSpPr>
            <a:spLocks noGrp="1" noChangeArrowheads="1"/>
          </p:cNvSpPr>
          <p:nvPr>
            <p:ph type="body" idx="4294967295"/>
          </p:nvPr>
        </p:nvSpPr>
        <p:spPr/>
        <p:txBody>
          <a:bodyPr/>
          <a:lstStyle/>
          <a:p>
            <a:pPr indent="0">
              <a:lnSpc>
                <a:spcPct val="80000"/>
              </a:lnSpc>
              <a:buFontTx/>
              <a:buNone/>
            </a:pPr>
            <a:r>
              <a:rPr lang="en-US" smtClean="0"/>
              <a:t>Move to approve TGaa Indian Wells Meeting minutes – 11/0786r0.</a:t>
            </a:r>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mtClean="0"/>
          </a:p>
          <a:p>
            <a:pPr indent="0">
              <a:lnSpc>
                <a:spcPct val="80000"/>
              </a:lnSpc>
              <a:buFontTx/>
              <a:buNone/>
            </a:pPr>
            <a:endParaRPr lang="en-US" sz="1800" smtClean="0"/>
          </a:p>
          <a:p>
            <a:pPr indent="0">
              <a:lnSpc>
                <a:spcPct val="80000"/>
              </a:lnSpc>
              <a:buFontTx/>
              <a:buNone/>
            </a:pPr>
            <a:endParaRPr lang="en-US" sz="1800" smtClean="0"/>
          </a:p>
        </p:txBody>
      </p:sp>
      <p:sp>
        <p:nvSpPr>
          <p:cNvPr id="12293" name="Date Placeholder 7"/>
          <p:cNvSpPr>
            <a:spLocks noGrp="1"/>
          </p:cNvSpPr>
          <p:nvPr>
            <p:ph type="dt" sz="quarter" idx="10"/>
          </p:nvPr>
        </p:nvSpPr>
        <p:spPr/>
        <p:txBody>
          <a:bodyPr/>
          <a:lstStyle/>
          <a:p>
            <a:pPr>
              <a:defRPr/>
            </a:pPr>
            <a:r>
              <a:rPr lang="en-US"/>
              <a:t>July 2011</a:t>
            </a:r>
            <a:endParaRPr lang="en-GB"/>
          </a:p>
        </p:txBody>
      </p:sp>
      <p:sp>
        <p:nvSpPr>
          <p:cNvPr id="12294" name="Footer Placeholder 8"/>
          <p:cNvSpPr>
            <a:spLocks noGrp="1"/>
          </p:cNvSpPr>
          <p:nvPr>
            <p:ph type="ftr" sz="quarter" idx="11"/>
          </p:nvPr>
        </p:nvSpPr>
        <p:spPr/>
        <p:txBody>
          <a:bodyPr/>
          <a:lstStyle/>
          <a:p>
            <a:pPr>
              <a:defRPr/>
            </a:pPr>
            <a:r>
              <a:rPr lang="en-GB"/>
              <a:t>Ganesh Venkatesan, Intel Corporation et al</a:t>
            </a:r>
          </a:p>
        </p:txBody>
      </p:sp>
      <p:sp>
        <p:nvSpPr>
          <p:cNvPr id="12295" name="Slide Number Placeholder 9"/>
          <p:cNvSpPr>
            <a:spLocks noGrp="1"/>
          </p:cNvSpPr>
          <p:nvPr>
            <p:ph type="sldNum" sz="quarter" idx="12"/>
          </p:nvPr>
        </p:nvSpPr>
        <p:spPr/>
        <p:txBody>
          <a:bodyPr/>
          <a:lstStyle/>
          <a:p>
            <a:pPr>
              <a:defRPr/>
            </a:pPr>
            <a:r>
              <a:rPr lang="en-GB" smtClean="0"/>
              <a:t>Slide </a:t>
            </a:r>
            <a:fld id="{DAD6631A-72A6-4665-81A1-385ED4AABB5D}" type="slidenum">
              <a:rPr lang="en-GB" smtClean="0"/>
              <a:pPr>
                <a:defRPr/>
              </a:pPr>
              <a:t>16</a:t>
            </a:fld>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5F1E424-FA5A-488A-8000-239B5089BCBD}" type="slidenum">
              <a:rPr lang="en-US" i="0"/>
              <a:pPr algn="ctr" eaLnBrk="0" hangingPunct="0"/>
              <a:t>17</a:t>
            </a:fld>
            <a:endParaRPr lang="en-US" i="0"/>
          </a:p>
        </p:txBody>
      </p:sp>
      <p:sp>
        <p:nvSpPr>
          <p:cNvPr id="15363" name="Rectangle 2"/>
          <p:cNvSpPr>
            <a:spLocks noGrp="1" noChangeArrowheads="1"/>
          </p:cNvSpPr>
          <p:nvPr>
            <p:ph type="title" idx="4294967295"/>
          </p:nvPr>
        </p:nvSpPr>
        <p:spPr/>
        <p:txBody>
          <a:bodyPr/>
          <a:lstStyle/>
          <a:p>
            <a:r>
              <a:rPr lang="en-US" smtClean="0"/>
              <a:t>Motion-3</a:t>
            </a:r>
          </a:p>
        </p:txBody>
      </p:sp>
      <p:sp>
        <p:nvSpPr>
          <p:cNvPr id="15364"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dirty="0" smtClean="0"/>
              <a:t>Move to approve June-July 2011 Teleconference minutes (document </a:t>
            </a:r>
            <a:r>
              <a:rPr lang="en-US" dirty="0" smtClean="0"/>
              <a:t>11/1073r0</a:t>
            </a:r>
            <a:r>
              <a:rPr lang="en-US" dirty="0" smtClean="0"/>
              <a: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A6D40069-6FCA-4188-88AF-B3F22F99C652}" type="slidenum">
              <a:rPr lang="en-GB" smtClean="0"/>
              <a:pPr>
                <a:defRPr/>
              </a:pPr>
              <a:t>17</a:t>
            </a:fld>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B12C10E-9263-4862-815D-EE375D8E6AFC}" type="slidenum">
              <a:rPr lang="en-US" i="0"/>
              <a:pPr algn="ctr" eaLnBrk="0" hangingPunct="0"/>
              <a:t>18</a:t>
            </a:fld>
            <a:endParaRPr lang="en-US" i="0"/>
          </a:p>
        </p:txBody>
      </p:sp>
      <p:sp>
        <p:nvSpPr>
          <p:cNvPr id="16387" name="Rectangle 2"/>
          <p:cNvSpPr>
            <a:spLocks noGrp="1" noChangeArrowheads="1"/>
          </p:cNvSpPr>
          <p:nvPr>
            <p:ph type="title" idx="4294967295"/>
          </p:nvPr>
        </p:nvSpPr>
        <p:spPr/>
        <p:txBody>
          <a:bodyPr/>
          <a:lstStyle/>
          <a:p>
            <a:r>
              <a:rPr lang="en-US" smtClean="0"/>
              <a:t>Motion-4</a:t>
            </a:r>
          </a:p>
        </p:txBody>
      </p:sp>
      <p:sp>
        <p:nvSpPr>
          <p:cNvPr id="16388"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editorial comments as described in document 11/903r0 and instruct the editor to incorporate them in the next TGaa draft</a:t>
            </a:r>
          </a:p>
          <a:p>
            <a:pPr indent="0">
              <a:lnSpc>
                <a:spcPct val="80000"/>
              </a:lnSpc>
              <a:buFontTx/>
              <a:buNone/>
            </a:pPr>
            <a:endParaRPr lang="en-US" dirty="0" smtClean="0"/>
          </a:p>
          <a:p>
            <a:pPr indent="0">
              <a:lnSpc>
                <a:spcPct val="80000"/>
              </a:lnSpc>
              <a:buFontTx/>
              <a:buNone/>
            </a:pPr>
            <a:r>
              <a:rPr lang="en-US" dirty="0" smtClean="0"/>
              <a:t>Moved</a:t>
            </a:r>
            <a:r>
              <a:rPr lang="en-US" dirty="0" smtClean="0"/>
              <a:t>:</a:t>
            </a:r>
            <a:endParaRPr lang="en-US" dirty="0" smtClean="0"/>
          </a:p>
          <a:p>
            <a:pPr indent="0">
              <a:lnSpc>
                <a:spcPct val="80000"/>
              </a:lnSpc>
              <a:buFontTx/>
              <a:buNone/>
            </a:pPr>
            <a:r>
              <a:rPr lang="en-US" dirty="0" smtClean="0"/>
              <a:t>Seconded</a:t>
            </a:r>
            <a:r>
              <a:rPr lang="en-US" dirty="0" smtClean="0"/>
              <a:t>:</a:t>
            </a:r>
            <a:endParaRPr lang="en-US" dirty="0" smtClean="0"/>
          </a:p>
          <a:p>
            <a:pPr indent="0">
              <a:lnSpc>
                <a:spcPct val="80000"/>
              </a:lnSpc>
              <a:buFontTx/>
              <a:buNone/>
            </a:pPr>
            <a:r>
              <a:rPr lang="en-US" dirty="0" smtClean="0"/>
              <a:t>Result</a:t>
            </a:r>
            <a:r>
              <a:rPr lang="en-US" dirty="0" smtClean="0"/>
              <a:t>:</a:t>
            </a: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A62B573-1E6B-4C6C-B4B1-0D9A30726680}" type="slidenum">
              <a:rPr lang="en-GB" smtClean="0"/>
              <a:pPr>
                <a:defRPr/>
              </a:pPr>
              <a:t>18</a:t>
            </a:fld>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A284410D-0BB8-402F-B184-6876CDA3E276}" type="slidenum">
              <a:rPr lang="en-US" i="0"/>
              <a:pPr algn="ctr" eaLnBrk="0" hangingPunct="0"/>
              <a:t>19</a:t>
            </a:fld>
            <a:endParaRPr lang="en-US" i="0"/>
          </a:p>
        </p:txBody>
      </p:sp>
      <p:sp>
        <p:nvSpPr>
          <p:cNvPr id="17411" name="Rectangle 2"/>
          <p:cNvSpPr>
            <a:spLocks noGrp="1" noChangeArrowheads="1"/>
          </p:cNvSpPr>
          <p:nvPr>
            <p:ph type="title" idx="4294967295"/>
          </p:nvPr>
        </p:nvSpPr>
        <p:spPr/>
        <p:txBody>
          <a:bodyPr/>
          <a:lstStyle/>
          <a:p>
            <a:r>
              <a:rPr lang="en-US" smtClean="0"/>
              <a:t>Motion-5</a:t>
            </a:r>
          </a:p>
        </p:txBody>
      </p:sp>
      <p:sp>
        <p:nvSpPr>
          <p:cNvPr id="17412"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SCS comments as described in document </a:t>
            </a:r>
            <a:r>
              <a:rPr lang="en-US" b="0" dirty="0" smtClean="0"/>
              <a:t>11/0876r5 </a:t>
            </a:r>
            <a:r>
              <a:rPr lang="en-US" b="0" dirty="0" smtClean="0"/>
              <a:t>(SCS </a:t>
            </a:r>
            <a:r>
              <a:rPr lang="en-US" b="0" dirty="0" smtClean="0"/>
              <a:t>Work</a:t>
            </a:r>
            <a:r>
              <a:rPr lang="en-US" b="0" dirty="0" smtClean="0"/>
              <a:t>sheet</a:t>
            </a:r>
            <a:r>
              <a:rPr lang="en-US" b="0" dirty="0" smtClean="0"/>
              <a:t>) 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AB412324-E658-4415-9B16-9D7652456B0A}" type="slidenum">
              <a:rPr lang="en-GB" smtClean="0"/>
              <a:pPr>
                <a:defRPr/>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EA542B23-7C00-4617-82F0-7D3E23D02138}" type="slidenum">
              <a:rPr lang="en-US" i="0"/>
              <a:pPr algn="ctr" eaLnBrk="0" hangingPunct="0"/>
              <a:t>2</a:t>
            </a:fld>
            <a:endParaRPr lang="en-US" i="0"/>
          </a:p>
        </p:txBody>
      </p:sp>
      <p:sp>
        <p:nvSpPr>
          <p:cNvPr id="3075" name="Rectangle 2"/>
          <p:cNvSpPr>
            <a:spLocks noGrp="1" noChangeArrowheads="1"/>
          </p:cNvSpPr>
          <p:nvPr>
            <p:ph type="title" idx="4294967295"/>
          </p:nvPr>
        </p:nvSpPr>
        <p:spPr/>
        <p:txBody>
          <a:bodyPr/>
          <a:lstStyle/>
          <a:p>
            <a:r>
              <a:rPr lang="en-US" smtClean="0"/>
              <a:t>Abstract</a:t>
            </a:r>
          </a:p>
        </p:txBody>
      </p:sp>
      <p:sp>
        <p:nvSpPr>
          <p:cNvPr id="3076" name="Rectangle 3"/>
          <p:cNvSpPr>
            <a:spLocks noGrp="1" noChangeArrowheads="1"/>
          </p:cNvSpPr>
          <p:nvPr>
            <p:ph type="body" idx="4294967295"/>
          </p:nvPr>
        </p:nvSpPr>
        <p:spPr/>
        <p:txBody>
          <a:bodyPr/>
          <a:lstStyle/>
          <a:p>
            <a:pPr>
              <a:buFontTx/>
              <a:buNone/>
            </a:pPr>
            <a:r>
              <a:rPr lang="en-US" smtClean="0"/>
              <a:t>	This submission summarizes TGaa goals and agenda for the IEEE 802.11 San Francisco, CA meeting (July 2011)</a:t>
            </a:r>
          </a:p>
        </p:txBody>
      </p:sp>
      <p:sp>
        <p:nvSpPr>
          <p:cNvPr id="3077" name="Date Placeholder 7"/>
          <p:cNvSpPr>
            <a:spLocks noGrp="1"/>
          </p:cNvSpPr>
          <p:nvPr>
            <p:ph type="dt" sz="quarter" idx="10"/>
          </p:nvPr>
        </p:nvSpPr>
        <p:spPr/>
        <p:txBody>
          <a:bodyPr/>
          <a:lstStyle/>
          <a:p>
            <a:pPr>
              <a:defRPr/>
            </a:pPr>
            <a:r>
              <a:rPr lang="en-US"/>
              <a:t>July 2011</a:t>
            </a:r>
            <a:endParaRPr lang="en-GB"/>
          </a:p>
        </p:txBody>
      </p:sp>
      <p:sp>
        <p:nvSpPr>
          <p:cNvPr id="3078" name="Footer Placeholder 8"/>
          <p:cNvSpPr>
            <a:spLocks noGrp="1"/>
          </p:cNvSpPr>
          <p:nvPr>
            <p:ph type="ftr" sz="quarter" idx="11"/>
          </p:nvPr>
        </p:nvSpPr>
        <p:spPr/>
        <p:txBody>
          <a:bodyPr/>
          <a:lstStyle/>
          <a:p>
            <a:pPr>
              <a:defRPr/>
            </a:pPr>
            <a:r>
              <a:rPr lang="en-GB"/>
              <a:t>Ganesh Venkatesan, Intel Corporation et al</a:t>
            </a:r>
          </a:p>
        </p:txBody>
      </p:sp>
      <p:sp>
        <p:nvSpPr>
          <p:cNvPr id="3079" name="Slide Number Placeholder 9"/>
          <p:cNvSpPr>
            <a:spLocks noGrp="1"/>
          </p:cNvSpPr>
          <p:nvPr>
            <p:ph type="sldNum" sz="quarter" idx="12"/>
          </p:nvPr>
        </p:nvSpPr>
        <p:spPr/>
        <p:txBody>
          <a:bodyPr/>
          <a:lstStyle/>
          <a:p>
            <a:pPr>
              <a:defRPr/>
            </a:pPr>
            <a:r>
              <a:rPr lang="en-GB" smtClean="0"/>
              <a:t>Slide </a:t>
            </a:r>
            <a:fld id="{C242BFD3-9274-4139-AD2D-5F0FFA395E5A}" type="slidenum">
              <a:rPr lang="en-GB" smtClean="0"/>
              <a:pPr>
                <a:defRPr/>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2BEED55-ADEF-4912-9403-D21216342A0B}" type="slidenum">
              <a:rPr lang="en-US" i="0"/>
              <a:pPr algn="ctr" eaLnBrk="0" hangingPunct="0"/>
              <a:t>20</a:t>
            </a:fld>
            <a:endParaRPr lang="en-US" i="0"/>
          </a:p>
        </p:txBody>
      </p:sp>
      <p:sp>
        <p:nvSpPr>
          <p:cNvPr id="18435" name="Rectangle 2"/>
          <p:cNvSpPr>
            <a:spLocks noGrp="1" noChangeArrowheads="1"/>
          </p:cNvSpPr>
          <p:nvPr>
            <p:ph type="title" idx="4294967295"/>
          </p:nvPr>
        </p:nvSpPr>
        <p:spPr/>
        <p:txBody>
          <a:bodyPr/>
          <a:lstStyle/>
          <a:p>
            <a:r>
              <a:rPr lang="en-US" smtClean="0"/>
              <a:t>Motion-6</a:t>
            </a:r>
          </a:p>
        </p:txBody>
      </p:sp>
      <p:sp>
        <p:nvSpPr>
          <p:cNvPr id="18436"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GCR comments as described in document </a:t>
            </a:r>
            <a:r>
              <a:rPr lang="en-US" b="0" dirty="0" smtClean="0"/>
              <a:t>11/0920r0 and </a:t>
            </a:r>
            <a:r>
              <a:rPr lang="en-US" b="0" dirty="0" smtClean="0"/>
              <a:t>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5353E828-5B52-486D-A57F-4FFEB368D3E2}" type="slidenum">
              <a:rPr lang="en-GB" smtClean="0"/>
              <a:pPr>
                <a:defRPr/>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839A2F4-8644-4A2D-8DAB-4C10E3AAECE7}" type="slidenum">
              <a:rPr lang="en-US" i="0"/>
              <a:pPr algn="ctr" eaLnBrk="0" hangingPunct="0"/>
              <a:t>21</a:t>
            </a:fld>
            <a:endParaRPr lang="en-US" i="0"/>
          </a:p>
        </p:txBody>
      </p:sp>
      <p:sp>
        <p:nvSpPr>
          <p:cNvPr id="19459" name="Rectangle 2"/>
          <p:cNvSpPr>
            <a:spLocks noGrp="1" noChangeArrowheads="1"/>
          </p:cNvSpPr>
          <p:nvPr>
            <p:ph type="title" idx="4294967295"/>
          </p:nvPr>
        </p:nvSpPr>
        <p:spPr/>
        <p:txBody>
          <a:bodyPr/>
          <a:lstStyle/>
          <a:p>
            <a:r>
              <a:rPr lang="en-US" smtClean="0"/>
              <a:t>Motion-7</a:t>
            </a:r>
          </a:p>
        </p:txBody>
      </p:sp>
      <p:sp>
        <p:nvSpPr>
          <p:cNvPr id="19460"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OBSS comments as described in document </a:t>
            </a:r>
            <a:r>
              <a:rPr lang="en-US" b="0" dirty="0" smtClean="0"/>
              <a:t>11/0923r0 and </a:t>
            </a:r>
            <a:r>
              <a:rPr lang="en-US" b="0" dirty="0" smtClean="0"/>
              <a:t>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CE80FFB9-40DD-4A44-916C-2979111BBCF0}" type="slidenum">
              <a:rPr lang="en-GB" smtClean="0"/>
              <a:pPr>
                <a:defRPr/>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CA674EF-15B3-43C3-8DF1-FFB89C6CD542}" type="slidenum">
              <a:rPr lang="en-US" i="0"/>
              <a:pPr algn="ctr" eaLnBrk="0" hangingPunct="0"/>
              <a:t>22</a:t>
            </a:fld>
            <a:endParaRPr lang="en-US" i="0"/>
          </a:p>
        </p:txBody>
      </p:sp>
      <p:sp>
        <p:nvSpPr>
          <p:cNvPr id="20483" name="Rectangle 2"/>
          <p:cNvSpPr>
            <a:spLocks noGrp="1" noChangeArrowheads="1"/>
          </p:cNvSpPr>
          <p:nvPr>
            <p:ph type="title" idx="4294967295"/>
          </p:nvPr>
        </p:nvSpPr>
        <p:spPr/>
        <p:txBody>
          <a:bodyPr/>
          <a:lstStyle/>
          <a:p>
            <a:r>
              <a:rPr lang="en-US" smtClean="0"/>
              <a:t>Motion-8</a:t>
            </a:r>
          </a:p>
        </p:txBody>
      </p:sp>
      <p:sp>
        <p:nvSpPr>
          <p:cNvPr id="20484"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General comments as described in document </a:t>
            </a:r>
            <a:r>
              <a:rPr lang="en-US" b="0" dirty="0" smtClean="0"/>
              <a:t>11/0876r5 </a:t>
            </a:r>
            <a:r>
              <a:rPr lang="en-US" b="0" dirty="0" smtClean="0"/>
              <a:t>(General </a:t>
            </a:r>
            <a:r>
              <a:rPr lang="en-US" b="0" dirty="0" smtClean="0"/>
              <a:t>Work</a:t>
            </a:r>
            <a:r>
              <a:rPr lang="en-US" b="0" dirty="0" smtClean="0"/>
              <a:t>sheet</a:t>
            </a:r>
            <a:r>
              <a:rPr lang="en-US" b="0" dirty="0" smtClean="0"/>
              <a:t>) 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DA835148-4FBC-4E38-8F2B-CC594BAA51A9}" type="slidenum">
              <a:rPr lang="en-GB" smtClean="0"/>
              <a:pPr>
                <a:defRPr/>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C043A4F-9528-4E0C-88E8-23177235E682}" type="slidenum">
              <a:rPr lang="en-US" i="0"/>
              <a:pPr algn="ctr" eaLnBrk="0" hangingPunct="0"/>
              <a:t>23</a:t>
            </a:fld>
            <a:endParaRPr lang="en-US" i="0"/>
          </a:p>
        </p:txBody>
      </p:sp>
      <p:sp>
        <p:nvSpPr>
          <p:cNvPr id="21507" name="Rectangle 2"/>
          <p:cNvSpPr>
            <a:spLocks noGrp="1" noChangeArrowheads="1"/>
          </p:cNvSpPr>
          <p:nvPr>
            <p:ph type="title" idx="4294967295"/>
          </p:nvPr>
        </p:nvSpPr>
        <p:spPr/>
        <p:txBody>
          <a:bodyPr/>
          <a:lstStyle/>
          <a:p>
            <a:r>
              <a:rPr lang="en-US" smtClean="0"/>
              <a:t>Motion-9</a:t>
            </a:r>
          </a:p>
        </p:txBody>
      </p:sp>
      <p:sp>
        <p:nvSpPr>
          <p:cNvPr id="21508"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a:t>
            </a:r>
            <a:r>
              <a:rPr lang="en-US" b="0" dirty="0" smtClean="0"/>
              <a:t>the resolutions to CIDs #4006, #4008 and #4107 in document 11/0876r5 (OBSS Worksheet) </a:t>
            </a:r>
            <a:r>
              <a:rPr lang="en-US" b="0" dirty="0" smtClean="0"/>
              <a:t>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A982DB2-5096-4DDA-8B54-513E909836D3}" type="slidenum">
              <a:rPr lang="en-GB" smtClean="0"/>
              <a:pPr>
                <a:defRPr/>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C043A4F-9528-4E0C-88E8-23177235E682}" type="slidenum">
              <a:rPr lang="en-US" i="0"/>
              <a:pPr algn="ctr" eaLnBrk="0" hangingPunct="0"/>
              <a:t>24</a:t>
            </a:fld>
            <a:endParaRPr lang="en-US" i="0"/>
          </a:p>
        </p:txBody>
      </p:sp>
      <p:sp>
        <p:nvSpPr>
          <p:cNvPr id="21507" name="Rectangle 2"/>
          <p:cNvSpPr>
            <a:spLocks noGrp="1" noChangeArrowheads="1"/>
          </p:cNvSpPr>
          <p:nvPr>
            <p:ph type="title" idx="4294967295"/>
          </p:nvPr>
        </p:nvSpPr>
        <p:spPr/>
        <p:txBody>
          <a:bodyPr/>
          <a:lstStyle/>
          <a:p>
            <a:r>
              <a:rPr lang="en-US" dirty="0" smtClean="0"/>
              <a:t>Motion-10</a:t>
            </a:r>
            <a:endParaRPr lang="en-US" dirty="0" smtClean="0"/>
          </a:p>
        </p:txBody>
      </p:sp>
      <p:sp>
        <p:nvSpPr>
          <p:cNvPr id="21508"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a:t>
            </a:r>
            <a:r>
              <a:rPr lang="en-US" b="0" dirty="0" smtClean="0"/>
              <a:t>the resolutions to CIDs #609 and #610 in document 11/0876r5 (LB164 Worksheet) </a:t>
            </a:r>
            <a:r>
              <a:rPr lang="en-US" b="0" dirty="0" smtClean="0"/>
              <a:t>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r>
              <a:rPr lang="en-US" dirty="0" smtClean="0"/>
              <a:t>Result: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A982DB2-5096-4DDA-8B54-513E909836D3}" type="slidenum">
              <a:rPr lang="en-GB" smtClean="0"/>
              <a:pPr>
                <a:defRPr/>
              </a:pPr>
              <a:t>24</a:t>
            </a:fld>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35344EC-E1E0-4F50-984B-1C8063C4B765}" type="slidenum">
              <a:rPr lang="en-US" i="0"/>
              <a:pPr algn="ctr" eaLnBrk="0" hangingPunct="0"/>
              <a:t>25</a:t>
            </a:fld>
            <a:endParaRPr lang="en-US" i="0"/>
          </a:p>
        </p:txBody>
      </p:sp>
      <p:sp>
        <p:nvSpPr>
          <p:cNvPr id="22531" name="Rectangle 2"/>
          <p:cNvSpPr>
            <a:spLocks noGrp="1" noChangeArrowheads="1"/>
          </p:cNvSpPr>
          <p:nvPr>
            <p:ph type="title" idx="4294967295"/>
          </p:nvPr>
        </p:nvSpPr>
        <p:spPr>
          <a:xfrm>
            <a:off x="685800" y="476250"/>
            <a:ext cx="7772400" cy="1066800"/>
          </a:xfrm>
        </p:spPr>
        <p:txBody>
          <a:bodyPr/>
          <a:lstStyle/>
          <a:p>
            <a:r>
              <a:rPr lang="en-US" dirty="0" smtClean="0"/>
              <a:t>Motion-11</a:t>
            </a:r>
            <a:endParaRPr lang="en-US" dirty="0" smtClean="0"/>
          </a:p>
        </p:txBody>
      </p:sp>
      <p:sp>
        <p:nvSpPr>
          <p:cNvPr id="22532"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Having approved comment resolutions for all of the comments received from </a:t>
            </a:r>
            <a:r>
              <a:rPr lang="en-US" dirty="0" smtClean="0"/>
              <a:t>LB179, 802.11 Internal MEC </a:t>
            </a:r>
            <a:r>
              <a:rPr lang="en-US" dirty="0" smtClean="0"/>
              <a:t>and IEEE SA MEC on P802.11aa D5.0 as contained in document </a:t>
            </a:r>
            <a:r>
              <a:rPr lang="en-US" dirty="0" smtClean="0"/>
              <a:t>11/0876r5,</a:t>
            </a:r>
            <a:endParaRPr lang="en-US" dirty="0" smtClean="0"/>
          </a:p>
          <a:p>
            <a:pPr indent="0">
              <a:lnSpc>
                <a:spcPct val="80000"/>
              </a:lnSpc>
              <a:buFontTx/>
              <a:buNone/>
            </a:pPr>
            <a:r>
              <a:rPr lang="en-US" dirty="0" smtClean="0"/>
              <a:t>Instruct the editor to prepare Draft6.0 incorporating these resolutions and, </a:t>
            </a:r>
          </a:p>
          <a:p>
            <a:pPr indent="0">
              <a:lnSpc>
                <a:spcPct val="80000"/>
              </a:lnSpc>
              <a:buFontTx/>
              <a:buNone/>
            </a:pPr>
            <a:r>
              <a:rPr lang="en-US" dirty="0" smtClean="0"/>
              <a:t>Approve a 15-day Working Group Recirculation Ballot asking the question “Should P802.11aa D6.0 be forwarded to Sponsor Ballot?”</a:t>
            </a:r>
          </a:p>
          <a:p>
            <a:pPr indent="0">
              <a:lnSpc>
                <a:spcPct val="80000"/>
              </a:lnSpc>
              <a:buFontTx/>
              <a:buNone/>
            </a:pPr>
            <a:endParaRPr lang="en-US" sz="1800" dirty="0" smtClean="0"/>
          </a:p>
          <a:p>
            <a:pPr indent="0">
              <a:lnSpc>
                <a:spcPct val="80000"/>
              </a:lnSpc>
              <a:buFontTx/>
              <a:buNone/>
            </a:pPr>
            <a:r>
              <a:rPr lang="en-US" sz="1800" dirty="0" smtClean="0"/>
              <a:t>Moved:</a:t>
            </a:r>
          </a:p>
          <a:p>
            <a:pPr indent="0">
              <a:lnSpc>
                <a:spcPct val="80000"/>
              </a:lnSpc>
              <a:buFontTx/>
              <a:buNone/>
            </a:pPr>
            <a:r>
              <a:rPr lang="en-US" sz="1800" dirty="0" smtClean="0"/>
              <a:t>Seconded:</a:t>
            </a:r>
          </a:p>
          <a:p>
            <a:pPr indent="0">
              <a:lnSpc>
                <a:spcPct val="80000"/>
              </a:lnSpc>
              <a:buFontTx/>
              <a:buNone/>
            </a:pPr>
            <a:r>
              <a:rPr lang="en-US" sz="1800" dirty="0" smtClean="0"/>
              <a:t>Result:</a:t>
            </a: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51B3FF09-EC32-4A67-83D1-39E6D616BDB8}" type="slidenum">
              <a:rPr lang="en-GB" smtClean="0"/>
              <a:pPr>
                <a:defRPr/>
              </a:pPr>
              <a:t>25</a:t>
            </a:fld>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26</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Motion-12</a:t>
            </a:r>
            <a:endParaRPr lang="en-US" dirty="0" smtClean="0"/>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document 11/872r0 and instruct the 802.11aa Technical Editor to incorporate the corresponding changes in the next draft of P802.11aa.</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Graham Smith</a:t>
            </a:r>
          </a:p>
          <a:p>
            <a:pPr indent="0">
              <a:lnSpc>
                <a:spcPct val="80000"/>
              </a:lnSpc>
              <a:buFontTx/>
              <a:buNone/>
            </a:pPr>
            <a:endParaRPr lang="en-US" dirty="0" smtClean="0"/>
          </a:p>
          <a:p>
            <a:pPr indent="0">
              <a:lnSpc>
                <a:spcPct val="80000"/>
              </a:lnSpc>
              <a:buFontTx/>
              <a:buNone/>
            </a:pPr>
            <a:r>
              <a:rPr lang="en-US" dirty="0" smtClean="0"/>
              <a:t>Result: 9/0/0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26</a:t>
            </a:fld>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FBF7B0C-2E9E-4E1F-A286-B1E56CADD02E}" type="slidenum">
              <a:rPr lang="en-US" i="0"/>
              <a:pPr algn="ctr" eaLnBrk="0" hangingPunct="0"/>
              <a:t>27</a:t>
            </a:fld>
            <a:endParaRPr lang="en-US" i="0"/>
          </a:p>
        </p:txBody>
      </p:sp>
      <p:sp>
        <p:nvSpPr>
          <p:cNvPr id="23555" name="Rectangle 2"/>
          <p:cNvSpPr>
            <a:spLocks noGrp="1" noChangeArrowheads="1"/>
          </p:cNvSpPr>
          <p:nvPr>
            <p:ph type="title" idx="4294967295"/>
          </p:nvPr>
        </p:nvSpPr>
        <p:spPr>
          <a:xfrm>
            <a:off x="685800" y="476250"/>
            <a:ext cx="7772400" cy="1066800"/>
          </a:xfrm>
        </p:spPr>
        <p:txBody>
          <a:bodyPr/>
          <a:lstStyle/>
          <a:p>
            <a:r>
              <a:rPr lang="en-US" dirty="0" smtClean="0"/>
              <a:t>Motion-13</a:t>
            </a:r>
            <a:endParaRPr lang="en-US" dirty="0" smtClean="0"/>
          </a:p>
        </p:txBody>
      </p:sp>
      <p:sp>
        <p:nvSpPr>
          <p:cNvPr id="23556"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decline all comments listed in document </a:t>
            </a:r>
            <a:r>
              <a:rPr lang="en-US" dirty="0" smtClean="0"/>
              <a:t>11/0876r5 </a:t>
            </a:r>
            <a:r>
              <a:rPr lang="en-US" dirty="0" smtClean="0"/>
              <a:t>that have a blank resolution status with the resolution of “The TG requires another recirculation ballot to gain feedback from the WG on this topic.”</a:t>
            </a:r>
          </a:p>
          <a:p>
            <a:pPr indent="0">
              <a:lnSpc>
                <a:spcPct val="80000"/>
              </a:lnSpc>
              <a:buFontTx/>
              <a:buNone/>
            </a:pPr>
            <a:endParaRPr lang="en-US" dirty="0" smtClean="0"/>
          </a:p>
          <a:p>
            <a:pPr indent="0">
              <a:lnSpc>
                <a:spcPct val="80000"/>
              </a:lnSpc>
              <a:buFontTx/>
              <a:buNone/>
            </a:pPr>
            <a:r>
              <a:rPr lang="en-US" sz="1800" dirty="0" smtClean="0"/>
              <a:t>Moved:</a:t>
            </a:r>
          </a:p>
          <a:p>
            <a:pPr indent="0">
              <a:lnSpc>
                <a:spcPct val="80000"/>
              </a:lnSpc>
              <a:buFontTx/>
              <a:buNone/>
            </a:pPr>
            <a:r>
              <a:rPr lang="en-US" sz="1800" dirty="0" smtClean="0"/>
              <a:t>Seconded:</a:t>
            </a:r>
          </a:p>
          <a:p>
            <a:pPr indent="0">
              <a:lnSpc>
                <a:spcPct val="80000"/>
              </a:lnSpc>
              <a:buFontTx/>
              <a:buNone/>
            </a:pPr>
            <a:r>
              <a:rPr lang="en-US" sz="1800" dirty="0" smtClean="0"/>
              <a:t>Result:</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B2217B4-215A-4E95-A432-56BFDA011657}" type="slidenum">
              <a:rPr lang="en-GB" smtClean="0"/>
              <a:pPr>
                <a:defRPr/>
              </a:pPr>
              <a:t>27</a:t>
            </a:fld>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28</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smtClean="0"/>
              <a:t>Motion-14</a:t>
            </a:r>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the “conditional approval to go to Sponsor Ballot (11/1005r0)” package and request IEEE 802 EC to conditionally approve P802.11aa to go to Sponsor Ballot</a:t>
            </a:r>
          </a:p>
          <a:p>
            <a:pPr indent="0">
              <a:lnSpc>
                <a:spcPct val="80000"/>
              </a:lnSpc>
              <a:buFontTx/>
              <a:buNone/>
            </a:pPr>
            <a:endParaRPr lang="en-US" dirty="0" smtClean="0"/>
          </a:p>
          <a:p>
            <a:pPr indent="0">
              <a:lnSpc>
                <a:spcPct val="80000"/>
              </a:lnSpc>
              <a:buFontTx/>
              <a:buNone/>
            </a:pPr>
            <a:r>
              <a:rPr lang="en-US" dirty="0" smtClean="0"/>
              <a:t>Moved:</a:t>
            </a:r>
          </a:p>
          <a:p>
            <a:pPr indent="0">
              <a:lnSpc>
                <a:spcPct val="80000"/>
              </a:lnSpc>
              <a:buFontTx/>
              <a:buNone/>
            </a:pPr>
            <a:r>
              <a:rPr lang="en-US" dirty="0" smtClean="0"/>
              <a:t>Seconded:</a:t>
            </a:r>
          </a:p>
          <a:p>
            <a:pPr indent="0">
              <a:lnSpc>
                <a:spcPct val="80000"/>
              </a:lnSpc>
              <a:buFontTx/>
              <a:buNone/>
            </a:pPr>
            <a:endParaRPr lang="en-US" dirty="0" smtClean="0"/>
          </a:p>
          <a:p>
            <a:pPr indent="0">
              <a:lnSpc>
                <a:spcPct val="80000"/>
              </a:lnSpc>
              <a:buFontTx/>
              <a:buNone/>
            </a:pPr>
            <a:r>
              <a:rPr lang="en-US" dirty="0" smtClean="0"/>
              <a:t>Result:</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28</a:t>
            </a:fld>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29</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Motion-15</a:t>
            </a:r>
            <a:endParaRPr lang="en-US" dirty="0" smtClean="0"/>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resolutions to CID #782, #783 and #784 in document 11/0876r4 and instruct the 802.11aa Technical Editor to incorporate the corresponding changes in the next draft of P802.11aa.</a:t>
            </a:r>
          </a:p>
          <a:p>
            <a:pPr indent="0">
              <a:lnSpc>
                <a:spcPct val="80000"/>
              </a:lnSpc>
              <a:buFontTx/>
              <a:buNone/>
            </a:pPr>
            <a:endParaRPr lang="en-US" dirty="0" smtClean="0"/>
          </a:p>
          <a:p>
            <a:pPr indent="0">
              <a:lnSpc>
                <a:spcPct val="80000"/>
              </a:lnSpc>
              <a:buFontTx/>
              <a:buNone/>
            </a:pPr>
            <a:r>
              <a:rPr lang="en-US" dirty="0" smtClean="0"/>
              <a:t>Moved: Graham Smith</a:t>
            </a:r>
          </a:p>
          <a:p>
            <a:pPr indent="0">
              <a:lnSpc>
                <a:spcPct val="80000"/>
              </a:lnSpc>
              <a:buFontTx/>
              <a:buNone/>
            </a:pPr>
            <a:r>
              <a:rPr lang="en-US" dirty="0" smtClean="0"/>
              <a:t>Seconded: Alex Ashley</a:t>
            </a:r>
          </a:p>
          <a:p>
            <a:pPr indent="0">
              <a:lnSpc>
                <a:spcPct val="80000"/>
              </a:lnSpc>
              <a:buFontTx/>
              <a:buNone/>
            </a:pPr>
            <a:endParaRPr lang="en-US" dirty="0" smtClean="0"/>
          </a:p>
          <a:p>
            <a:pPr indent="0">
              <a:lnSpc>
                <a:spcPct val="80000"/>
              </a:lnSpc>
              <a:buFontTx/>
              <a:buNone/>
            </a:pPr>
            <a:r>
              <a:rPr lang="en-US" dirty="0" smtClean="0"/>
              <a:t>Result: 6/0/1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29</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85813" y="1727200"/>
            <a:ext cx="7500937" cy="3846513"/>
          </a:xfrm>
          <a:prstGeom prst="rect">
            <a:avLst/>
          </a:prstGeom>
          <a:noFill/>
          <a:ln w="9525">
            <a:noFill/>
            <a:miter lim="800000"/>
            <a:headEnd/>
            <a:tailEnd/>
          </a:ln>
        </p:spPr>
        <p:txBody>
          <a:bodyPr>
            <a:spAutoFit/>
          </a:bodyPr>
          <a:lstStyle/>
          <a:p>
            <a:pPr marL="457200" indent="-457200">
              <a:spcBef>
                <a:spcPts val="600"/>
              </a:spcBef>
            </a:pPr>
            <a:r>
              <a:rPr lang="en-US" sz="2800"/>
              <a:t>Goals:</a:t>
            </a:r>
          </a:p>
          <a:p>
            <a:pPr marL="914400" lvl="1" indent="-457200">
              <a:buFont typeface="Arial" charset="0"/>
              <a:buChar char="•"/>
            </a:pPr>
            <a:r>
              <a:rPr lang="en-US" sz="2400"/>
              <a:t>Resolve 4</a:t>
            </a:r>
            <a:r>
              <a:rPr lang="en-US" sz="2400" baseline="30000"/>
              <a:t>th</a:t>
            </a:r>
            <a:r>
              <a:rPr lang="en-US" sz="2400"/>
              <a:t> recirculation (LB179) comments and approve corresponding resolutions</a:t>
            </a:r>
          </a:p>
          <a:p>
            <a:pPr marL="914400" lvl="1" indent="-457200">
              <a:buFont typeface="Arial" charset="0"/>
              <a:buChar char="•"/>
            </a:pPr>
            <a:r>
              <a:rPr lang="en-US" sz="2400"/>
              <a:t>Resolve comments from IEEE-SA MEC and approve corresponding comment resolutions</a:t>
            </a:r>
          </a:p>
          <a:p>
            <a:pPr marL="914400" lvl="1" indent="-457200">
              <a:buFont typeface="Arial" charset="0"/>
              <a:buChar char="•"/>
            </a:pPr>
            <a:r>
              <a:rPr lang="en-US" sz="2400"/>
              <a:t>Start recirculation letter ballot on Draft 6.0</a:t>
            </a:r>
          </a:p>
          <a:p>
            <a:pPr marL="914400" lvl="1" indent="-457200">
              <a:buFont typeface="Arial" charset="0"/>
              <a:buChar char="•"/>
            </a:pPr>
            <a:r>
              <a:rPr lang="en-US" sz="2400"/>
              <a:t>Joint Meeting with 802.1AVB</a:t>
            </a:r>
          </a:p>
          <a:p>
            <a:pPr marL="914400" lvl="1" indent="-457200">
              <a:buFont typeface="Arial" charset="0"/>
              <a:buChar char="•"/>
            </a:pPr>
            <a:r>
              <a:rPr lang="en-US" sz="2400"/>
              <a:t>Submit deliverables for “conditional approval to go to sponsor ballot” to the EC and get EC Approval</a:t>
            </a:r>
          </a:p>
          <a:p>
            <a:pPr marL="457200" indent="-457200" eaLnBrk="0" hangingPunct="0"/>
            <a:endParaRPr lang="en-US" sz="2400" i="0"/>
          </a:p>
        </p:txBody>
      </p:sp>
      <p:sp>
        <p:nvSpPr>
          <p:cNvPr id="4099" name="TextBox 5"/>
          <p:cNvSpPr txBox="1">
            <a:spLocks noChangeArrowheads="1"/>
          </p:cNvSpPr>
          <p:nvPr/>
        </p:nvSpPr>
        <p:spPr bwMode="auto">
          <a:xfrm>
            <a:off x="3529013" y="785813"/>
            <a:ext cx="1757362" cy="584200"/>
          </a:xfrm>
          <a:prstGeom prst="rect">
            <a:avLst/>
          </a:prstGeom>
          <a:noFill/>
          <a:ln w="9525">
            <a:noFill/>
            <a:miter lim="800000"/>
            <a:headEnd/>
            <a:tailEnd/>
          </a:ln>
        </p:spPr>
        <p:txBody>
          <a:bodyPr wrap="none">
            <a:spAutoFit/>
          </a:bodyPr>
          <a:lstStyle/>
          <a:p>
            <a:pPr eaLnBrk="0" hangingPunct="0"/>
            <a:r>
              <a:rPr lang="en-US" sz="3200" b="1"/>
              <a:t>Snapshot</a:t>
            </a:r>
          </a:p>
        </p:txBody>
      </p:sp>
      <p:sp>
        <p:nvSpPr>
          <p:cNvPr id="4100" name="Date Placeholder 6"/>
          <p:cNvSpPr>
            <a:spLocks noGrp="1"/>
          </p:cNvSpPr>
          <p:nvPr>
            <p:ph type="dt" sz="quarter" idx="10"/>
          </p:nvPr>
        </p:nvSpPr>
        <p:spPr/>
        <p:txBody>
          <a:bodyPr/>
          <a:lstStyle/>
          <a:p>
            <a:pPr>
              <a:defRPr/>
            </a:pPr>
            <a:r>
              <a:rPr lang="en-US"/>
              <a:t>July 2011</a:t>
            </a:r>
            <a:endParaRPr lang="en-GB"/>
          </a:p>
        </p:txBody>
      </p:sp>
      <p:sp>
        <p:nvSpPr>
          <p:cNvPr id="4101" name="Footer Placeholder 7"/>
          <p:cNvSpPr>
            <a:spLocks noGrp="1"/>
          </p:cNvSpPr>
          <p:nvPr>
            <p:ph type="ftr" sz="quarter" idx="11"/>
          </p:nvPr>
        </p:nvSpPr>
        <p:spPr/>
        <p:txBody>
          <a:bodyPr/>
          <a:lstStyle/>
          <a:p>
            <a:pPr>
              <a:defRPr/>
            </a:pPr>
            <a:r>
              <a:rPr lang="en-GB"/>
              <a:t>Ganesh Venkatesan, Intel Corporation et al</a:t>
            </a:r>
          </a:p>
        </p:txBody>
      </p:sp>
      <p:sp>
        <p:nvSpPr>
          <p:cNvPr id="4102" name="Slide Number Placeholder 8"/>
          <p:cNvSpPr>
            <a:spLocks noGrp="1"/>
          </p:cNvSpPr>
          <p:nvPr>
            <p:ph type="sldNum" sz="quarter" idx="12"/>
          </p:nvPr>
        </p:nvSpPr>
        <p:spPr/>
        <p:txBody>
          <a:bodyPr/>
          <a:lstStyle/>
          <a:p>
            <a:pPr>
              <a:defRPr/>
            </a:pPr>
            <a:r>
              <a:rPr lang="en-GB" smtClean="0"/>
              <a:t>Slide </a:t>
            </a:r>
            <a:fld id="{F301A96B-4DF6-43BF-A405-03267B2BB470}" type="slidenum">
              <a:rPr lang="en-GB" smtClean="0"/>
              <a:pPr>
                <a:defRPr/>
              </a:pPr>
              <a:t>3</a:t>
            </a:fld>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253A48D-357B-4132-8BEF-D2AEDE7FE0CC}" type="slidenum">
              <a:rPr lang="en-US"/>
              <a:pPr/>
              <a:t>30</a:t>
            </a:fld>
            <a:endParaRPr lang="en-US"/>
          </a:p>
        </p:txBody>
      </p:sp>
      <p:sp>
        <p:nvSpPr>
          <p:cNvPr id="104450" name="Rectangle 2"/>
          <p:cNvSpPr>
            <a:spLocks noGrp="1" noChangeArrowheads="1"/>
          </p:cNvSpPr>
          <p:nvPr>
            <p:ph type="title"/>
          </p:nvPr>
        </p:nvSpPr>
        <p:spPr>
          <a:xfrm>
            <a:off x="457200" y="274638"/>
            <a:ext cx="8229600" cy="868362"/>
          </a:xfrm>
        </p:spPr>
        <p:txBody>
          <a:bodyPr/>
          <a:lstStyle/>
          <a:p>
            <a:r>
              <a:rPr lang="en-GB" sz="2800" b="1" u="sng"/>
              <a:t>Recirculation Working Group Letter Ballot</a:t>
            </a:r>
            <a:endParaRPr lang="en-US" sz="2800" b="1" u="sng"/>
          </a:p>
        </p:txBody>
      </p:sp>
      <p:sp>
        <p:nvSpPr>
          <p:cNvPr id="104451" name="Rectangle 3"/>
          <p:cNvSpPr>
            <a:spLocks noGrp="1" noChangeArrowheads="1"/>
          </p:cNvSpPr>
          <p:nvPr>
            <p:ph type="body" idx="1"/>
          </p:nvPr>
        </p:nvSpPr>
        <p:spPr>
          <a:xfrm>
            <a:off x="457200" y="990600"/>
            <a:ext cx="8382000" cy="5135563"/>
          </a:xfrm>
        </p:spPr>
        <p:txBody>
          <a:bodyPr/>
          <a:lstStyle/>
          <a:p>
            <a:pPr>
              <a:lnSpc>
                <a:spcPct val="80000"/>
              </a:lnSpc>
            </a:pPr>
            <a:endParaRPr lang="en-GB" sz="2400" b="1" u="sng"/>
          </a:p>
          <a:p>
            <a:pPr>
              <a:lnSpc>
                <a:spcPct val="80000"/>
              </a:lnSpc>
            </a:pPr>
            <a:r>
              <a:rPr lang="en-GB" sz="2400"/>
              <a:t>Motion:</a:t>
            </a:r>
            <a:endParaRPr lang="en-US" sz="2400"/>
          </a:p>
          <a:p>
            <a:pPr>
              <a:lnSpc>
                <a:spcPct val="80000"/>
              </a:lnSpc>
            </a:pPr>
            <a:r>
              <a:rPr lang="en-US" sz="2400" b="1"/>
              <a:t>Having approved comment resolutions for all of the comments received from &lt;ballot&gt; on &lt;group&gt; &lt;draft&gt; as contained in document &lt;resolution doc ref&gt;,</a:t>
            </a:r>
            <a:endParaRPr lang="en-GB" sz="2400"/>
          </a:p>
          <a:p>
            <a:pPr>
              <a:lnSpc>
                <a:spcPct val="80000"/>
              </a:lnSpc>
            </a:pPr>
            <a:r>
              <a:rPr lang="en-US" sz="2400" b="1"/>
              <a:t>[Instruct the editor to prepare Draft &lt;draft&gt; incorporating these resolutions and,]</a:t>
            </a:r>
            <a:endParaRPr lang="en-GB" sz="2400"/>
          </a:p>
          <a:p>
            <a:pPr>
              <a:lnSpc>
                <a:spcPct val="80000"/>
              </a:lnSpc>
            </a:pPr>
            <a:r>
              <a:rPr lang="en-US" sz="2400" b="1"/>
              <a:t>Approve a 15 day Working Group Recirculation Ballot asking the question “Should &lt;group&gt; &lt;draft&gt; be forwarded to Sponsor Ballot?”</a:t>
            </a:r>
            <a:endParaRPr lang="en-US" sz="2400"/>
          </a:p>
          <a:p>
            <a:pPr>
              <a:lnSpc>
                <a:spcPct val="80000"/>
              </a:lnSpc>
            </a:pPr>
            <a:r>
              <a:rPr lang="en-GB" sz="2400" b="1"/>
              <a:t>[Moved by &lt;name&gt; on behalf of &lt;group&gt;</a:t>
            </a:r>
            <a:endParaRPr lang="en-GB" sz="2400"/>
          </a:p>
          <a:p>
            <a:pPr>
              <a:lnSpc>
                <a:spcPct val="80000"/>
              </a:lnSpc>
            </a:pPr>
            <a:r>
              <a:rPr lang="en-GB" sz="2400" b="1"/>
              <a:t>&lt;group&gt; vote: </a:t>
            </a:r>
            <a:endParaRPr lang="en-GB" sz="2400"/>
          </a:p>
          <a:p>
            <a:pPr>
              <a:lnSpc>
                <a:spcPct val="80000"/>
              </a:lnSpc>
            </a:pPr>
            <a:r>
              <a:rPr lang="en-GB" sz="2400" b="1"/>
              <a:t>Moved: &lt;name&gt;,  Seconded: &lt;name&gt;, Result: y-n-a]</a:t>
            </a:r>
            <a:endParaRPr lang="en-US" sz="2400"/>
          </a:p>
          <a:p>
            <a:pPr>
              <a:lnSpc>
                <a:spcPct val="80000"/>
              </a:lnSpc>
              <a:buFont typeface="Symbol" pitchFamily="18" charset="2"/>
              <a:buChar char=""/>
            </a:pPr>
            <a:endParaRPr lang="en-US" sz="1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DF5D4E7-F668-41DD-AB3D-8E2FC9B0A607}" type="slidenum">
              <a:rPr lang="en-US"/>
              <a:pPr/>
              <a:t>31</a:t>
            </a:fld>
            <a:endParaRPr lang="en-US"/>
          </a:p>
        </p:txBody>
      </p:sp>
      <p:sp>
        <p:nvSpPr>
          <p:cNvPr id="106498" name="Rectangle 2"/>
          <p:cNvSpPr>
            <a:spLocks noGrp="1" noChangeArrowheads="1"/>
          </p:cNvSpPr>
          <p:nvPr>
            <p:ph type="title"/>
          </p:nvPr>
        </p:nvSpPr>
        <p:spPr>
          <a:xfrm>
            <a:off x="457200" y="274638"/>
            <a:ext cx="8229600" cy="868362"/>
          </a:xfrm>
        </p:spPr>
        <p:txBody>
          <a:bodyPr/>
          <a:lstStyle/>
          <a:p>
            <a:r>
              <a:rPr lang="en-GB" sz="2800" b="1" u="sng"/>
              <a:t>Pre-authorized Recirculation Working Group Letter Ballot</a:t>
            </a:r>
            <a:r>
              <a:rPr lang="en-GB" sz="4000" b="1" u="sng"/>
              <a:t> </a:t>
            </a:r>
            <a:endParaRPr lang="en-US" sz="4000" b="1" u="sng"/>
          </a:p>
        </p:txBody>
      </p:sp>
      <p:sp>
        <p:nvSpPr>
          <p:cNvPr id="106499" name="Rectangle 3"/>
          <p:cNvSpPr>
            <a:spLocks noGrp="1" noChangeArrowheads="1"/>
          </p:cNvSpPr>
          <p:nvPr>
            <p:ph type="body" idx="1"/>
          </p:nvPr>
        </p:nvSpPr>
        <p:spPr>
          <a:xfrm>
            <a:off x="457200" y="990600"/>
            <a:ext cx="8382000" cy="5135563"/>
          </a:xfrm>
        </p:spPr>
        <p:txBody>
          <a:bodyPr/>
          <a:lstStyle/>
          <a:p>
            <a:pPr>
              <a:lnSpc>
                <a:spcPct val="90000"/>
              </a:lnSpc>
            </a:pPr>
            <a:endParaRPr lang="en-GB" sz="2400" b="1" u="sng"/>
          </a:p>
          <a:p>
            <a:pPr>
              <a:lnSpc>
                <a:spcPct val="90000"/>
              </a:lnSpc>
            </a:pPr>
            <a:r>
              <a:rPr lang="en-GB" sz="2400"/>
              <a:t>Commentary: this motion can be used with the intention to recirculate a draft without changes after a pending recirculation ballot.</a:t>
            </a:r>
          </a:p>
          <a:p>
            <a:pPr>
              <a:lnSpc>
                <a:spcPct val="90000"/>
              </a:lnSpc>
            </a:pPr>
            <a:r>
              <a:rPr lang="en-GB" sz="2400"/>
              <a:t>Motion:</a:t>
            </a:r>
            <a:endParaRPr lang="en-US" sz="2400"/>
          </a:p>
          <a:p>
            <a:pPr>
              <a:lnSpc>
                <a:spcPct val="90000"/>
              </a:lnSpc>
            </a:pPr>
            <a:r>
              <a:rPr lang="en-US" sz="2400" b="1"/>
              <a:t>Approve a 15 day Working Group Recirculation Ballot asking the question “Should &lt;group&gt; &lt;draft&gt; be forwarded to Sponsor Ballot?” to start as soon as practical after the closing of the &lt;nth&gt; Recirculation Ballot on &lt;group&gt; &lt;draft&gt; and conditional on that ballot passing.</a:t>
            </a:r>
            <a:endParaRPr lang="en-US" sz="2400"/>
          </a:p>
          <a:p>
            <a:pPr>
              <a:lnSpc>
                <a:spcPct val="90000"/>
              </a:lnSpc>
            </a:pPr>
            <a:r>
              <a:rPr lang="en-GB" sz="2400" b="1"/>
              <a:t>[Moved by &lt;name&gt; on behalf of &lt;group&gt;</a:t>
            </a:r>
            <a:endParaRPr lang="en-GB" sz="2400"/>
          </a:p>
          <a:p>
            <a:pPr>
              <a:lnSpc>
                <a:spcPct val="90000"/>
              </a:lnSpc>
            </a:pPr>
            <a:r>
              <a:rPr lang="en-GB" sz="2400" b="1"/>
              <a:t>&lt;group&gt; vote: </a:t>
            </a:r>
            <a:endParaRPr lang="en-GB" sz="2400"/>
          </a:p>
          <a:p>
            <a:pPr>
              <a:lnSpc>
                <a:spcPct val="90000"/>
              </a:lnSpc>
            </a:pPr>
            <a:r>
              <a:rPr lang="en-GB" sz="2400" b="1"/>
              <a:t>Moved: &lt;name&gt;,  Seconded: &lt;name&gt;, Result: y-n-a]</a:t>
            </a:r>
            <a:endParaRPr lang="en-US" sz="2400"/>
          </a:p>
          <a:p>
            <a:pPr>
              <a:lnSpc>
                <a:spcPct val="90000"/>
              </a:lnSpc>
              <a:buFont typeface="Symbol" pitchFamily="18" charset="2"/>
              <a:buChar char=""/>
            </a:pPr>
            <a:endParaRPr lang="en-US"/>
          </a:p>
          <a:p>
            <a:pPr>
              <a:lnSpc>
                <a:spcPct val="90000"/>
              </a:lnSpc>
              <a:buFont typeface="Symbol" pitchFamily="18" charset="2"/>
              <a:buChar char=""/>
            </a:pPr>
            <a:endParaRPr lang="en-US"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3AE2955-DCB4-4245-9070-08DD31C1D4B3}" type="slidenum">
              <a:rPr lang="en-US"/>
              <a:pPr/>
              <a:t>32</a:t>
            </a:fld>
            <a:endParaRPr lang="en-US"/>
          </a:p>
        </p:txBody>
      </p:sp>
      <p:sp>
        <p:nvSpPr>
          <p:cNvPr id="108546" name="Rectangle 2"/>
          <p:cNvSpPr>
            <a:spLocks noGrp="1" noChangeArrowheads="1"/>
          </p:cNvSpPr>
          <p:nvPr>
            <p:ph type="title"/>
          </p:nvPr>
        </p:nvSpPr>
        <p:spPr>
          <a:xfrm>
            <a:off x="457200" y="274638"/>
            <a:ext cx="8229600" cy="868362"/>
          </a:xfrm>
        </p:spPr>
        <p:txBody>
          <a:bodyPr/>
          <a:lstStyle/>
          <a:p>
            <a:r>
              <a:rPr lang="en-GB" sz="2800" b="1" u="sng"/>
              <a:t>Forward Draft to Sponsor Ballot using conditional approval</a:t>
            </a:r>
            <a:endParaRPr lang="en-US" sz="2800" b="1" u="sng"/>
          </a:p>
        </p:txBody>
      </p:sp>
      <p:sp>
        <p:nvSpPr>
          <p:cNvPr id="108547" name="Rectangle 3"/>
          <p:cNvSpPr>
            <a:spLocks noGrp="1" noChangeArrowheads="1"/>
          </p:cNvSpPr>
          <p:nvPr>
            <p:ph type="body" idx="1"/>
          </p:nvPr>
        </p:nvSpPr>
        <p:spPr>
          <a:xfrm>
            <a:off x="457200" y="990600"/>
            <a:ext cx="8382000" cy="5135563"/>
          </a:xfrm>
        </p:spPr>
        <p:txBody>
          <a:bodyPr/>
          <a:lstStyle/>
          <a:p>
            <a:pPr marL="457200" indent="-457200">
              <a:lnSpc>
                <a:spcPct val="80000"/>
              </a:lnSpc>
            </a:pPr>
            <a:endParaRPr lang="en-GB" sz="2800" b="1" u="sng"/>
          </a:p>
          <a:p>
            <a:pPr marL="457200" indent="-457200">
              <a:lnSpc>
                <a:spcPct val="80000"/>
              </a:lnSpc>
            </a:pPr>
            <a:r>
              <a:rPr lang="en-GB" sz="2800"/>
              <a:t>Motion:</a:t>
            </a:r>
            <a:endParaRPr lang="en-US" sz="2800"/>
          </a:p>
          <a:p>
            <a:pPr marL="457200" indent="-457200">
              <a:lnSpc>
                <a:spcPct val="80000"/>
              </a:lnSpc>
            </a:pPr>
            <a:r>
              <a:rPr lang="en-US" sz="2800" b="1"/>
              <a:t>Approve document &lt;doc-ref&gt; as the report to the IEEE 802 Executive Committee on the requirements for conditional approval to forward &lt;group&gt; to Sponsor Ballot, and</a:t>
            </a:r>
            <a:endParaRPr lang="en-GB" sz="2800"/>
          </a:p>
          <a:p>
            <a:pPr marL="457200" indent="-457200">
              <a:lnSpc>
                <a:spcPct val="80000"/>
              </a:lnSpc>
            </a:pPr>
            <a:r>
              <a:rPr lang="en-US" sz="2800" b="1"/>
              <a:t>Request the IEEE 802 Executive Committee to conditionally approve forwarding &lt;group&gt; &lt;draft&gt; to sponsor ballot.</a:t>
            </a:r>
            <a:endParaRPr lang="en-US" sz="2800"/>
          </a:p>
          <a:p>
            <a:pPr marL="457200" indent="-457200">
              <a:lnSpc>
                <a:spcPct val="80000"/>
              </a:lnSpc>
            </a:pPr>
            <a:r>
              <a:rPr lang="en-GB" sz="2800" b="1"/>
              <a:t>[Moved by &lt;name&gt; on behalf of &lt;group&gt;</a:t>
            </a:r>
            <a:endParaRPr lang="en-GB" sz="2800"/>
          </a:p>
          <a:p>
            <a:pPr marL="457200" indent="-457200">
              <a:lnSpc>
                <a:spcPct val="80000"/>
              </a:lnSpc>
            </a:pPr>
            <a:r>
              <a:rPr lang="en-GB" sz="2800" b="1"/>
              <a:t>&lt;group&gt; vote: </a:t>
            </a:r>
            <a:endParaRPr lang="en-GB" sz="2800"/>
          </a:p>
          <a:p>
            <a:pPr marL="457200" indent="-457200">
              <a:lnSpc>
                <a:spcPct val="80000"/>
              </a:lnSpc>
            </a:pPr>
            <a:r>
              <a:rPr lang="en-GB" sz="2800" b="1"/>
              <a:t>Moved: &lt;name&gt;,  Seconded: &lt;name&gt;, Result: y-n-a]</a:t>
            </a:r>
            <a:endParaRPr lang="en-US" sz="2800"/>
          </a:p>
          <a:p>
            <a:pPr marL="457200" indent="-457200">
              <a:lnSpc>
                <a:spcPct val="80000"/>
              </a:lnSpc>
              <a:buFont typeface="Symbol" pitchFamily="18" charset="2"/>
              <a:buChar char=""/>
            </a:pPr>
            <a:endParaRPr lang="en-US" sz="3600"/>
          </a:p>
          <a:p>
            <a:pPr marL="457200" indent="-457200">
              <a:lnSpc>
                <a:spcPct val="80000"/>
              </a:lnSpc>
              <a:buFont typeface="Symbol" pitchFamily="18" charset="2"/>
              <a:buChar char=""/>
            </a:pPr>
            <a:endParaRPr lang="en-US" sz="2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B6853E-463C-42A5-9836-6EA1FE8FD505}" type="slidenum">
              <a:rPr lang="en-US"/>
              <a:pPr/>
              <a:t>33</a:t>
            </a:fld>
            <a:endParaRPr lang="en-US"/>
          </a:p>
        </p:txBody>
      </p:sp>
      <p:sp>
        <p:nvSpPr>
          <p:cNvPr id="110594" name="Rectangle 2"/>
          <p:cNvSpPr>
            <a:spLocks noGrp="1" noChangeArrowheads="1"/>
          </p:cNvSpPr>
          <p:nvPr>
            <p:ph type="title"/>
          </p:nvPr>
        </p:nvSpPr>
        <p:spPr>
          <a:xfrm>
            <a:off x="457200" y="274638"/>
            <a:ext cx="8229600" cy="868362"/>
          </a:xfrm>
        </p:spPr>
        <p:txBody>
          <a:bodyPr/>
          <a:lstStyle/>
          <a:p>
            <a:r>
              <a:rPr lang="en-GB" sz="2800" b="1" u="sng"/>
              <a:t>Approve report for conditional approval to go to sponsor ballot</a:t>
            </a:r>
            <a:endParaRPr lang="en-US" sz="2800" b="1" u="sng"/>
          </a:p>
        </p:txBody>
      </p:sp>
      <p:sp>
        <p:nvSpPr>
          <p:cNvPr id="110595" name="Rectangle 3"/>
          <p:cNvSpPr>
            <a:spLocks noGrp="1" noChangeArrowheads="1"/>
          </p:cNvSpPr>
          <p:nvPr>
            <p:ph type="body" idx="1"/>
          </p:nvPr>
        </p:nvSpPr>
        <p:spPr>
          <a:xfrm>
            <a:off x="457200" y="990600"/>
            <a:ext cx="8382000" cy="5135563"/>
          </a:xfrm>
        </p:spPr>
        <p:txBody>
          <a:bodyPr/>
          <a:lstStyle/>
          <a:p>
            <a:pPr marL="533400" indent="-533400">
              <a:lnSpc>
                <a:spcPct val="80000"/>
              </a:lnSpc>
            </a:pPr>
            <a:endParaRPr lang="en-GB" sz="2400" b="1" u="sng"/>
          </a:p>
          <a:p>
            <a:pPr marL="914400" lvl="1" indent="-457200">
              <a:lnSpc>
                <a:spcPct val="80000"/>
              </a:lnSpc>
            </a:pPr>
            <a:endParaRPr lang="en-GB" sz="2000" b="1" u="sng"/>
          </a:p>
          <a:p>
            <a:pPr marL="533400" indent="-533400">
              <a:lnSpc>
                <a:spcPct val="80000"/>
              </a:lnSpc>
            </a:pPr>
            <a:r>
              <a:rPr lang="en-GB" sz="2400"/>
              <a:t>Commentary:  this may be used instead of “forward a draft to sponsor ballot” as the group has (through the letter ballot) already agreed to forward the draft to sponsor ballot.   However, the report being an output document of 802.11 to the EC requires formal approval.</a:t>
            </a:r>
          </a:p>
          <a:p>
            <a:pPr marL="533400" indent="-533400">
              <a:lnSpc>
                <a:spcPct val="80000"/>
              </a:lnSpc>
            </a:pPr>
            <a:r>
              <a:rPr lang="en-GB" sz="2400"/>
              <a:t>Motion:</a:t>
            </a:r>
            <a:endParaRPr lang="en-US" sz="2400"/>
          </a:p>
          <a:p>
            <a:pPr marL="533400" indent="-533400">
              <a:lnSpc>
                <a:spcPct val="80000"/>
              </a:lnSpc>
            </a:pPr>
            <a:r>
              <a:rPr lang="en-GB" sz="2400" b="1"/>
              <a:t>Approve document &lt;doc ref&gt; as the report to the 802 Executive Committee (EC) on the requirements for conditional approval to forward 802.11&lt;x&gt; to sponsor ballot.</a:t>
            </a:r>
            <a:endParaRPr lang="en-US" sz="2400"/>
          </a:p>
          <a:p>
            <a:pPr marL="533400" indent="-533400">
              <a:lnSpc>
                <a:spcPct val="80000"/>
              </a:lnSpc>
            </a:pPr>
            <a:r>
              <a:rPr lang="en-GB" sz="2400" b="1"/>
              <a:t>[Moved by &lt;name&gt; on behalf of &lt;group&gt;</a:t>
            </a:r>
            <a:endParaRPr lang="en-GB" sz="2400"/>
          </a:p>
          <a:p>
            <a:pPr marL="533400" indent="-533400">
              <a:lnSpc>
                <a:spcPct val="80000"/>
              </a:lnSpc>
            </a:pPr>
            <a:r>
              <a:rPr lang="en-GB" sz="2400" b="1"/>
              <a:t>&lt;group&gt; vote: </a:t>
            </a:r>
            <a:endParaRPr lang="en-GB" sz="2400"/>
          </a:p>
          <a:p>
            <a:pPr marL="533400" indent="-533400">
              <a:lnSpc>
                <a:spcPct val="80000"/>
              </a:lnSpc>
            </a:pPr>
            <a:r>
              <a:rPr lang="en-GB" sz="2400" b="1"/>
              <a:t>Moved: &lt;name&gt;,  Seconded: &lt;name&gt;, Result: y-n-a]</a:t>
            </a:r>
            <a:endParaRPr lang="en-US" sz="2400"/>
          </a:p>
          <a:p>
            <a:pPr marL="533400" indent="-533400">
              <a:lnSpc>
                <a:spcPct val="80000"/>
              </a:lnSpc>
              <a:buFont typeface="Symbol" pitchFamily="18" charset="2"/>
              <a:buChar char=""/>
            </a:pPr>
            <a:endParaRPr lang="en-US"/>
          </a:p>
          <a:p>
            <a:pPr marL="533400" indent="-533400">
              <a:lnSpc>
                <a:spcPct val="80000"/>
              </a:lnSpc>
              <a:buFont typeface="Symbol" pitchFamily="18" charset="2"/>
              <a:buChar char=""/>
            </a:pPr>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CEFE99A-2927-4A26-B468-80D8FA5FC68A}" type="slidenum">
              <a:rPr lang="en-US"/>
              <a:pPr/>
              <a:t>34</a:t>
            </a:fld>
            <a:endParaRPr lang="en-US"/>
          </a:p>
        </p:txBody>
      </p:sp>
      <p:sp>
        <p:nvSpPr>
          <p:cNvPr id="112642" name="Rectangle 2"/>
          <p:cNvSpPr>
            <a:spLocks noGrp="1" noChangeArrowheads="1"/>
          </p:cNvSpPr>
          <p:nvPr>
            <p:ph type="title"/>
          </p:nvPr>
        </p:nvSpPr>
        <p:spPr>
          <a:xfrm>
            <a:off x="457200" y="274638"/>
            <a:ext cx="8229600" cy="868362"/>
          </a:xfrm>
        </p:spPr>
        <p:txBody>
          <a:bodyPr/>
          <a:lstStyle/>
          <a:p>
            <a:r>
              <a:rPr lang="en-GB" sz="2800" b="1" u="sng"/>
              <a:t>Pre-approval of Sponsor Ballot comment resolutions  and recirculation ballot</a:t>
            </a:r>
            <a:br>
              <a:rPr lang="en-GB" sz="2800" b="1" u="sng"/>
            </a:br>
            <a:endParaRPr lang="en-US" sz="2800" b="1" u="sng"/>
          </a:p>
        </p:txBody>
      </p:sp>
      <p:sp>
        <p:nvSpPr>
          <p:cNvPr id="112643" name="Rectangle 3"/>
          <p:cNvSpPr>
            <a:spLocks noGrp="1" noChangeArrowheads="1"/>
          </p:cNvSpPr>
          <p:nvPr>
            <p:ph type="body" idx="1"/>
          </p:nvPr>
        </p:nvSpPr>
        <p:spPr>
          <a:xfrm>
            <a:off x="457200" y="990600"/>
            <a:ext cx="8382000" cy="5135563"/>
          </a:xfrm>
        </p:spPr>
        <p:txBody>
          <a:bodyPr/>
          <a:lstStyle/>
          <a:p>
            <a:pPr marL="533400" indent="-533400">
              <a:lnSpc>
                <a:spcPct val="80000"/>
              </a:lnSpc>
            </a:pPr>
            <a:endParaRPr lang="en-GB" sz="1800" b="1" u="sng"/>
          </a:p>
          <a:p>
            <a:pPr marL="914400" lvl="1" indent="-457200">
              <a:lnSpc>
                <a:spcPct val="80000"/>
              </a:lnSpc>
            </a:pPr>
            <a:endParaRPr lang="en-GB" sz="1600" b="1" u="sng"/>
          </a:p>
          <a:p>
            <a:pPr marL="533400" indent="-533400">
              <a:lnSpc>
                <a:spcPct val="80000"/>
              </a:lnSpc>
            </a:pPr>
            <a:r>
              <a:rPr lang="en-GB" sz="1800"/>
              <a:t>Commentary: This motion is used to enable a comment resolution committee to perform comment resolutions and go to sponsor ballot with the resulting document.</a:t>
            </a:r>
          </a:p>
          <a:p>
            <a:pPr marL="533400" indent="-533400">
              <a:lnSpc>
                <a:spcPct val="80000"/>
              </a:lnSpc>
            </a:pPr>
            <a:r>
              <a:rPr lang="en-GB" sz="1800"/>
              <a:t>Note, in sponsor ballot, comment resolution is delegated to the WG Chair, who usually delegates this to the appropriate TG.  Depending on the terms of that delegation, the TG may be authorized to resolve comments and request recirculation ballots without any futher approval of the WG – i.e., this motion is  unnecessary in that case.</a:t>
            </a:r>
          </a:p>
          <a:p>
            <a:pPr marL="533400" indent="-533400">
              <a:lnSpc>
                <a:spcPct val="80000"/>
              </a:lnSpc>
            </a:pPr>
            <a:r>
              <a:rPr lang="en-GB" sz="1800"/>
              <a:t>Motion: </a:t>
            </a:r>
            <a:endParaRPr lang="en-US" sz="1800"/>
          </a:p>
          <a:p>
            <a:pPr marL="533400" indent="-533400">
              <a:lnSpc>
                <a:spcPct val="80000"/>
              </a:lnSpc>
            </a:pPr>
            <a:r>
              <a:rPr lang="en-GB" sz="1800" b="1"/>
              <a:t>To authorize the &lt;name of group&gt; Comment Resolution Committee to resolve the comments in &lt;ballot-identifier&gt; by correspondence, to authorize the &lt;name of group&gt; Editor to create &lt;draft reference, e.g. Draft P802.11aa D5.0&gt; based on the comment resolutions, and to initiate a recirculation of &lt;ballot-identifier&gt;.</a:t>
            </a:r>
            <a:endParaRPr lang="en-GB" sz="1800"/>
          </a:p>
          <a:p>
            <a:pPr marL="533400" indent="-533400">
              <a:lnSpc>
                <a:spcPct val="80000"/>
              </a:lnSpc>
            </a:pPr>
            <a:r>
              <a:rPr lang="en-GB" sz="1800" b="1"/>
              <a:t>[Moved by &lt;name&gt; on behalf of &lt;group&gt;</a:t>
            </a:r>
            <a:endParaRPr lang="en-GB" sz="1800"/>
          </a:p>
          <a:p>
            <a:pPr marL="533400" indent="-533400">
              <a:lnSpc>
                <a:spcPct val="80000"/>
              </a:lnSpc>
            </a:pPr>
            <a:r>
              <a:rPr lang="en-GB" sz="1800" b="1"/>
              <a:t>&lt;group&gt; vote: </a:t>
            </a:r>
            <a:endParaRPr lang="en-GB" sz="1800"/>
          </a:p>
          <a:p>
            <a:pPr marL="533400" indent="-533400">
              <a:lnSpc>
                <a:spcPct val="80000"/>
              </a:lnSpc>
            </a:pPr>
            <a:r>
              <a:rPr lang="en-GB" sz="1800" b="1"/>
              <a:t>Moved: &lt;name&gt;,  Seconded: &lt;name&gt;, Result: y-n-a]</a:t>
            </a:r>
            <a:endParaRPr lang="en-US" sz="1800"/>
          </a:p>
          <a:p>
            <a:pPr marL="533400" indent="-533400">
              <a:lnSpc>
                <a:spcPct val="80000"/>
              </a:lnSpc>
              <a:buFont typeface="Symbol" pitchFamily="18" charset="2"/>
              <a:buChar char=""/>
            </a:pPr>
            <a:endParaRPr lang="en-US" sz="1800"/>
          </a:p>
          <a:p>
            <a:pPr marL="533400" indent="-533400">
              <a:lnSpc>
                <a:spcPct val="80000"/>
              </a:lnSpc>
              <a:buFont typeface="Symbol" pitchFamily="18" charset="2"/>
              <a:buChar char=""/>
            </a:pPr>
            <a:endParaRPr lang="en-US" sz="2400"/>
          </a:p>
          <a:p>
            <a:pPr marL="533400" indent="-533400">
              <a:lnSpc>
                <a:spcPct val="80000"/>
              </a:lnSpc>
              <a:buFont typeface="Symbol" pitchFamily="18" charset="2"/>
              <a:buChar char=""/>
            </a:pPr>
            <a:endParaRPr lang="en-US" sz="1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887F037-0290-4422-8EBE-1B2D4D398936}" type="slidenum">
              <a:rPr lang="en-US" i="0"/>
              <a:pPr algn="ctr" eaLnBrk="0" hangingPunct="0"/>
              <a:t>35</a:t>
            </a:fld>
            <a:endParaRPr lang="en-US" i="0"/>
          </a:p>
        </p:txBody>
      </p:sp>
      <p:sp>
        <p:nvSpPr>
          <p:cNvPr id="25603" name="Rectangle 2"/>
          <p:cNvSpPr>
            <a:spLocks noGrp="1" noChangeArrowheads="1"/>
          </p:cNvSpPr>
          <p:nvPr>
            <p:ph type="title" idx="4294967295"/>
          </p:nvPr>
        </p:nvSpPr>
        <p:spPr/>
        <p:txBody>
          <a:bodyPr/>
          <a:lstStyle/>
          <a:p>
            <a:r>
              <a:rPr lang="en-US" smtClean="0"/>
              <a:t>Sep 2011 meeting room request</a:t>
            </a:r>
          </a:p>
        </p:txBody>
      </p:sp>
      <p:sp>
        <p:nvSpPr>
          <p:cNvPr id="15364" name="Rectangle 3"/>
          <p:cNvSpPr>
            <a:spLocks noGrp="1" noChangeArrowheads="1"/>
          </p:cNvSpPr>
          <p:nvPr>
            <p:ph type="body" idx="4294967295"/>
          </p:nvPr>
        </p:nvSpPr>
        <p:spPr>
          <a:xfrm>
            <a:off x="714375" y="1928813"/>
            <a:ext cx="7772400" cy="4114800"/>
          </a:xfrm>
        </p:spPr>
        <p:txBody>
          <a:bodyPr/>
          <a:lstStyle/>
          <a:p>
            <a:pPr marL="800100" indent="-457200">
              <a:lnSpc>
                <a:spcPct val="80000"/>
              </a:lnSpc>
              <a:defRPr/>
            </a:pPr>
            <a:r>
              <a:rPr lang="en-US" dirty="0" smtClean="0"/>
              <a:t>P802.11aa has planned initial Sponsor Ballot between Sep 07 and Oct 17, 2011.</a:t>
            </a:r>
          </a:p>
          <a:p>
            <a:pPr marL="800100" indent="-457200">
              <a:lnSpc>
                <a:spcPct val="80000"/>
              </a:lnSpc>
              <a:defRPr/>
            </a:pPr>
            <a:r>
              <a:rPr lang="en-US" dirty="0" smtClean="0"/>
              <a:t>One meeting slot to provide a status report on P802.11aa.</a:t>
            </a:r>
            <a:endParaRPr lang="en-US" dirty="0" smtClean="0"/>
          </a:p>
          <a:p>
            <a:pPr lvl="1" indent="0">
              <a:lnSpc>
                <a:spcPct val="80000"/>
              </a:lnSpc>
              <a:buFontTx/>
              <a:buNone/>
              <a:defRPr/>
            </a:pPr>
            <a:endParaRPr lang="en-US" sz="1800" dirty="0" smtClean="0"/>
          </a:p>
          <a:p>
            <a:pPr indent="0">
              <a:lnSpc>
                <a:spcPct val="80000"/>
              </a:lnSpc>
              <a:buFontTx/>
              <a:buNone/>
              <a:defRPr/>
            </a:pPr>
            <a:endParaRPr lang="en-US" dirty="0" smtClean="0"/>
          </a:p>
          <a:p>
            <a:pPr indent="0">
              <a:lnSpc>
                <a:spcPct val="80000"/>
              </a:lnSpc>
              <a:buFontTx/>
              <a:buNone/>
              <a:defRPr/>
            </a:pPr>
            <a:endParaRPr lang="en-US" dirty="0" smtClean="0"/>
          </a:p>
          <a:p>
            <a:pPr indent="0">
              <a:lnSpc>
                <a:spcPct val="80000"/>
              </a:lnSpc>
              <a:buFontTx/>
              <a:buNone/>
              <a:defRPr/>
            </a:pPr>
            <a:endParaRPr lang="en-US" dirty="0" smtClean="0"/>
          </a:p>
          <a:p>
            <a:pPr indent="0">
              <a:lnSpc>
                <a:spcPct val="80000"/>
              </a:lnSpc>
              <a:buFontTx/>
              <a:buNone/>
              <a:defRPr/>
            </a:pPr>
            <a:endParaRPr lang="en-US" sz="1800" dirty="0" smtClean="0"/>
          </a:p>
          <a:p>
            <a:pPr indent="0">
              <a:lnSpc>
                <a:spcPct val="80000"/>
              </a:lnSpc>
              <a:buFontTx/>
              <a:buNone/>
              <a:defRPr/>
            </a:pPr>
            <a:endParaRPr lang="en-US" sz="1800" dirty="0" smtClean="0"/>
          </a:p>
          <a:p>
            <a:pPr indent="0">
              <a:lnSpc>
                <a:spcPct val="80000"/>
              </a:lnSpc>
              <a:buFontTx/>
              <a:buNone/>
              <a:defRPr/>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1C2B71D7-B78D-44D2-993E-EDB48AE05048}" type="slidenum">
              <a:rPr lang="en-GB" smtClean="0"/>
              <a:pPr>
                <a:defRPr/>
              </a:pPr>
              <a:t>35</a:t>
            </a:fld>
            <a:endParaRPr lang="en-GB"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8D8D40A-0BD2-4CAC-8882-CEC2C91C9221}" type="slidenum">
              <a:rPr lang="en-US" i="0"/>
              <a:pPr algn="ctr" eaLnBrk="0" hangingPunct="0"/>
              <a:t>36</a:t>
            </a:fld>
            <a:endParaRPr lang="en-US" i="0"/>
          </a:p>
        </p:txBody>
      </p:sp>
      <p:sp>
        <p:nvSpPr>
          <p:cNvPr id="26627" name="Rectangle 2"/>
          <p:cNvSpPr>
            <a:spLocks noGrp="1" noChangeArrowheads="1"/>
          </p:cNvSpPr>
          <p:nvPr>
            <p:ph type="title" idx="4294967295"/>
          </p:nvPr>
        </p:nvSpPr>
        <p:spPr/>
        <p:txBody>
          <a:bodyPr/>
          <a:lstStyle/>
          <a:p>
            <a:r>
              <a:rPr lang="en-US" smtClean="0">
                <a:solidFill>
                  <a:schemeClr val="tx1"/>
                </a:solidFill>
              </a:rPr>
              <a:t>Current Timeline</a:t>
            </a:r>
          </a:p>
        </p:txBody>
      </p:sp>
      <p:sp>
        <p:nvSpPr>
          <p:cNvPr id="27652" name="Rectangle 3"/>
          <p:cNvSpPr>
            <a:spLocks noGrp="1" noChangeArrowheads="1"/>
          </p:cNvSpPr>
          <p:nvPr>
            <p:ph type="body" idx="4294967295"/>
          </p:nvPr>
        </p:nvSpPr>
        <p:spPr>
          <a:xfrm>
            <a:off x="357188" y="1628775"/>
            <a:ext cx="8101012" cy="4392613"/>
          </a:xfrm>
        </p:spPr>
        <p:txBody>
          <a:bodyPr/>
          <a:lstStyle/>
          <a:p>
            <a:pPr marL="1200150" lvl="1" indent="-457200">
              <a:lnSpc>
                <a:spcPct val="80000"/>
              </a:lnSpc>
              <a:buFont typeface="+mj-lt"/>
              <a:buAutoNum type="arabicPeriod"/>
              <a:defRPr/>
            </a:pPr>
            <a:r>
              <a:rPr lang="en-US" sz="2400" b="1" dirty="0" smtClean="0"/>
              <a:t>First Recirculation  -- Sep 10, 2010</a:t>
            </a:r>
          </a:p>
          <a:p>
            <a:pPr marL="1885950" lvl="3" indent="-457200">
              <a:lnSpc>
                <a:spcPct val="80000"/>
              </a:lnSpc>
              <a:defRPr/>
            </a:pPr>
            <a:r>
              <a:rPr lang="en-US" sz="2000" b="1" dirty="0" smtClean="0"/>
              <a:t>Plan for 3-4 </a:t>
            </a:r>
            <a:r>
              <a:rPr lang="en-US" sz="2000" b="1" dirty="0" err="1" smtClean="0"/>
              <a:t>recirculations</a:t>
            </a:r>
            <a:endParaRPr lang="en-US" sz="2000" b="1" dirty="0" smtClean="0"/>
          </a:p>
          <a:p>
            <a:pPr marL="1200150" lvl="1" indent="-457200">
              <a:lnSpc>
                <a:spcPct val="80000"/>
              </a:lnSpc>
              <a:buFont typeface="+mj-lt"/>
              <a:buAutoNum type="arabicPeriod"/>
              <a:defRPr/>
            </a:pPr>
            <a:r>
              <a:rPr lang="en-US" sz="2400" b="1" dirty="0" smtClean="0"/>
              <a:t>Form Sponsor pool –May 2011</a:t>
            </a:r>
          </a:p>
          <a:p>
            <a:pPr marL="1200150" lvl="1" indent="-457200">
              <a:lnSpc>
                <a:spcPct val="80000"/>
              </a:lnSpc>
              <a:buFont typeface="+mj-lt"/>
              <a:buAutoNum type="arabicPeriod"/>
              <a:defRPr/>
            </a:pPr>
            <a:r>
              <a:rPr lang="en-US" sz="2400" b="1" dirty="0" smtClean="0"/>
              <a:t>MEC Done – Aug 2011</a:t>
            </a:r>
          </a:p>
          <a:p>
            <a:pPr marL="1200150" lvl="1" indent="-457200">
              <a:lnSpc>
                <a:spcPct val="80000"/>
              </a:lnSpc>
              <a:buFont typeface="+mj-lt"/>
              <a:buAutoNum type="arabicPeriod"/>
              <a:defRPr/>
            </a:pPr>
            <a:r>
              <a:rPr lang="en-US" sz="2400" b="1" dirty="0" smtClean="0"/>
              <a:t>Start Sponsor Ballot – Sep 2011</a:t>
            </a:r>
          </a:p>
          <a:p>
            <a:pPr marL="1200150" lvl="1" indent="-457200">
              <a:lnSpc>
                <a:spcPct val="80000"/>
              </a:lnSpc>
              <a:buFont typeface="+mj-lt"/>
              <a:buAutoNum type="arabicPeriod"/>
              <a:defRPr/>
            </a:pPr>
            <a:r>
              <a:rPr lang="en-US" sz="2400" b="1" dirty="0" smtClean="0"/>
              <a:t>First Sponsor </a:t>
            </a:r>
            <a:r>
              <a:rPr lang="en-US" sz="2400" b="1" dirty="0" err="1" smtClean="0"/>
              <a:t>Recirc</a:t>
            </a:r>
            <a:r>
              <a:rPr lang="en-US" sz="2400" b="1" dirty="0" smtClean="0"/>
              <a:t> – Nov 2011</a:t>
            </a:r>
          </a:p>
          <a:p>
            <a:pPr marL="1200150" lvl="1" indent="-457200">
              <a:lnSpc>
                <a:spcPct val="80000"/>
              </a:lnSpc>
              <a:buFont typeface="+mj-lt"/>
              <a:buAutoNum type="arabicPeriod"/>
              <a:defRPr/>
            </a:pPr>
            <a:r>
              <a:rPr lang="en-US" sz="2400" b="1" dirty="0" smtClean="0"/>
              <a:t>Sponsor Ballot done (final WG approval) – Mar 2012</a:t>
            </a:r>
          </a:p>
          <a:p>
            <a:pPr marL="1200150" lvl="1" indent="-457200">
              <a:lnSpc>
                <a:spcPct val="80000"/>
              </a:lnSpc>
              <a:buFont typeface="+mj-lt"/>
              <a:buAutoNum type="arabicPeriod"/>
              <a:defRPr/>
            </a:pPr>
            <a:r>
              <a:rPr lang="en-US" sz="2400" b="1" dirty="0" smtClean="0"/>
              <a:t>Final or conditional 802 EC approval – Mar 2012</a:t>
            </a:r>
          </a:p>
          <a:p>
            <a:pPr marL="1200150" lvl="1" indent="-457200">
              <a:lnSpc>
                <a:spcPct val="80000"/>
              </a:lnSpc>
              <a:buFont typeface="+mj-lt"/>
              <a:buAutoNum type="arabicPeriod"/>
              <a:defRPr/>
            </a:pPr>
            <a:r>
              <a:rPr lang="en-US" sz="2400" b="1" dirty="0" err="1" smtClean="0"/>
              <a:t>RevCom</a:t>
            </a:r>
            <a:r>
              <a:rPr lang="en-US" sz="2400" b="1" dirty="0" smtClean="0"/>
              <a:t>/SA approval --  June 2012 (need to line up with appropriate </a:t>
            </a:r>
            <a:r>
              <a:rPr lang="en-US" sz="2400" b="1" dirty="0" err="1" smtClean="0"/>
              <a:t>RevCom</a:t>
            </a:r>
            <a:r>
              <a:rPr lang="en-US" sz="2400" b="1" dirty="0" smtClean="0"/>
              <a:t>/SA meeting dates)</a:t>
            </a:r>
          </a:p>
          <a:p>
            <a:pPr marL="1200150" lvl="1" indent="-457200">
              <a:lnSpc>
                <a:spcPct val="80000"/>
              </a:lnSpc>
              <a:buFontTx/>
              <a:buNone/>
              <a:defRPr/>
            </a:pPr>
            <a:endParaRPr lang="en-US" sz="2400" b="1" dirty="0" smtClean="0"/>
          </a:p>
          <a:p>
            <a:pPr marL="1200150" lvl="1" indent="-457200">
              <a:lnSpc>
                <a:spcPct val="80000"/>
              </a:lnSpc>
              <a:buFont typeface="+mj-lt"/>
              <a:buAutoNum type="arabicPeriod"/>
              <a:defRPr/>
            </a:pPr>
            <a:endParaRPr lang="en-US" sz="2400" b="1" dirty="0" smtClean="0"/>
          </a:p>
          <a:p>
            <a:pPr marL="1200150" lvl="1" indent="-457200">
              <a:lnSpc>
                <a:spcPct val="80000"/>
              </a:lnSpc>
              <a:buFont typeface="+mj-lt"/>
              <a:buAutoNum type="arabicPeriod"/>
              <a:defRPr/>
            </a:pPr>
            <a:endParaRPr lang="en-US" sz="2400" b="1" dirty="0" smtClean="0"/>
          </a:p>
          <a:p>
            <a:pPr marL="1200150" lvl="1" indent="-457200">
              <a:lnSpc>
                <a:spcPct val="80000"/>
              </a:lnSpc>
              <a:buFont typeface="+mj-lt"/>
              <a:buAutoNum type="arabicPeriod"/>
              <a:defRPr/>
            </a:pPr>
            <a:endParaRPr lang="en-US" sz="2400" b="1" dirty="0" smtClean="0"/>
          </a:p>
          <a:p>
            <a:pPr lvl="1" indent="0">
              <a:lnSpc>
                <a:spcPct val="80000"/>
              </a:lnSpc>
              <a:buFontTx/>
              <a:buNone/>
              <a:defRPr/>
            </a:pPr>
            <a:endParaRPr lang="en-US" dirty="0" smtClean="0"/>
          </a:p>
          <a:p>
            <a:pPr lvl="1" indent="0">
              <a:lnSpc>
                <a:spcPct val="80000"/>
              </a:lnSpc>
              <a:buFontTx/>
              <a:buNone/>
              <a:defRPr/>
            </a:pPr>
            <a:endParaRPr lang="en-US" sz="1400" dirty="0" smtClean="0"/>
          </a:p>
          <a:p>
            <a:pPr indent="0">
              <a:lnSpc>
                <a:spcPct val="80000"/>
              </a:lnSpc>
              <a:buFontTx/>
              <a:buNone/>
              <a:defRPr/>
            </a:pPr>
            <a:endParaRPr lang="en-US" sz="1800" dirty="0" smtClean="0"/>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2290DC16-0930-401D-AA11-6F2BAE29431E}" type="slidenum">
              <a:rPr lang="en-GB" smtClean="0"/>
              <a:pPr>
                <a:defRPr/>
              </a:pPr>
              <a:t>36</a:t>
            </a:fld>
            <a:endParaRPr lang="en-GB"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a:t>July 2011</a:t>
            </a:r>
            <a:endParaRPr lang="en-GB"/>
          </a:p>
        </p:txBody>
      </p:sp>
      <p:sp>
        <p:nvSpPr>
          <p:cNvPr id="3" name="Footer Placeholder 2"/>
          <p:cNvSpPr>
            <a:spLocks noGrp="1"/>
          </p:cNvSpPr>
          <p:nvPr>
            <p:ph type="ftr" sz="quarter" idx="11"/>
          </p:nvPr>
        </p:nvSpPr>
        <p:spPr/>
        <p:txBody>
          <a:bodyPr/>
          <a:lstStyle/>
          <a:p>
            <a:pPr>
              <a:defRPr/>
            </a:pPr>
            <a:r>
              <a:rPr lang="en-GB" smtClean="0"/>
              <a:t>Ganesh Venkatesan, Intel Corporation et al</a:t>
            </a:r>
            <a:endParaRPr lang="en-GB"/>
          </a:p>
        </p:txBody>
      </p:sp>
      <p:sp>
        <p:nvSpPr>
          <p:cNvPr id="4" name="Slide Number Placeholder 3"/>
          <p:cNvSpPr>
            <a:spLocks noGrp="1"/>
          </p:cNvSpPr>
          <p:nvPr>
            <p:ph type="sldNum" sz="quarter" idx="12"/>
          </p:nvPr>
        </p:nvSpPr>
        <p:spPr/>
        <p:txBody>
          <a:bodyPr/>
          <a:lstStyle/>
          <a:p>
            <a:pPr>
              <a:defRPr/>
            </a:pPr>
            <a:r>
              <a:rPr lang="en-GB" smtClean="0"/>
              <a:t>Slide </a:t>
            </a:r>
            <a:fld id="{02557431-54E1-4AA2-9CD5-770F9789D67A}" type="slidenum">
              <a:rPr lang="en-GB" smtClean="0"/>
              <a:pPr>
                <a:defRPr/>
              </a:pPr>
              <a:t>37</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ABED3752-2230-4380-96B7-1F61694FF35E}" type="slidenum">
              <a:rPr lang="en-US" i="0"/>
              <a:pPr algn="ctr" eaLnBrk="0" hangingPunct="0"/>
              <a:t>4</a:t>
            </a:fld>
            <a:endParaRPr lang="en-US" i="0"/>
          </a:p>
        </p:txBody>
      </p:sp>
      <p:sp>
        <p:nvSpPr>
          <p:cNvPr id="5123" name="Rectangle 4"/>
          <p:cNvSpPr>
            <a:spLocks noGrp="1" noChangeArrowheads="1"/>
          </p:cNvSpPr>
          <p:nvPr>
            <p:ph type="ctrTitle" idx="4294967295"/>
          </p:nvPr>
        </p:nvSpPr>
        <p:spPr>
          <a:xfrm>
            <a:off x="685800" y="2130425"/>
            <a:ext cx="7772400" cy="1470025"/>
          </a:xfrm>
        </p:spPr>
        <p:txBody>
          <a:bodyPr/>
          <a:lstStyle/>
          <a:p>
            <a:r>
              <a:rPr lang="en-US" smtClean="0"/>
              <a:t>Opening Report</a:t>
            </a:r>
          </a:p>
        </p:txBody>
      </p:sp>
      <p:sp>
        <p:nvSpPr>
          <p:cNvPr id="5124" name="Date Placeholder 6"/>
          <p:cNvSpPr>
            <a:spLocks noGrp="1"/>
          </p:cNvSpPr>
          <p:nvPr>
            <p:ph type="dt" sz="quarter" idx="10"/>
          </p:nvPr>
        </p:nvSpPr>
        <p:spPr/>
        <p:txBody>
          <a:bodyPr/>
          <a:lstStyle/>
          <a:p>
            <a:pPr>
              <a:defRPr/>
            </a:pPr>
            <a:r>
              <a:rPr lang="en-US"/>
              <a:t>July 2011</a:t>
            </a:r>
            <a:endParaRPr lang="en-GB"/>
          </a:p>
        </p:txBody>
      </p:sp>
      <p:sp>
        <p:nvSpPr>
          <p:cNvPr id="5125" name="Footer Placeholder 7"/>
          <p:cNvSpPr>
            <a:spLocks noGrp="1"/>
          </p:cNvSpPr>
          <p:nvPr>
            <p:ph type="ftr" sz="quarter" idx="11"/>
          </p:nvPr>
        </p:nvSpPr>
        <p:spPr/>
        <p:txBody>
          <a:bodyPr/>
          <a:lstStyle/>
          <a:p>
            <a:pPr>
              <a:defRPr/>
            </a:pPr>
            <a:r>
              <a:rPr lang="en-GB"/>
              <a:t>Ganesh Venkatesan, Intel Corporation et al</a:t>
            </a:r>
          </a:p>
        </p:txBody>
      </p:sp>
      <p:sp>
        <p:nvSpPr>
          <p:cNvPr id="5126" name="Slide Number Placeholder 8"/>
          <p:cNvSpPr>
            <a:spLocks noGrp="1"/>
          </p:cNvSpPr>
          <p:nvPr>
            <p:ph type="sldNum" sz="quarter" idx="12"/>
          </p:nvPr>
        </p:nvSpPr>
        <p:spPr/>
        <p:txBody>
          <a:bodyPr/>
          <a:lstStyle/>
          <a:p>
            <a:pPr>
              <a:defRPr/>
            </a:pPr>
            <a:r>
              <a:rPr lang="en-GB" smtClean="0"/>
              <a:t>Slide </a:t>
            </a:r>
            <a:fld id="{CDC012CA-F4BE-4A87-977B-75558776F42C}" type="slidenum">
              <a:rPr lang="en-GB" smtClean="0"/>
              <a:pPr>
                <a:defRPr/>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368A7E6-642D-4759-9F47-2CF613FD6CBF}" type="slidenum">
              <a:rPr lang="en-US" i="0"/>
              <a:pPr algn="ctr" eaLnBrk="0" hangingPunct="0"/>
              <a:t>5</a:t>
            </a:fld>
            <a:endParaRPr lang="en-US" i="0"/>
          </a:p>
        </p:txBody>
      </p:sp>
      <p:sp>
        <p:nvSpPr>
          <p:cNvPr id="6147" name="Rectangle 2"/>
          <p:cNvSpPr>
            <a:spLocks noGrp="1" noChangeArrowheads="1"/>
          </p:cNvSpPr>
          <p:nvPr>
            <p:ph type="title" idx="4294967295"/>
          </p:nvPr>
        </p:nvSpPr>
        <p:spPr>
          <a:xfrm>
            <a:off x="685800" y="457200"/>
            <a:ext cx="7772400" cy="1066800"/>
          </a:xfrm>
        </p:spPr>
        <p:txBody>
          <a:bodyPr/>
          <a:lstStyle/>
          <a:p>
            <a:r>
              <a:rPr lang="en-US" smtClean="0">
                <a:solidFill>
                  <a:schemeClr val="folHlink"/>
                </a:solidFill>
              </a:rPr>
              <a:t>Attendance Recording - 802.11</a:t>
            </a:r>
          </a:p>
        </p:txBody>
      </p:sp>
      <p:sp>
        <p:nvSpPr>
          <p:cNvPr id="6148" name="Rectangle 3"/>
          <p:cNvSpPr>
            <a:spLocks noGrp="1" noChangeArrowheads="1"/>
          </p:cNvSpPr>
          <p:nvPr>
            <p:ph type="body" idx="4294967295"/>
          </p:nvPr>
        </p:nvSpPr>
        <p:spPr>
          <a:xfrm>
            <a:off x="685800" y="1524000"/>
            <a:ext cx="7772400" cy="4572000"/>
          </a:xfrm>
        </p:spPr>
        <p:txBody>
          <a:bodyPr/>
          <a:lstStyle/>
          <a:p>
            <a:pPr>
              <a:lnSpc>
                <a:spcPct val="80000"/>
              </a:lnSpc>
            </a:pPr>
            <a:r>
              <a:rPr lang="en-US" smtClean="0"/>
              <a:t>Sign-in at </a:t>
            </a:r>
            <a:r>
              <a:rPr lang="en-US" smtClean="0">
                <a:hlinkClick r:id="rId3"/>
              </a:rPr>
              <a:t>http://newton.events.ieee.org</a:t>
            </a:r>
            <a:r>
              <a:rPr lang="en-US" smtClean="0"/>
              <a:t> </a:t>
            </a:r>
          </a:p>
          <a:p>
            <a:pPr lvl="1">
              <a:lnSpc>
                <a:spcPct val="80000"/>
              </a:lnSpc>
            </a:pPr>
            <a:r>
              <a:rPr lang="en-US" smtClean="0"/>
              <a:t>“newton” is a local server, not reachable via a VPN</a:t>
            </a:r>
          </a:p>
          <a:p>
            <a:pPr lvl="1">
              <a:lnSpc>
                <a:spcPct val="80000"/>
              </a:lnSpc>
            </a:pPr>
            <a:r>
              <a:rPr lang="en-US" smtClean="0"/>
              <a:t>“newton” is active only during 802.11 sessions</a:t>
            </a:r>
          </a:p>
          <a:p>
            <a:pPr>
              <a:lnSpc>
                <a:spcPct val="80000"/>
              </a:lnSpc>
            </a:pPr>
            <a:r>
              <a:rPr lang="en-US" smtClean="0"/>
              <a:t>First “sign in” to provide contact information</a:t>
            </a:r>
          </a:p>
          <a:p>
            <a:pPr lvl="1">
              <a:lnSpc>
                <a:spcPct val="80000"/>
              </a:lnSpc>
            </a:pPr>
            <a:r>
              <a:rPr lang="en-US" smtClean="0"/>
              <a:t>Only name and affiliation may be posted publicly, as per IEEE rules</a:t>
            </a:r>
          </a:p>
          <a:p>
            <a:pPr lvl="1">
              <a:lnSpc>
                <a:spcPct val="80000"/>
              </a:lnSpc>
            </a:pPr>
            <a:r>
              <a:rPr lang="en-US" smtClean="0"/>
              <a:t>No other personal information will be publicly available</a:t>
            </a:r>
          </a:p>
          <a:p>
            <a:pPr>
              <a:lnSpc>
                <a:spcPct val="80000"/>
              </a:lnSpc>
            </a:pPr>
            <a:r>
              <a:rPr lang="en-US" smtClean="0"/>
              <a:t>Second, log attendance</a:t>
            </a:r>
          </a:p>
        </p:txBody>
      </p:sp>
      <p:sp>
        <p:nvSpPr>
          <p:cNvPr id="37895" name="Text Box 7"/>
          <p:cNvSpPr txBox="1">
            <a:spLocks noChangeArrowheads="1"/>
          </p:cNvSpPr>
          <p:nvPr/>
        </p:nvSpPr>
        <p:spPr bwMode="auto">
          <a:xfrm>
            <a:off x="3635375" y="4797425"/>
            <a:ext cx="1943100" cy="641350"/>
          </a:xfrm>
          <a:prstGeom prst="rect">
            <a:avLst/>
          </a:prstGeom>
          <a:noFill/>
          <a:ln w="12700">
            <a:noFill/>
            <a:miter lim="800000"/>
            <a:headEnd type="none" w="sm" len="sm"/>
            <a:tailEnd type="none" w="sm" len="sm"/>
          </a:ln>
        </p:spPr>
        <p:txBody>
          <a:bodyPr>
            <a:spAutoFit/>
          </a:bodyPr>
          <a:lstStyle/>
          <a:p>
            <a:pPr algn="ctr" eaLnBrk="0" hangingPunct="0"/>
            <a:r>
              <a:rPr lang="en-US" sz="3600" b="1" i="0">
                <a:solidFill>
                  <a:srgbClr val="FF0000"/>
                </a:solidFill>
                <a:latin typeface="Arial" charset="0"/>
              </a:rPr>
              <a:t>Sign In</a:t>
            </a:r>
          </a:p>
        </p:txBody>
      </p:sp>
      <p:sp>
        <p:nvSpPr>
          <p:cNvPr id="6150" name="Date Placeholder 8"/>
          <p:cNvSpPr>
            <a:spLocks noGrp="1"/>
          </p:cNvSpPr>
          <p:nvPr>
            <p:ph type="dt" sz="quarter" idx="10"/>
          </p:nvPr>
        </p:nvSpPr>
        <p:spPr/>
        <p:txBody>
          <a:bodyPr/>
          <a:lstStyle/>
          <a:p>
            <a:pPr>
              <a:defRPr/>
            </a:pPr>
            <a:r>
              <a:rPr lang="en-US"/>
              <a:t>July 2011</a:t>
            </a:r>
            <a:endParaRPr lang="en-GB"/>
          </a:p>
        </p:txBody>
      </p:sp>
      <p:sp>
        <p:nvSpPr>
          <p:cNvPr id="6151" name="Footer Placeholder 9"/>
          <p:cNvSpPr>
            <a:spLocks noGrp="1"/>
          </p:cNvSpPr>
          <p:nvPr>
            <p:ph type="ftr" sz="quarter" idx="11"/>
          </p:nvPr>
        </p:nvSpPr>
        <p:spPr/>
        <p:txBody>
          <a:bodyPr/>
          <a:lstStyle/>
          <a:p>
            <a:pPr>
              <a:defRPr/>
            </a:pPr>
            <a:r>
              <a:rPr lang="en-GB"/>
              <a:t>Ganesh Venkatesan, Intel Corporation et al</a:t>
            </a:r>
          </a:p>
        </p:txBody>
      </p:sp>
      <p:sp>
        <p:nvSpPr>
          <p:cNvPr id="6152" name="Slide Number Placeholder 10"/>
          <p:cNvSpPr>
            <a:spLocks noGrp="1"/>
          </p:cNvSpPr>
          <p:nvPr>
            <p:ph type="sldNum" sz="quarter" idx="12"/>
          </p:nvPr>
        </p:nvSpPr>
        <p:spPr/>
        <p:txBody>
          <a:bodyPr/>
          <a:lstStyle/>
          <a:p>
            <a:pPr>
              <a:defRPr/>
            </a:pPr>
            <a:r>
              <a:rPr lang="en-GB" smtClean="0"/>
              <a:t>Slide </a:t>
            </a:r>
            <a:fld id="{7E0D78E5-8CC9-4489-8F15-EF24CBB8BFE5}" type="slidenum">
              <a:rPr lang="en-GB" smtClean="0"/>
              <a:pPr>
                <a:defRPr/>
              </a:pPr>
              <a:t>5</a:t>
            </a:fld>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43200000">
                                      <p:cBhvr>
                                        <p:cTn id="6" dur="2000" fill="hold"/>
                                        <p:tgtEl>
                                          <p:spTgt spid="3789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889"/>
          <p:cNvSpPr>
            <a:spLocks noGrp="1" noChangeArrowheads="1"/>
          </p:cNvSpPr>
          <p:nvPr>
            <p:ph type="body" idx="1"/>
          </p:nvPr>
        </p:nvSpPr>
        <p:spPr>
          <a:xfrm>
            <a:off x="685800" y="2276475"/>
            <a:ext cx="7772400" cy="2160588"/>
          </a:xfrm>
        </p:spPr>
        <p:txBody>
          <a:bodyPr/>
          <a:lstStyle/>
          <a:p>
            <a:pPr>
              <a:buFontTx/>
              <a:buNone/>
            </a:pPr>
            <a:r>
              <a:rPr lang="en-US" smtClean="0"/>
              <a:t>As a Courtesy To Others  …</a:t>
            </a:r>
          </a:p>
          <a:p>
            <a:pPr>
              <a:buFontTx/>
              <a:buNone/>
            </a:pPr>
            <a:r>
              <a:rPr lang="en-US" smtClean="0"/>
              <a:t>	PLEASE switch your Mobile Phones OFF, or to VIBRATE Alert, remember to MUTE your PC also please !</a:t>
            </a:r>
          </a:p>
          <a:p>
            <a:pPr lvl="1">
              <a:buFontTx/>
              <a:buNone/>
            </a:pPr>
            <a:r>
              <a:rPr lang="en-US" sz="1800" smtClean="0">
                <a:solidFill>
                  <a:srgbClr val="990000"/>
                </a:solidFill>
              </a:rPr>
              <a:t>"Our thanks to all those people who now use Headsets !”</a:t>
            </a:r>
            <a:endParaRPr lang="en-GB" sz="1800" smtClean="0">
              <a:solidFill>
                <a:srgbClr val="990000"/>
              </a:solidFill>
            </a:endParaRPr>
          </a:p>
        </p:txBody>
      </p:sp>
      <p:pic>
        <p:nvPicPr>
          <p:cNvPr id="7171" name="Picture 36" descr="ieee802-11-tm-logo"/>
          <p:cNvPicPr>
            <a:picLocks noChangeAspect="1" noChangeArrowheads="1"/>
          </p:cNvPicPr>
          <p:nvPr/>
        </p:nvPicPr>
        <p:blipFill>
          <a:blip r:embed="rId3" cstate="print"/>
          <a:srcRect/>
          <a:stretch>
            <a:fillRect/>
          </a:stretch>
        </p:blipFill>
        <p:spPr bwMode="auto">
          <a:xfrm>
            <a:off x="539750" y="620713"/>
            <a:ext cx="2714625" cy="1590675"/>
          </a:xfrm>
          <a:prstGeom prst="rect">
            <a:avLst/>
          </a:prstGeom>
          <a:noFill/>
          <a:ln w="9525">
            <a:noFill/>
            <a:miter lim="800000"/>
            <a:headEnd/>
            <a:tailEnd/>
          </a:ln>
        </p:spPr>
      </p:pic>
      <p:pic>
        <p:nvPicPr>
          <p:cNvPr id="2052" name="Picture 4" descr="an03500_"/>
          <p:cNvPicPr>
            <a:picLocks noChangeAspect="1" noChangeArrowheads="1"/>
          </p:cNvPicPr>
          <p:nvPr/>
        </p:nvPicPr>
        <p:blipFill>
          <a:blip r:embed="rId4" cstate="print"/>
          <a:srcRect/>
          <a:stretch>
            <a:fillRect/>
          </a:stretch>
        </p:blipFill>
        <p:spPr bwMode="auto">
          <a:xfrm>
            <a:off x="6804025" y="763588"/>
            <a:ext cx="1589088" cy="1944687"/>
          </a:xfrm>
          <a:prstGeom prst="rect">
            <a:avLst/>
          </a:prstGeom>
          <a:noFill/>
          <a:ln w="9525">
            <a:noFill/>
            <a:miter lim="800000"/>
            <a:headEnd/>
            <a:tailEnd/>
          </a:ln>
          <a:effectLst>
            <a:outerShdw dist="107763" dir="2700000" algn="ctr" rotWithShape="0">
              <a:srgbClr val="808080"/>
            </a:outerShdw>
          </a:effectLst>
        </p:spPr>
      </p:pic>
      <p:pic>
        <p:nvPicPr>
          <p:cNvPr id="7173" name="Picture 35"/>
          <p:cNvPicPr>
            <a:picLocks noChangeAspect="1" noChangeArrowheads="1"/>
          </p:cNvPicPr>
          <p:nvPr/>
        </p:nvPicPr>
        <p:blipFill>
          <a:blip r:embed="rId5" cstate="print"/>
          <a:srcRect/>
          <a:stretch>
            <a:fillRect/>
          </a:stretch>
        </p:blipFill>
        <p:spPr bwMode="auto">
          <a:xfrm rot="1189476">
            <a:off x="6481763" y="4005263"/>
            <a:ext cx="2698750" cy="2009775"/>
          </a:xfrm>
          <a:prstGeom prst="rect">
            <a:avLst/>
          </a:prstGeom>
          <a:noFill/>
          <a:ln w="9525">
            <a:noFill/>
            <a:miter lim="800000"/>
            <a:headEnd/>
            <a:tailEnd/>
          </a:ln>
        </p:spPr>
      </p:pic>
      <p:sp>
        <p:nvSpPr>
          <p:cNvPr id="7174" name="Text Box 2890"/>
          <p:cNvSpPr txBox="1">
            <a:spLocks noChangeArrowheads="1"/>
          </p:cNvSpPr>
          <p:nvPr/>
        </p:nvSpPr>
        <p:spPr bwMode="auto">
          <a:xfrm>
            <a:off x="592138" y="4440238"/>
            <a:ext cx="5708650" cy="1004887"/>
          </a:xfrm>
          <a:prstGeom prst="rect">
            <a:avLst/>
          </a:prstGeom>
          <a:noFill/>
          <a:ln w="12700">
            <a:noFill/>
            <a:miter lim="800000"/>
            <a:headEnd type="none" w="sm" len="sm"/>
            <a:tailEnd type="none" w="sm" len="sm"/>
          </a:ln>
        </p:spPr>
        <p:txBody>
          <a:bodyPr>
            <a:spAutoFit/>
          </a:bodyPr>
          <a:lstStyle/>
          <a:p>
            <a:pPr eaLnBrk="0" hangingPunct="0"/>
            <a:r>
              <a:rPr lang="en-US" i="0"/>
              <a:t>The use of Audio and / or Video recording of any 802.11 meeting is Specifically Prohibited as per the 802.11 WG Policies and Procedures. This is mandated by the IEEE-SASB in the OpManual - 5.3.3.5. Still photography is only permitted by a public request and permission of the meeting membership via the WG Chair, and is not for commercial purposes, also mandated by IEEE-SASB in the OpManual - 5.3.3.4. </a:t>
            </a:r>
            <a:endParaRPr lang="en-GB" i="0"/>
          </a:p>
        </p:txBody>
      </p:sp>
      <p:pic>
        <p:nvPicPr>
          <p:cNvPr id="7175" name="Picture 19"/>
          <p:cNvPicPr>
            <a:picLocks noChangeAspect="1" noChangeArrowheads="1"/>
          </p:cNvPicPr>
          <p:nvPr/>
        </p:nvPicPr>
        <p:blipFill>
          <a:blip r:embed="rId6" cstate="print"/>
          <a:srcRect/>
          <a:stretch>
            <a:fillRect/>
          </a:stretch>
        </p:blipFill>
        <p:spPr bwMode="auto">
          <a:xfrm>
            <a:off x="971550" y="5516563"/>
            <a:ext cx="1023938" cy="766762"/>
          </a:xfrm>
          <a:prstGeom prst="rect">
            <a:avLst/>
          </a:prstGeom>
          <a:noFill/>
          <a:ln w="9525">
            <a:noFill/>
            <a:miter lim="800000"/>
            <a:headEnd/>
            <a:tailEnd/>
          </a:ln>
        </p:spPr>
      </p:pic>
      <p:pic>
        <p:nvPicPr>
          <p:cNvPr id="7176" name="Picture 20"/>
          <p:cNvPicPr>
            <a:picLocks noChangeAspect="1" noChangeArrowheads="1"/>
          </p:cNvPicPr>
          <p:nvPr/>
        </p:nvPicPr>
        <p:blipFill>
          <a:blip r:embed="rId7" cstate="print"/>
          <a:srcRect/>
          <a:stretch>
            <a:fillRect/>
          </a:stretch>
        </p:blipFill>
        <p:spPr bwMode="auto">
          <a:xfrm>
            <a:off x="3059113" y="5734050"/>
            <a:ext cx="971550" cy="720725"/>
          </a:xfrm>
          <a:prstGeom prst="rect">
            <a:avLst/>
          </a:prstGeom>
          <a:noFill/>
          <a:ln w="9525">
            <a:noFill/>
            <a:miter lim="800000"/>
            <a:headEnd/>
            <a:tailEnd/>
          </a:ln>
        </p:spPr>
      </p:pic>
      <p:pic>
        <p:nvPicPr>
          <p:cNvPr id="7177" name="Picture 21"/>
          <p:cNvPicPr>
            <a:picLocks noChangeAspect="1" noChangeArrowheads="1"/>
          </p:cNvPicPr>
          <p:nvPr/>
        </p:nvPicPr>
        <p:blipFill>
          <a:blip r:embed="rId8" cstate="print"/>
          <a:srcRect/>
          <a:stretch>
            <a:fillRect/>
          </a:stretch>
        </p:blipFill>
        <p:spPr bwMode="auto">
          <a:xfrm>
            <a:off x="4643438" y="5418138"/>
            <a:ext cx="1323975" cy="995362"/>
          </a:xfrm>
          <a:prstGeom prst="rect">
            <a:avLst/>
          </a:prstGeom>
          <a:noFill/>
          <a:ln w="9525">
            <a:noFill/>
            <a:miter lim="800000"/>
            <a:headEnd/>
            <a:tailEnd/>
          </a:ln>
        </p:spPr>
      </p:pic>
      <p:sp>
        <p:nvSpPr>
          <p:cNvPr id="7178" name="Line 2894"/>
          <p:cNvSpPr>
            <a:spLocks noChangeShapeType="1"/>
          </p:cNvSpPr>
          <p:nvPr/>
        </p:nvSpPr>
        <p:spPr bwMode="auto">
          <a:xfrm>
            <a:off x="1331913" y="5734050"/>
            <a:ext cx="576262" cy="503238"/>
          </a:xfrm>
          <a:prstGeom prst="line">
            <a:avLst/>
          </a:prstGeom>
          <a:noFill/>
          <a:ln w="38100">
            <a:solidFill>
              <a:srgbClr val="FF3300"/>
            </a:solidFill>
            <a:round/>
            <a:headEnd type="none" w="sm" len="sm"/>
            <a:tailEnd type="none" w="sm" len="sm"/>
          </a:ln>
        </p:spPr>
        <p:txBody>
          <a:bodyPr/>
          <a:lstStyle/>
          <a:p>
            <a:endParaRPr lang="en-US"/>
          </a:p>
        </p:txBody>
      </p:sp>
      <p:sp>
        <p:nvSpPr>
          <p:cNvPr id="7179" name="Line 2895"/>
          <p:cNvSpPr>
            <a:spLocks noChangeShapeType="1"/>
          </p:cNvSpPr>
          <p:nvPr/>
        </p:nvSpPr>
        <p:spPr bwMode="auto">
          <a:xfrm>
            <a:off x="3203575" y="5805488"/>
            <a:ext cx="576263" cy="503237"/>
          </a:xfrm>
          <a:prstGeom prst="line">
            <a:avLst/>
          </a:prstGeom>
          <a:noFill/>
          <a:ln w="38100">
            <a:solidFill>
              <a:srgbClr val="FF3300"/>
            </a:solidFill>
            <a:round/>
            <a:headEnd type="none" w="sm" len="sm"/>
            <a:tailEnd type="none" w="sm" len="sm"/>
          </a:ln>
        </p:spPr>
        <p:txBody>
          <a:bodyPr/>
          <a:lstStyle/>
          <a:p>
            <a:endParaRPr lang="en-US"/>
          </a:p>
        </p:txBody>
      </p:sp>
      <p:sp>
        <p:nvSpPr>
          <p:cNvPr id="7180" name="Line 2896"/>
          <p:cNvSpPr>
            <a:spLocks noChangeShapeType="1"/>
          </p:cNvSpPr>
          <p:nvPr/>
        </p:nvSpPr>
        <p:spPr bwMode="auto">
          <a:xfrm>
            <a:off x="5219700" y="5661025"/>
            <a:ext cx="576263" cy="503238"/>
          </a:xfrm>
          <a:prstGeom prst="line">
            <a:avLst/>
          </a:prstGeom>
          <a:noFill/>
          <a:ln w="38100">
            <a:solidFill>
              <a:srgbClr val="FF3300"/>
            </a:solidFill>
            <a:round/>
            <a:headEnd type="none" w="sm" len="sm"/>
            <a:tailEnd type="none" w="sm" len="sm"/>
          </a:ln>
        </p:spPr>
        <p:txBody>
          <a:bodyPr/>
          <a:lstStyle/>
          <a:p>
            <a:endParaRPr lang="en-US"/>
          </a:p>
        </p:txBody>
      </p:sp>
      <p:sp>
        <p:nvSpPr>
          <p:cNvPr id="7181" name="Line 2897"/>
          <p:cNvSpPr>
            <a:spLocks noChangeShapeType="1"/>
          </p:cNvSpPr>
          <p:nvPr/>
        </p:nvSpPr>
        <p:spPr bwMode="auto">
          <a:xfrm rot="-5400000">
            <a:off x="1295400" y="5697538"/>
            <a:ext cx="576263" cy="503237"/>
          </a:xfrm>
          <a:prstGeom prst="line">
            <a:avLst/>
          </a:prstGeom>
          <a:noFill/>
          <a:ln w="38100">
            <a:solidFill>
              <a:srgbClr val="FF3300"/>
            </a:solidFill>
            <a:round/>
            <a:headEnd type="none" w="sm" len="sm"/>
            <a:tailEnd type="none" w="sm" len="sm"/>
          </a:ln>
        </p:spPr>
        <p:txBody>
          <a:bodyPr/>
          <a:lstStyle/>
          <a:p>
            <a:endParaRPr lang="en-US"/>
          </a:p>
        </p:txBody>
      </p:sp>
      <p:sp>
        <p:nvSpPr>
          <p:cNvPr id="7182" name="Line 2898"/>
          <p:cNvSpPr>
            <a:spLocks noChangeShapeType="1"/>
          </p:cNvSpPr>
          <p:nvPr/>
        </p:nvSpPr>
        <p:spPr bwMode="auto">
          <a:xfrm rot="-5400000">
            <a:off x="3167063" y="5842000"/>
            <a:ext cx="576262" cy="503238"/>
          </a:xfrm>
          <a:prstGeom prst="line">
            <a:avLst/>
          </a:prstGeom>
          <a:noFill/>
          <a:ln w="38100">
            <a:solidFill>
              <a:srgbClr val="FF3300"/>
            </a:solidFill>
            <a:round/>
            <a:headEnd type="none" w="sm" len="sm"/>
            <a:tailEnd type="none" w="sm" len="sm"/>
          </a:ln>
        </p:spPr>
        <p:txBody>
          <a:bodyPr/>
          <a:lstStyle/>
          <a:p>
            <a:endParaRPr lang="en-US"/>
          </a:p>
        </p:txBody>
      </p:sp>
      <p:sp>
        <p:nvSpPr>
          <p:cNvPr id="7183" name="Line 2899"/>
          <p:cNvSpPr>
            <a:spLocks noChangeShapeType="1"/>
          </p:cNvSpPr>
          <p:nvPr/>
        </p:nvSpPr>
        <p:spPr bwMode="auto">
          <a:xfrm rot="-5400000">
            <a:off x="5183187" y="5697538"/>
            <a:ext cx="576263" cy="503238"/>
          </a:xfrm>
          <a:prstGeom prst="line">
            <a:avLst/>
          </a:prstGeom>
          <a:noFill/>
          <a:ln w="38100">
            <a:solidFill>
              <a:srgbClr val="FF3300"/>
            </a:solidFill>
            <a:round/>
            <a:headEnd type="none" w="sm" len="sm"/>
            <a:tailEnd type="none" w="sm" len="sm"/>
          </a:ln>
        </p:spPr>
        <p:txBody>
          <a:bodyPr/>
          <a:lstStyle/>
          <a:p>
            <a:endParaRPr lang="en-US"/>
          </a:p>
        </p:txBody>
      </p:sp>
      <p:sp>
        <p:nvSpPr>
          <p:cNvPr id="7184" name="Date Placeholder 18"/>
          <p:cNvSpPr>
            <a:spLocks noGrp="1"/>
          </p:cNvSpPr>
          <p:nvPr>
            <p:ph type="dt" sz="quarter" idx="10"/>
          </p:nvPr>
        </p:nvSpPr>
        <p:spPr/>
        <p:txBody>
          <a:bodyPr/>
          <a:lstStyle/>
          <a:p>
            <a:pPr>
              <a:defRPr/>
            </a:pPr>
            <a:r>
              <a:rPr lang="en-US"/>
              <a:t>July 2011</a:t>
            </a:r>
            <a:endParaRPr lang="en-GB"/>
          </a:p>
        </p:txBody>
      </p:sp>
      <p:sp>
        <p:nvSpPr>
          <p:cNvPr id="7185" name="Footer Placeholder 19"/>
          <p:cNvSpPr>
            <a:spLocks noGrp="1"/>
          </p:cNvSpPr>
          <p:nvPr>
            <p:ph type="ftr" sz="quarter" idx="11"/>
          </p:nvPr>
        </p:nvSpPr>
        <p:spPr/>
        <p:txBody>
          <a:bodyPr/>
          <a:lstStyle/>
          <a:p>
            <a:pPr>
              <a:defRPr/>
            </a:pPr>
            <a:r>
              <a:rPr lang="en-GB"/>
              <a:t>Ganesh Venkatesan, Intel Corporation et al</a:t>
            </a:r>
          </a:p>
        </p:txBody>
      </p:sp>
      <p:sp>
        <p:nvSpPr>
          <p:cNvPr id="7186" name="Slide Number Placeholder 20"/>
          <p:cNvSpPr>
            <a:spLocks noGrp="1"/>
          </p:cNvSpPr>
          <p:nvPr>
            <p:ph type="sldNum" sz="quarter" idx="12"/>
          </p:nvPr>
        </p:nvSpPr>
        <p:spPr/>
        <p:txBody>
          <a:bodyPr/>
          <a:lstStyle/>
          <a:p>
            <a:pPr>
              <a:defRPr/>
            </a:pPr>
            <a:r>
              <a:rPr lang="en-GB" smtClean="0"/>
              <a:t>Slide </a:t>
            </a:r>
            <a:fld id="{7CD5D370-690C-42CC-849C-40712D90BFD0}" type="slidenum">
              <a:rPr lang="en-GB" smtClean="0"/>
              <a:pPr>
                <a:defRPr/>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4A8219E5-2B18-4F9D-8400-2F973045F33C}" type="slidenum">
              <a:rPr lang="en-US" i="0"/>
              <a:pPr algn="ctr" eaLnBrk="0" hangingPunct="0"/>
              <a:t>7</a:t>
            </a:fld>
            <a:endParaRPr lang="en-US" i="0"/>
          </a:p>
        </p:txBody>
      </p:sp>
      <p:sp>
        <p:nvSpPr>
          <p:cNvPr id="8195" name="Rectangle 2"/>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US" sz="2800" b="1" i="0" u="sng">
              <a:solidFill>
                <a:schemeClr val="tx2"/>
              </a:solidFill>
            </a:endParaRPr>
          </a:p>
        </p:txBody>
      </p:sp>
      <p:sp>
        <p:nvSpPr>
          <p:cNvPr id="8196" name="Rectangle 3"/>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FontTx/>
              <a:buChar char="•"/>
            </a:pPr>
            <a:endParaRPr lang="en-US" sz="1400" b="1" i="0"/>
          </a:p>
        </p:txBody>
      </p:sp>
      <p:sp>
        <p:nvSpPr>
          <p:cNvPr id="8197" name="Rectangle 4"/>
          <p:cNvSpPr>
            <a:spLocks noGrp="1" noChangeArrowheads="1"/>
          </p:cNvSpPr>
          <p:nvPr>
            <p:ph type="title" idx="4294967295"/>
          </p:nvPr>
        </p:nvSpPr>
        <p:spPr>
          <a:xfrm>
            <a:off x="152400" y="609600"/>
            <a:ext cx="7772400" cy="1066800"/>
          </a:xfrm>
        </p:spPr>
        <p:txBody>
          <a:bodyPr/>
          <a:lstStyle/>
          <a:p>
            <a:r>
              <a:rPr lang="en-US" smtClean="0"/>
              <a:t>802.11aa – July 2011</a:t>
            </a:r>
          </a:p>
        </p:txBody>
      </p:sp>
      <p:sp>
        <p:nvSpPr>
          <p:cNvPr id="8198" name="Rectangle 5"/>
          <p:cNvSpPr>
            <a:spLocks noChangeArrowheads="1"/>
          </p:cNvSpPr>
          <p:nvPr/>
        </p:nvSpPr>
        <p:spPr bwMode="auto">
          <a:xfrm>
            <a:off x="381000" y="1524000"/>
            <a:ext cx="8077200" cy="3543300"/>
          </a:xfrm>
          <a:prstGeom prst="rect">
            <a:avLst/>
          </a:prstGeom>
          <a:noFill/>
          <a:ln w="12700">
            <a:noFill/>
            <a:miter lim="800000"/>
            <a:headEnd type="none" w="sm" len="sm"/>
            <a:tailEnd type="none" w="sm" len="sm"/>
          </a:ln>
        </p:spPr>
        <p:txBody>
          <a:bodyPr>
            <a:spAutoFit/>
          </a:bodyPr>
          <a:lstStyle/>
          <a:p>
            <a:pPr eaLnBrk="0" hangingPunct="0">
              <a:lnSpc>
                <a:spcPct val="80000"/>
              </a:lnSpc>
              <a:spcBef>
                <a:spcPct val="20000"/>
              </a:spcBef>
              <a:spcAft>
                <a:spcPct val="30000"/>
              </a:spcAft>
            </a:pPr>
            <a:r>
              <a:rPr lang="en-US" sz="1900" i="0"/>
              <a:t>Policies and Procedures, Attendance reminder</a:t>
            </a:r>
            <a:r>
              <a:rPr lang="en-US" sz="1900" b="1" i="0"/>
              <a:t>:  http://newton.events.ieee.org/</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Patent Policy </a:t>
            </a:r>
            <a:r>
              <a:rPr lang="en-US" sz="1900" i="0">
                <a:hlinkClick r:id="rId3"/>
              </a:rPr>
              <a:t>http://standards.ieee.org/board/pat/pat-slideset.ppt</a:t>
            </a:r>
            <a:endParaRPr lang="en-US" sz="1900" i="0"/>
          </a:p>
          <a:p>
            <a:pPr marL="800100" lvl="1" indent="-342900" eaLnBrk="0" hangingPunct="0">
              <a:lnSpc>
                <a:spcPct val="80000"/>
              </a:lnSpc>
              <a:spcBef>
                <a:spcPct val="20000"/>
              </a:spcBef>
              <a:spcAft>
                <a:spcPct val="30000"/>
              </a:spcAft>
              <a:buFont typeface="Arial" charset="0"/>
              <a:buChar char="•"/>
            </a:pPr>
            <a:r>
              <a:rPr lang="en-US" sz="1900" i="0"/>
              <a:t> ***Affiliation FAQ - </a:t>
            </a:r>
            <a:r>
              <a:rPr lang="en-US" sz="1900" i="0">
                <a:hlinkClick r:id="rId4"/>
              </a:rPr>
              <a:t>http://standards.ieee.org/faqs/affiliationFAQ.html</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Anti-Trust FAQ - </a:t>
            </a:r>
            <a:r>
              <a:rPr lang="en-US" sz="1900" i="0">
                <a:hlinkClick r:id="rId5"/>
              </a:rPr>
              <a:t>http://standards.ieee.org/resources/antitrust-guidelines.pdf</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Ethics - </a:t>
            </a:r>
            <a:r>
              <a:rPr lang="en-US" sz="1900" i="0">
                <a:hlinkClick r:id="rId6"/>
              </a:rPr>
              <a:t>http://www.ieee.org/portal/cms_docs/about/CoE_poster.pdf</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802.11 Policies and Procedures - </a:t>
            </a:r>
            <a:r>
              <a:rPr lang="en-US" sz="1900" i="0">
                <a:hlinkClick r:id="rId7"/>
              </a:rPr>
              <a:t>http://www.ieee802.org/11/DocFiles/07/11-07-0360-04-0000-802-11-policies-and-proceedures.htm</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802 Policies and Procedures - </a:t>
            </a:r>
            <a:r>
              <a:rPr lang="en-US" sz="1900" u="sng">
                <a:hlinkClick r:id="rId8"/>
              </a:rPr>
              <a:t>http://www.ieee802.org/PNP/2008-11/LMSC_OM_approved_081114.pdf</a:t>
            </a:r>
            <a:endParaRPr lang="en-US" sz="1900" i="0"/>
          </a:p>
        </p:txBody>
      </p:sp>
      <p:sp>
        <p:nvSpPr>
          <p:cNvPr id="8199" name="Text Box 6"/>
          <p:cNvSpPr txBox="1">
            <a:spLocks noChangeArrowheads="1"/>
          </p:cNvSpPr>
          <p:nvPr/>
        </p:nvSpPr>
        <p:spPr bwMode="auto">
          <a:xfrm>
            <a:off x="517525" y="5989638"/>
            <a:ext cx="2382838" cy="639762"/>
          </a:xfrm>
          <a:prstGeom prst="rect">
            <a:avLst/>
          </a:prstGeom>
          <a:noFill/>
          <a:ln w="12700">
            <a:noFill/>
            <a:miter lim="800000"/>
            <a:headEnd type="none" w="sm" len="sm"/>
            <a:tailEnd type="none" w="sm" len="sm"/>
          </a:ln>
        </p:spPr>
        <p:txBody>
          <a:bodyPr wrap="none">
            <a:spAutoFit/>
          </a:bodyPr>
          <a:lstStyle/>
          <a:p>
            <a:pPr eaLnBrk="0" hangingPunct="0"/>
            <a:r>
              <a:rPr lang="en-US" i="0"/>
              <a:t>** Read slide deck</a:t>
            </a:r>
          </a:p>
          <a:p>
            <a:pPr eaLnBrk="0" hangingPunct="0"/>
            <a:r>
              <a:rPr lang="en-US" i="0"/>
              <a:t>*** Note especially items #7 &amp; #11</a:t>
            </a:r>
          </a:p>
          <a:p>
            <a:pPr eaLnBrk="0" hangingPunct="0"/>
            <a:endParaRPr lang="en-US" i="0"/>
          </a:p>
        </p:txBody>
      </p:sp>
      <p:sp>
        <p:nvSpPr>
          <p:cNvPr id="8200" name="Date Placeholder 10"/>
          <p:cNvSpPr>
            <a:spLocks noGrp="1"/>
          </p:cNvSpPr>
          <p:nvPr>
            <p:ph type="dt" sz="quarter" idx="10"/>
          </p:nvPr>
        </p:nvSpPr>
        <p:spPr/>
        <p:txBody>
          <a:bodyPr/>
          <a:lstStyle/>
          <a:p>
            <a:pPr>
              <a:defRPr/>
            </a:pPr>
            <a:r>
              <a:rPr lang="en-US"/>
              <a:t>July 2011</a:t>
            </a:r>
            <a:endParaRPr lang="en-GB"/>
          </a:p>
        </p:txBody>
      </p:sp>
      <p:sp>
        <p:nvSpPr>
          <p:cNvPr id="8201" name="Footer Placeholder 11"/>
          <p:cNvSpPr>
            <a:spLocks noGrp="1"/>
          </p:cNvSpPr>
          <p:nvPr>
            <p:ph type="ftr" sz="quarter" idx="11"/>
          </p:nvPr>
        </p:nvSpPr>
        <p:spPr/>
        <p:txBody>
          <a:bodyPr/>
          <a:lstStyle/>
          <a:p>
            <a:pPr>
              <a:defRPr/>
            </a:pPr>
            <a:r>
              <a:rPr lang="en-GB"/>
              <a:t>Ganesh Venkatesan, Intel Corporation et al</a:t>
            </a:r>
          </a:p>
        </p:txBody>
      </p:sp>
      <p:sp>
        <p:nvSpPr>
          <p:cNvPr id="8202" name="Slide Number Placeholder 12"/>
          <p:cNvSpPr>
            <a:spLocks noGrp="1"/>
          </p:cNvSpPr>
          <p:nvPr>
            <p:ph type="sldNum" sz="quarter" idx="12"/>
          </p:nvPr>
        </p:nvSpPr>
        <p:spPr/>
        <p:txBody>
          <a:bodyPr/>
          <a:lstStyle/>
          <a:p>
            <a:pPr>
              <a:defRPr/>
            </a:pPr>
            <a:r>
              <a:rPr lang="en-GB" smtClean="0"/>
              <a:t>Slide </a:t>
            </a:r>
            <a:fld id="{8C38CE3F-FE4D-42AA-9ED6-781A1AE6F6E7}" type="slidenum">
              <a:rPr lang="en-GB" smtClean="0"/>
              <a:pPr>
                <a:defRPr/>
              </a:pPr>
              <a:t>7</a:t>
            </a:fld>
            <a:endParaRPr lang="en-GB"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685800" y="609600"/>
            <a:ext cx="7772400" cy="762000"/>
          </a:xfrm>
        </p:spPr>
        <p:txBody>
          <a:bodyPr/>
          <a:lstStyle/>
          <a:p>
            <a:r>
              <a:rPr lang="en-US" smtClean="0"/>
              <a:t>Technical Presentations</a:t>
            </a:r>
          </a:p>
        </p:txBody>
      </p:sp>
      <p:sp>
        <p:nvSpPr>
          <p:cNvPr id="921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11026877-94EE-4842-B17C-9BDBE15B6F9A}" type="slidenum">
              <a:rPr lang="en-US" i="0"/>
              <a:pPr algn="ctr" eaLnBrk="0" hangingPunct="0"/>
              <a:t>8</a:t>
            </a:fld>
            <a:endParaRPr lang="en-US" i="0"/>
          </a:p>
        </p:txBody>
      </p:sp>
      <p:sp>
        <p:nvSpPr>
          <p:cNvPr id="10244" name="TextBox 6"/>
          <p:cNvSpPr txBox="1">
            <a:spLocks noChangeArrowheads="1"/>
          </p:cNvSpPr>
          <p:nvPr/>
        </p:nvSpPr>
        <p:spPr bwMode="auto">
          <a:xfrm>
            <a:off x="609600" y="1463675"/>
            <a:ext cx="8305800" cy="862013"/>
          </a:xfrm>
          <a:prstGeom prst="rect">
            <a:avLst/>
          </a:prstGeom>
          <a:noFill/>
          <a:ln w="9525">
            <a:noFill/>
            <a:miter lim="800000"/>
            <a:headEnd/>
            <a:tailEnd/>
          </a:ln>
        </p:spPr>
        <p:txBody>
          <a:bodyPr>
            <a:spAutoFit/>
          </a:bodyPr>
          <a:lstStyle/>
          <a:p>
            <a:pPr marL="342900" indent="-342900" eaLnBrk="0" hangingPunct="0">
              <a:buFont typeface="+mj-lt"/>
              <a:buAutoNum type="arabicPeriod"/>
              <a:defRPr/>
            </a:pPr>
            <a:endParaRPr lang="en-US" sz="1800" i="0" dirty="0">
              <a:cs typeface="+mn-cs"/>
            </a:endParaRPr>
          </a:p>
          <a:p>
            <a:pPr eaLnBrk="0" hangingPunct="0">
              <a:defRPr/>
            </a:pPr>
            <a:endParaRPr lang="en-US" sz="1600" i="0" dirty="0">
              <a:cs typeface="+mn-cs"/>
            </a:endParaRPr>
          </a:p>
          <a:p>
            <a:pPr eaLnBrk="0" hangingPunct="0">
              <a:defRPr/>
            </a:pPr>
            <a:endParaRPr lang="en-US" sz="1600" i="0" dirty="0">
              <a:cs typeface="+mn-cs"/>
            </a:endParaRPr>
          </a:p>
        </p:txBody>
      </p:sp>
      <p:sp>
        <p:nvSpPr>
          <p:cNvPr id="9221" name="Date Placeholder 7"/>
          <p:cNvSpPr>
            <a:spLocks noGrp="1"/>
          </p:cNvSpPr>
          <p:nvPr>
            <p:ph type="dt" sz="quarter" idx="10"/>
          </p:nvPr>
        </p:nvSpPr>
        <p:spPr/>
        <p:txBody>
          <a:bodyPr/>
          <a:lstStyle/>
          <a:p>
            <a:pPr>
              <a:defRPr/>
            </a:pPr>
            <a:r>
              <a:rPr lang="en-US"/>
              <a:t>July 2011</a:t>
            </a:r>
            <a:endParaRPr lang="en-GB"/>
          </a:p>
        </p:txBody>
      </p:sp>
      <p:sp>
        <p:nvSpPr>
          <p:cNvPr id="9222" name="Footer Placeholder 8"/>
          <p:cNvSpPr>
            <a:spLocks noGrp="1"/>
          </p:cNvSpPr>
          <p:nvPr>
            <p:ph type="ftr" sz="quarter" idx="11"/>
          </p:nvPr>
        </p:nvSpPr>
        <p:spPr/>
        <p:txBody>
          <a:bodyPr/>
          <a:lstStyle/>
          <a:p>
            <a:pPr>
              <a:defRPr/>
            </a:pPr>
            <a:r>
              <a:rPr lang="en-GB"/>
              <a:t>Ganesh Venkatesan, Intel Corporation et al</a:t>
            </a:r>
          </a:p>
        </p:txBody>
      </p:sp>
      <p:sp>
        <p:nvSpPr>
          <p:cNvPr id="9223" name="Slide Number Placeholder 9"/>
          <p:cNvSpPr>
            <a:spLocks noGrp="1"/>
          </p:cNvSpPr>
          <p:nvPr>
            <p:ph type="sldNum" sz="quarter" idx="12"/>
          </p:nvPr>
        </p:nvSpPr>
        <p:spPr/>
        <p:txBody>
          <a:bodyPr/>
          <a:lstStyle/>
          <a:p>
            <a:pPr>
              <a:defRPr/>
            </a:pPr>
            <a:r>
              <a:rPr lang="en-GB" smtClean="0"/>
              <a:t>Slide </a:t>
            </a:r>
            <a:fld id="{36A45D47-972C-48F0-A64A-FBFE17836FD3}" type="slidenum">
              <a:rPr lang="en-GB" smtClean="0"/>
              <a:pPr>
                <a:defRPr/>
              </a:pPr>
              <a:t>8</a:t>
            </a:fld>
            <a:endParaRPr lang="en-GB" smtClean="0"/>
          </a:p>
        </p:txBody>
      </p:sp>
      <p:graphicFrame>
        <p:nvGraphicFramePr>
          <p:cNvPr id="10" name="Table 9"/>
          <p:cNvGraphicFramePr>
            <a:graphicFrameLocks noGrp="1"/>
          </p:cNvGraphicFramePr>
          <p:nvPr/>
        </p:nvGraphicFramePr>
        <p:xfrm>
          <a:off x="500063" y="1446213"/>
          <a:ext cx="7858179" cy="4038424"/>
        </p:xfrm>
        <a:graphic>
          <a:graphicData uri="http://schemas.openxmlformats.org/drawingml/2006/table">
            <a:tbl>
              <a:tblPr>
                <a:tableStyleId>{C4B1156A-380E-4F78-BDF5-A606A8083BF9}</a:tableStyleId>
              </a:tblPr>
              <a:tblGrid>
                <a:gridCol w="714351"/>
                <a:gridCol w="1703551"/>
                <a:gridCol w="3223868"/>
                <a:gridCol w="2216409"/>
              </a:tblGrid>
              <a:tr h="439292">
                <a:tc>
                  <a:txBody>
                    <a:bodyPr/>
                    <a:lstStyle/>
                    <a:p>
                      <a:pPr marL="0" marR="0" algn="ctr">
                        <a:spcBef>
                          <a:spcPts val="0"/>
                        </a:spcBef>
                        <a:spcAft>
                          <a:spcPts val="0"/>
                        </a:spcAft>
                      </a:pPr>
                      <a:endParaRPr lang="en-US" sz="1600" b="1" i="0" u="none" strike="noStrike" dirty="0">
                        <a:solidFill>
                          <a:srgbClr val="000000"/>
                        </a:solidFill>
                        <a:latin typeface="Verdana"/>
                      </a:endParaRPr>
                    </a:p>
                  </a:txBody>
                  <a:tcPr marL="5514" marR="5514" marT="2757" marB="2757" anchor="ctr"/>
                </a:tc>
                <a:tc>
                  <a:txBody>
                    <a:bodyPr/>
                    <a:lstStyle/>
                    <a:p>
                      <a:pPr marL="0" marR="0" algn="ctr">
                        <a:spcBef>
                          <a:spcPts val="0"/>
                        </a:spcBef>
                        <a:spcAft>
                          <a:spcPts val="0"/>
                        </a:spcAft>
                      </a:pPr>
                      <a:r>
                        <a:rPr lang="en-US" sz="1600" b="1" u="none" strike="noStrike" dirty="0" smtClean="0"/>
                        <a:t>Document number</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Title</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Author(s)</a:t>
                      </a:r>
                      <a:endParaRPr lang="en-US" sz="1600" b="1" i="0" u="none" strike="noStrike" dirty="0">
                        <a:solidFill>
                          <a:srgbClr val="000000"/>
                        </a:solidFill>
                        <a:latin typeface="Verdana"/>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1</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11/920</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LB179 GCR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2</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11/923</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LB179 OBSS</a:t>
                      </a:r>
                      <a:r>
                        <a:rPr lang="en-US" sz="1600" b="0" i="0" u="none" strike="noStrike" baseline="0" dirty="0" smtClean="0">
                          <a:solidFill>
                            <a:srgbClr val="000000"/>
                          </a:solidFill>
                          <a:latin typeface="+mn-lt"/>
                        </a:rPr>
                        <a:t>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3</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11/903</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LB179/MEC Editorial</a:t>
                      </a:r>
                      <a:r>
                        <a:rPr lang="en-US" sz="1600" b="0" i="0" u="none" strike="noStrike" baseline="0" dirty="0" smtClean="0">
                          <a:solidFill>
                            <a:srgbClr val="000000"/>
                          </a:solidFill>
                          <a:latin typeface="+mn-lt"/>
                        </a:rPr>
                        <a:t>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4</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11/939</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Resolution</a:t>
                      </a:r>
                      <a:r>
                        <a:rPr lang="en-US" sz="1600" b="0" i="0" u="none" strike="noStrike" baseline="0" dirty="0" smtClean="0">
                          <a:solidFill>
                            <a:srgbClr val="000000"/>
                          </a:solidFill>
                          <a:latin typeface="+mn-lt"/>
                        </a:rPr>
                        <a:t> to CID #4112</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 Venkatesan</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5</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11/941</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LB179 SCS Comment</a:t>
                      </a:r>
                      <a:r>
                        <a:rPr lang="en-US" sz="1600" b="0" i="0" u="none" strike="noStrike" baseline="0" dirty="0" smtClean="0">
                          <a:solidFill>
                            <a:srgbClr val="000000"/>
                          </a:solidFill>
                          <a:latin typeface="+mn-lt"/>
                        </a:rPr>
                        <a: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a:t>
                      </a:r>
                      <a:r>
                        <a:rPr lang="en-US" sz="1600" b="0" i="0" u="none" strike="noStrike" baseline="0" dirty="0" smtClean="0">
                          <a:solidFill>
                            <a:srgbClr val="000000"/>
                          </a:solidFill>
                          <a:latin typeface="+mn-lt"/>
                        </a:rPr>
                        <a:t> Venkatesan</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6</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11/1005</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Sponsor</a:t>
                      </a:r>
                      <a:r>
                        <a:rPr lang="en-US" sz="1600" b="0" i="0" u="none" strike="noStrike" baseline="0" dirty="0" smtClean="0">
                          <a:solidFill>
                            <a:srgbClr val="000000"/>
                          </a:solidFill>
                          <a:latin typeface="+mn-lt"/>
                        </a:rPr>
                        <a:t> Ballot Request</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 Venkatesan</a:t>
                      </a:r>
                      <a:endParaRPr lang="en-US" sz="1600" b="0" i="0" u="none" strike="noStrike" dirty="0">
                        <a:solidFill>
                          <a:srgbClr val="000000"/>
                        </a:solidFill>
                        <a:latin typeface="+mn-lt"/>
                      </a:endParaRPr>
                    </a:p>
                  </a:txBody>
                  <a:tcPr marL="5514" marR="5514" marT="2757" marB="2757" anchor="ctr"/>
                </a:tc>
              </a:tr>
              <a:tr h="470186">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85800"/>
            <a:ext cx="7772400" cy="457200"/>
          </a:xfrm>
        </p:spPr>
        <p:txBody>
          <a:bodyPr/>
          <a:lstStyle/>
          <a:p>
            <a:r>
              <a:rPr lang="en-US" sz="2000" smtClean="0"/>
              <a:t>TGaa Agenda</a:t>
            </a:r>
          </a:p>
        </p:txBody>
      </p:sp>
      <p:sp>
        <p:nvSpPr>
          <p:cNvPr id="10245" name="Date Placeholder 11"/>
          <p:cNvSpPr>
            <a:spLocks noGrp="1"/>
          </p:cNvSpPr>
          <p:nvPr>
            <p:ph type="dt" sz="quarter" idx="10"/>
          </p:nvPr>
        </p:nvSpPr>
        <p:spPr/>
        <p:txBody>
          <a:bodyPr/>
          <a:lstStyle/>
          <a:p>
            <a:pPr>
              <a:defRPr/>
            </a:pPr>
            <a:r>
              <a:rPr lang="en-US"/>
              <a:t>July 2011</a:t>
            </a:r>
            <a:endParaRPr lang="en-GB"/>
          </a:p>
        </p:txBody>
      </p:sp>
      <p:sp>
        <p:nvSpPr>
          <p:cNvPr id="10246" name="Footer Placeholder 12"/>
          <p:cNvSpPr>
            <a:spLocks noGrp="1"/>
          </p:cNvSpPr>
          <p:nvPr>
            <p:ph type="ftr" sz="quarter" idx="11"/>
          </p:nvPr>
        </p:nvSpPr>
        <p:spPr>
          <a:xfrm>
            <a:off x="5197475" y="6475413"/>
            <a:ext cx="3525838" cy="246062"/>
          </a:xfrm>
        </p:spPr>
        <p:txBody>
          <a:bodyPr/>
          <a:lstStyle/>
          <a:p>
            <a:pPr>
              <a:defRPr/>
            </a:pPr>
            <a:r>
              <a:rPr lang="en-GB" sz="1600"/>
              <a:t>Ganesh Venkatesan, Intel Corporation et al</a:t>
            </a:r>
          </a:p>
        </p:txBody>
      </p:sp>
      <p:sp>
        <p:nvSpPr>
          <p:cNvPr id="10247" name="Slide Number Placeholder 13"/>
          <p:cNvSpPr>
            <a:spLocks noGrp="1"/>
          </p:cNvSpPr>
          <p:nvPr>
            <p:ph type="sldNum" sz="quarter" idx="12"/>
          </p:nvPr>
        </p:nvSpPr>
        <p:spPr>
          <a:xfrm>
            <a:off x="4500563" y="6475413"/>
            <a:ext cx="577850" cy="246062"/>
          </a:xfrm>
        </p:spPr>
        <p:txBody>
          <a:bodyPr/>
          <a:lstStyle/>
          <a:p>
            <a:pPr>
              <a:defRPr/>
            </a:pPr>
            <a:r>
              <a:rPr lang="en-GB" sz="1600" smtClean="0"/>
              <a:t>Slide </a:t>
            </a:r>
            <a:fld id="{14AE6D8B-2878-44E7-8E1E-1891AF4EA572}" type="slidenum">
              <a:rPr lang="en-GB" sz="1600" smtClean="0"/>
              <a:pPr>
                <a:defRPr/>
              </a:pPr>
              <a:t>9</a:t>
            </a:fld>
            <a:endParaRPr lang="en-GB" sz="1600" smtClean="0"/>
          </a:p>
        </p:txBody>
      </p:sp>
      <p:sp>
        <p:nvSpPr>
          <p:cNvPr id="2" name="Rectangle 11"/>
          <p:cNvSpPr>
            <a:spLocks noChangeArrowheads="1"/>
          </p:cNvSpPr>
          <p:nvPr/>
        </p:nvSpPr>
        <p:spPr bwMode="auto">
          <a:xfrm>
            <a:off x="179388" y="1209377"/>
            <a:ext cx="4392612" cy="1779591"/>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Monday </a:t>
            </a:r>
            <a:r>
              <a:rPr lang="en-US" sz="1400" b="1" i="0" dirty="0" smtClean="0"/>
              <a:t>PM1 (Pacific G)</a:t>
            </a:r>
            <a:endParaRPr lang="en-US" sz="1400" b="1" i="0" dirty="0"/>
          </a:p>
          <a:p>
            <a:pPr marL="742950" lvl="1" indent="-285750" eaLnBrk="0" hangingPunct="0">
              <a:spcBef>
                <a:spcPct val="20000"/>
              </a:spcBef>
              <a:buFontTx/>
              <a:buChar char="–"/>
            </a:pPr>
            <a:r>
              <a:rPr lang="en-US" i="0" dirty="0"/>
              <a:t>Administrivia</a:t>
            </a:r>
          </a:p>
          <a:p>
            <a:pPr marL="742950" lvl="1" indent="-285750" eaLnBrk="0" hangingPunct="0">
              <a:spcBef>
                <a:spcPct val="20000"/>
              </a:spcBef>
              <a:buFontTx/>
              <a:buChar char="–"/>
            </a:pPr>
            <a:r>
              <a:rPr lang="en-US" i="0" dirty="0"/>
              <a:t>Agenda for the week (plan and review)</a:t>
            </a:r>
          </a:p>
          <a:p>
            <a:pPr marL="742950" lvl="1" indent="-285750" eaLnBrk="0" hangingPunct="0">
              <a:spcBef>
                <a:spcPct val="20000"/>
              </a:spcBef>
              <a:buFontTx/>
              <a:buChar char="–"/>
            </a:pPr>
            <a:r>
              <a:rPr lang="en-US" i="0" dirty="0"/>
              <a:t>Overview of Comment Spreadsheet</a:t>
            </a:r>
          </a:p>
          <a:p>
            <a:pPr marL="742950" lvl="1" indent="-285750" eaLnBrk="0" hangingPunct="0">
              <a:spcBef>
                <a:spcPct val="20000"/>
              </a:spcBef>
              <a:buFontTx/>
              <a:buChar char="–"/>
            </a:pPr>
            <a:r>
              <a:rPr lang="en-US" i="0" dirty="0">
                <a:solidFill>
                  <a:srgbClr val="000000"/>
                </a:solidFill>
              </a:rPr>
              <a:t>Review “Conditional Approval” package contents</a:t>
            </a:r>
          </a:p>
          <a:p>
            <a:pPr marL="742950" lvl="1" indent="-285750" eaLnBrk="0" hangingPunct="0">
              <a:spcBef>
                <a:spcPct val="20000"/>
              </a:spcBef>
              <a:buFontTx/>
              <a:buChar char="–"/>
            </a:pPr>
            <a:r>
              <a:rPr lang="en-US" i="0" dirty="0">
                <a:solidFill>
                  <a:srgbClr val="000000"/>
                </a:solidFill>
              </a:rPr>
              <a:t>Motions to approve non-contentious comment </a:t>
            </a:r>
            <a:r>
              <a:rPr lang="en-US" i="0" dirty="0" smtClean="0">
                <a:solidFill>
                  <a:srgbClr val="000000"/>
                </a:solidFill>
              </a:rPr>
              <a:t>resolutions (MEC comments, Editorial Comments)</a:t>
            </a:r>
            <a:endParaRPr lang="en-US" i="0" dirty="0">
              <a:solidFill>
                <a:srgbClr val="000000"/>
              </a:solidFill>
            </a:endParaRPr>
          </a:p>
          <a:p>
            <a:pPr marL="742950" lvl="1" indent="-285750" eaLnBrk="0" hangingPunct="0">
              <a:spcBef>
                <a:spcPct val="20000"/>
              </a:spcBef>
              <a:buFontTx/>
              <a:buChar char="–"/>
            </a:pPr>
            <a:r>
              <a:rPr lang="en-US" i="0" dirty="0"/>
              <a:t>Comment Resolution</a:t>
            </a:r>
          </a:p>
        </p:txBody>
      </p:sp>
      <p:sp>
        <p:nvSpPr>
          <p:cNvPr id="3" name="Rectangle 5"/>
          <p:cNvSpPr>
            <a:spLocks noChangeArrowheads="1"/>
          </p:cNvSpPr>
          <p:nvPr/>
        </p:nvSpPr>
        <p:spPr bwMode="auto">
          <a:xfrm>
            <a:off x="4500563" y="4954289"/>
            <a:ext cx="4257675" cy="1643063"/>
          </a:xfrm>
          <a:prstGeom prst="rect">
            <a:avLst/>
          </a:prstGeom>
          <a:noFill/>
          <a:ln w="9525">
            <a:noFill/>
            <a:miter lim="800000"/>
            <a:headEnd/>
            <a:tailEnd/>
          </a:ln>
        </p:spPr>
        <p:txBody>
          <a:bodyPr lIns="92075" tIns="46038" rIns="92075" bIns="46038"/>
          <a:lstStyle/>
          <a:p>
            <a:pPr marL="742950" lvl="1" indent="-285750" eaLnBrk="0" hangingPunct="0">
              <a:spcBef>
                <a:spcPct val="20000"/>
              </a:spcBef>
              <a:buFontTx/>
              <a:buChar char="–"/>
            </a:pPr>
            <a:endParaRPr lang="en-US" sz="1400" i="0"/>
          </a:p>
          <a:p>
            <a:pPr marL="1200150" lvl="2" indent="-285750" eaLnBrk="0" hangingPunct="0">
              <a:spcBef>
                <a:spcPct val="20000"/>
              </a:spcBef>
              <a:buFontTx/>
              <a:buChar char="–"/>
            </a:pPr>
            <a:endParaRPr lang="en-US" i="0"/>
          </a:p>
        </p:txBody>
      </p:sp>
      <p:sp>
        <p:nvSpPr>
          <p:cNvPr id="10248" name="Rectangle 11"/>
          <p:cNvSpPr>
            <a:spLocks noChangeArrowheads="1"/>
          </p:cNvSpPr>
          <p:nvPr/>
        </p:nvSpPr>
        <p:spPr bwMode="auto">
          <a:xfrm>
            <a:off x="4572000" y="1514177"/>
            <a:ext cx="4392613" cy="1063625"/>
          </a:xfrm>
          <a:prstGeom prst="rect">
            <a:avLst/>
          </a:prstGeom>
          <a:noFill/>
          <a:ln w="9525">
            <a:noFill/>
            <a:miter lim="800000"/>
            <a:headEnd/>
            <a:tailEnd/>
          </a:ln>
        </p:spPr>
        <p:txBody>
          <a:bodyPr lIns="92075" tIns="46038" rIns="92075" bIns="46038"/>
          <a:lstStyle/>
          <a:p>
            <a:pPr marL="1200150" lvl="2" indent="-285750" eaLnBrk="0" hangingPunct="0">
              <a:spcBef>
                <a:spcPct val="20000"/>
              </a:spcBef>
              <a:buFontTx/>
              <a:buChar char="–"/>
            </a:pPr>
            <a:endParaRPr lang="en-US" sz="2000" i="0">
              <a:solidFill>
                <a:srgbClr val="000000"/>
              </a:solidFill>
            </a:endParaRPr>
          </a:p>
        </p:txBody>
      </p:sp>
      <p:sp>
        <p:nvSpPr>
          <p:cNvPr id="10249" name="Rectangle 11"/>
          <p:cNvSpPr>
            <a:spLocks noChangeArrowheads="1"/>
          </p:cNvSpPr>
          <p:nvPr/>
        </p:nvSpPr>
        <p:spPr bwMode="auto">
          <a:xfrm>
            <a:off x="142875" y="2996952"/>
            <a:ext cx="4392613" cy="1373326"/>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Tuesday PM1 </a:t>
            </a:r>
            <a:r>
              <a:rPr lang="en-US" sz="1400" b="1" i="0" dirty="0" smtClean="0"/>
              <a:t>(Board Room C)</a:t>
            </a:r>
            <a:endParaRPr lang="en-US" b="1" i="0" dirty="0"/>
          </a:p>
          <a:p>
            <a:pPr marL="742950" lvl="1" indent="-285750" eaLnBrk="0" hangingPunct="0">
              <a:spcBef>
                <a:spcPct val="20000"/>
              </a:spcBef>
              <a:buFontTx/>
              <a:buChar char="–"/>
            </a:pPr>
            <a:r>
              <a:rPr lang="en-US" i="0" dirty="0"/>
              <a:t>Administrivia</a:t>
            </a:r>
          </a:p>
          <a:p>
            <a:pPr marL="742950" lvl="1" indent="-285750" eaLnBrk="0" hangingPunct="0">
              <a:spcBef>
                <a:spcPct val="20000"/>
              </a:spcBef>
              <a:buFontTx/>
              <a:buChar char="–"/>
            </a:pPr>
            <a:r>
              <a:rPr lang="en-US" i="0" dirty="0"/>
              <a:t>Comment </a:t>
            </a:r>
            <a:r>
              <a:rPr lang="en-US" i="0" dirty="0" smtClean="0"/>
              <a:t>Resolution (Solomon Trainin)</a:t>
            </a:r>
          </a:p>
          <a:p>
            <a:pPr marL="742950" lvl="1" indent="-285750" eaLnBrk="0" hangingPunct="0">
              <a:spcBef>
                <a:spcPct val="20000"/>
              </a:spcBef>
              <a:buFontTx/>
              <a:buChar char="–"/>
            </a:pPr>
            <a:r>
              <a:rPr lang="en-US" i="0" dirty="0" smtClean="0"/>
              <a:t>Review “Conditional Approval” package</a:t>
            </a:r>
            <a:endParaRPr lang="en-US" i="0" dirty="0"/>
          </a:p>
          <a:p>
            <a:pPr marL="742950" lvl="1" indent="-285750" eaLnBrk="0" hangingPunct="0">
              <a:spcBef>
                <a:spcPct val="20000"/>
              </a:spcBef>
              <a:buFontTx/>
              <a:buChar char="–"/>
            </a:pPr>
            <a:r>
              <a:rPr lang="en-US" i="0" dirty="0"/>
              <a:t>Motions (if needed</a:t>
            </a:r>
            <a:r>
              <a:rPr lang="en-US" i="0" dirty="0" smtClean="0"/>
              <a:t>)</a:t>
            </a:r>
          </a:p>
          <a:p>
            <a:pPr marL="742950" lvl="1" indent="-285750" eaLnBrk="0" hangingPunct="0">
              <a:spcBef>
                <a:spcPct val="20000"/>
              </a:spcBef>
              <a:buFontTx/>
              <a:buChar char="–"/>
            </a:pPr>
            <a:r>
              <a:rPr lang="en-US" i="0" dirty="0" smtClean="0"/>
              <a:t>Comment Resolution</a:t>
            </a:r>
            <a:endParaRPr lang="en-US" i="0" dirty="0"/>
          </a:p>
        </p:txBody>
      </p:sp>
      <p:sp>
        <p:nvSpPr>
          <p:cNvPr id="10250" name="Rectangle 11"/>
          <p:cNvSpPr>
            <a:spLocks noChangeArrowheads="1"/>
          </p:cNvSpPr>
          <p:nvPr/>
        </p:nvSpPr>
        <p:spPr bwMode="auto">
          <a:xfrm>
            <a:off x="4537075" y="1268760"/>
            <a:ext cx="4392613" cy="954750"/>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AM1 (Joint Meeting with 802.1AVB</a:t>
            </a:r>
            <a:r>
              <a:rPr lang="en-US" sz="1400" b="1" i="0" dirty="0" smtClean="0"/>
              <a:t>) – </a:t>
            </a:r>
            <a:r>
              <a:rPr lang="en-US" sz="1400" b="1" i="0" dirty="0" err="1" smtClean="0"/>
              <a:t>Seacliff</a:t>
            </a:r>
            <a:r>
              <a:rPr lang="en-US" sz="1400" b="1" i="0" dirty="0" smtClean="0"/>
              <a:t> AB</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a:t>Joint Meeting topics/Status </a:t>
            </a:r>
            <a:r>
              <a:rPr lang="en-US" sz="1400" i="0" dirty="0" smtClean="0"/>
              <a:t>Update</a:t>
            </a:r>
            <a:endParaRPr lang="en-US" sz="1400" i="0" dirty="0"/>
          </a:p>
        </p:txBody>
      </p:sp>
      <p:sp>
        <p:nvSpPr>
          <p:cNvPr id="10251" name="Rectangle 11"/>
          <p:cNvSpPr>
            <a:spLocks noChangeArrowheads="1"/>
          </p:cNvSpPr>
          <p:nvPr/>
        </p:nvSpPr>
        <p:spPr bwMode="auto">
          <a:xfrm>
            <a:off x="107379" y="5484417"/>
            <a:ext cx="4392613" cy="523862"/>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Wednesday </a:t>
            </a:r>
            <a:r>
              <a:rPr lang="en-US" sz="1400" b="1" i="0" dirty="0" smtClean="0"/>
              <a:t>PM1 (Pacific D)</a:t>
            </a:r>
            <a:endParaRPr lang="en-US" sz="1400" b="1" i="0" dirty="0"/>
          </a:p>
          <a:p>
            <a:pPr marL="742950" lvl="1" indent="-285750" eaLnBrk="0" hangingPunct="0">
              <a:spcBef>
                <a:spcPct val="20000"/>
              </a:spcBef>
              <a:buFontTx/>
              <a:buChar char="–"/>
            </a:pPr>
            <a:r>
              <a:rPr lang="en-US" sz="1400" i="0" dirty="0" smtClean="0"/>
              <a:t>See Next Slide</a:t>
            </a:r>
            <a:endParaRPr lang="en-US" sz="1400" i="0" dirty="0"/>
          </a:p>
        </p:txBody>
      </p:sp>
      <p:sp>
        <p:nvSpPr>
          <p:cNvPr id="10252" name="Rectangle 11"/>
          <p:cNvSpPr>
            <a:spLocks noChangeArrowheads="1"/>
          </p:cNvSpPr>
          <p:nvPr/>
        </p:nvSpPr>
        <p:spPr bwMode="auto">
          <a:xfrm>
            <a:off x="4500563" y="3573016"/>
            <a:ext cx="4392612" cy="2333589"/>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t>
            </a:r>
            <a:r>
              <a:rPr lang="en-US" sz="1400" b="1" i="0" dirty="0" smtClean="0"/>
              <a:t>PM1 (Pacific G)</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smtClean="0"/>
              <a:t>Chair election</a:t>
            </a:r>
            <a:endParaRPr lang="en-US" sz="1400" i="0" dirty="0"/>
          </a:p>
          <a:p>
            <a:pPr marL="742950" lvl="1" indent="-285750" eaLnBrk="0" hangingPunct="0">
              <a:spcBef>
                <a:spcPct val="20000"/>
              </a:spcBef>
              <a:buFontTx/>
              <a:buChar char="–"/>
            </a:pPr>
            <a:r>
              <a:rPr lang="en-US" sz="1400" i="0" dirty="0"/>
              <a:t>Comment Resolution wrap up and motions</a:t>
            </a:r>
          </a:p>
          <a:p>
            <a:pPr marL="742950" lvl="1" indent="-285750" eaLnBrk="0" hangingPunct="0">
              <a:spcBef>
                <a:spcPct val="20000"/>
              </a:spcBef>
              <a:buFontTx/>
              <a:buChar char="–"/>
            </a:pPr>
            <a:r>
              <a:rPr lang="en-US" sz="1400" i="0" dirty="0"/>
              <a:t>Plan for Sep 2011 meeting</a:t>
            </a:r>
          </a:p>
          <a:p>
            <a:pPr marL="742950" lvl="1" indent="-285750" eaLnBrk="0" hangingPunct="0">
              <a:spcBef>
                <a:spcPct val="20000"/>
              </a:spcBef>
              <a:buFontTx/>
              <a:buChar char="–"/>
            </a:pPr>
            <a:r>
              <a:rPr lang="en-US" sz="1400" i="0" dirty="0"/>
              <a:t>Teleconference Schedule</a:t>
            </a:r>
          </a:p>
          <a:p>
            <a:pPr marL="742950" lvl="1" indent="-285750" eaLnBrk="0" hangingPunct="0">
              <a:spcBef>
                <a:spcPct val="20000"/>
              </a:spcBef>
              <a:buFontTx/>
              <a:buChar char="–"/>
            </a:pPr>
            <a:r>
              <a:rPr lang="en-US" sz="1400" i="0" dirty="0" smtClean="0"/>
              <a:t>Motions</a:t>
            </a:r>
            <a:endParaRPr lang="en-US" sz="1400" i="0" dirty="0"/>
          </a:p>
          <a:p>
            <a:pPr marL="742950" lvl="1" indent="-285750" eaLnBrk="0" hangingPunct="0">
              <a:spcBef>
                <a:spcPct val="20000"/>
              </a:spcBef>
              <a:buFontTx/>
              <a:buChar char="–"/>
            </a:pPr>
            <a:r>
              <a:rPr lang="en-US" sz="1400" i="0" dirty="0"/>
              <a:t>Review Closing Report</a:t>
            </a:r>
          </a:p>
          <a:p>
            <a:pPr marL="742950" lvl="1" indent="-285750" eaLnBrk="0" hangingPunct="0">
              <a:spcBef>
                <a:spcPct val="20000"/>
              </a:spcBef>
              <a:buFontTx/>
              <a:buChar char="–"/>
            </a:pPr>
            <a:r>
              <a:rPr lang="en-US" sz="1400" i="0" dirty="0"/>
              <a:t>Adjourn</a:t>
            </a:r>
            <a:endParaRPr lang="en-US" sz="1400" i="0" dirty="0">
              <a:solidFill>
                <a:srgbClr val="000000"/>
              </a:solidFill>
            </a:endParaRPr>
          </a:p>
        </p:txBody>
      </p:sp>
      <p:sp>
        <p:nvSpPr>
          <p:cNvPr id="10253" name="Rectangle 11"/>
          <p:cNvSpPr>
            <a:spLocks noChangeArrowheads="1"/>
          </p:cNvSpPr>
          <p:nvPr/>
        </p:nvSpPr>
        <p:spPr bwMode="auto">
          <a:xfrm>
            <a:off x="107950" y="4371081"/>
            <a:ext cx="4392613" cy="1151727"/>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Tuesday </a:t>
            </a:r>
            <a:r>
              <a:rPr lang="en-US" sz="1400" b="1" i="0" dirty="0" smtClean="0"/>
              <a:t>PM2 (Board Room C)</a:t>
            </a:r>
            <a:endParaRPr lang="en-US" sz="1400" b="1" i="0" dirty="0"/>
          </a:p>
          <a:p>
            <a:pPr marL="742950" lvl="1" indent="-285750" eaLnBrk="0" hangingPunct="0">
              <a:spcBef>
                <a:spcPct val="20000"/>
              </a:spcBef>
              <a:buFontTx/>
              <a:buChar char="–"/>
            </a:pPr>
            <a:r>
              <a:rPr lang="en-US" i="0" dirty="0" smtClean="0"/>
              <a:t>Administrivia</a:t>
            </a:r>
          </a:p>
          <a:p>
            <a:pPr marL="742950" lvl="1" indent="-285750" eaLnBrk="0" hangingPunct="0">
              <a:spcBef>
                <a:spcPct val="20000"/>
              </a:spcBef>
              <a:buFontTx/>
              <a:buChar char="–"/>
            </a:pPr>
            <a:r>
              <a:rPr lang="en-US" i="0" dirty="0" smtClean="0"/>
              <a:t>TGaa timeline</a:t>
            </a:r>
          </a:p>
          <a:p>
            <a:pPr marL="742950" lvl="1" indent="-285750" eaLnBrk="0" hangingPunct="0">
              <a:spcBef>
                <a:spcPct val="20000"/>
              </a:spcBef>
              <a:buFontTx/>
              <a:buChar char="–"/>
            </a:pPr>
            <a:r>
              <a:rPr lang="en-US" i="0" dirty="0" smtClean="0"/>
              <a:t>Comment </a:t>
            </a:r>
            <a:r>
              <a:rPr lang="en-US" i="0" dirty="0"/>
              <a:t>Resolution</a:t>
            </a:r>
          </a:p>
          <a:p>
            <a:pPr marL="742950" lvl="1" indent="-285750" eaLnBrk="0" hangingPunct="0">
              <a:spcBef>
                <a:spcPct val="20000"/>
              </a:spcBef>
              <a:buFontTx/>
              <a:buChar char="–"/>
            </a:pPr>
            <a:r>
              <a:rPr lang="en-US" i="0" dirty="0"/>
              <a:t>Motions (if needed)</a:t>
            </a:r>
            <a:endParaRPr lang="en-US" i="0" dirty="0">
              <a:solidFill>
                <a:srgbClr val="000000"/>
              </a:solidFill>
            </a:endParaRPr>
          </a:p>
        </p:txBody>
      </p:sp>
      <p:sp>
        <p:nvSpPr>
          <p:cNvPr id="10254" name="Rectangle 11"/>
          <p:cNvSpPr>
            <a:spLocks noChangeArrowheads="1"/>
          </p:cNvSpPr>
          <p:nvPr/>
        </p:nvSpPr>
        <p:spPr bwMode="auto">
          <a:xfrm>
            <a:off x="4500563" y="2348880"/>
            <a:ext cx="4392612" cy="1040927"/>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t>
            </a:r>
            <a:r>
              <a:rPr lang="en-US" sz="1400" b="1" i="0" dirty="0" smtClean="0"/>
              <a:t>AM2 (Pacific G)</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a:t>Comment Resolution</a:t>
            </a:r>
          </a:p>
          <a:p>
            <a:pPr marL="742950" lvl="1" indent="-285750" eaLnBrk="0" hangingPunct="0">
              <a:spcBef>
                <a:spcPct val="20000"/>
              </a:spcBef>
              <a:buFontTx/>
              <a:buChar char="–"/>
            </a:pPr>
            <a:r>
              <a:rPr lang="en-US" sz="1400" i="0" dirty="0"/>
              <a:t>Motions (if needed)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84361</TotalTime>
  <Words>3078</Words>
  <Application>Microsoft Office PowerPoint</Application>
  <PresentationFormat>On-screen Show (4:3)</PresentationFormat>
  <Paragraphs>910</Paragraphs>
  <Slides>37</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802.11aa – Robust Audio Video Transport Streaming  San Francisco, CA Opening Report</vt:lpstr>
      <vt:lpstr>Abstract</vt:lpstr>
      <vt:lpstr>Slide 3</vt:lpstr>
      <vt:lpstr>Opening Report</vt:lpstr>
      <vt:lpstr>Attendance Recording - 802.11</vt:lpstr>
      <vt:lpstr>Slide 6</vt:lpstr>
      <vt:lpstr>802.11aa – July 2011</vt:lpstr>
      <vt:lpstr>Technical Presentations</vt:lpstr>
      <vt:lpstr>TGaa Agenda</vt:lpstr>
      <vt:lpstr>Wed PM1 Agenda</vt:lpstr>
      <vt:lpstr>Comment Resolution Status (7/17)</vt:lpstr>
      <vt:lpstr>Comment Resolution Status (7/18)</vt:lpstr>
      <vt:lpstr>Comment Resolution Status (7/21)</vt:lpstr>
      <vt:lpstr>Motion-1</vt:lpstr>
      <vt:lpstr>Minutes review</vt:lpstr>
      <vt:lpstr>Motion-2</vt:lpstr>
      <vt:lpstr>Motion-3</vt:lpstr>
      <vt:lpstr>Motion-4</vt:lpstr>
      <vt:lpstr>Motion-5</vt:lpstr>
      <vt:lpstr>Motion-6</vt:lpstr>
      <vt:lpstr>Motion-7</vt:lpstr>
      <vt:lpstr>Motion-8</vt:lpstr>
      <vt:lpstr>Motion-9</vt:lpstr>
      <vt:lpstr>Motion-10</vt:lpstr>
      <vt:lpstr>Motion-11</vt:lpstr>
      <vt:lpstr>Motion-12</vt:lpstr>
      <vt:lpstr>Motion-13</vt:lpstr>
      <vt:lpstr>Motion-14</vt:lpstr>
      <vt:lpstr>Motion-15</vt:lpstr>
      <vt:lpstr>Recirculation Working Group Letter Ballot</vt:lpstr>
      <vt:lpstr>Pre-authorized Recirculation Working Group Letter Ballot </vt:lpstr>
      <vt:lpstr>Forward Draft to Sponsor Ballot using conditional approval</vt:lpstr>
      <vt:lpstr>Approve report for conditional approval to go to sponsor ballot</vt:lpstr>
      <vt:lpstr>Pre-approval of Sponsor Ballot comment resolutions  and recirculation ballot </vt:lpstr>
      <vt:lpstr>Sep 2011 meeting room request</vt:lpstr>
      <vt:lpstr>Current Timeline</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802.11aa – Robust Audio Video Transport Streaming  Waikoloa Opening Report</dc:title>
  <dc:creator>ganesh Venkatesan</dc:creator>
  <cp:lastModifiedBy>gvenkate</cp:lastModifiedBy>
  <cp:revision>1948</cp:revision>
  <cp:lastPrinted>1998-02-10T13:28:06Z</cp:lastPrinted>
  <dcterms:created xsi:type="dcterms:W3CDTF">2008-08-29T09:10:08Z</dcterms:created>
  <dcterms:modified xsi:type="dcterms:W3CDTF">2011-07-21T12:39:59Z</dcterms:modified>
</cp:coreProperties>
</file>