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9" r:id="rId2"/>
    <p:sldId id="271" r:id="rId3"/>
    <p:sldId id="293" r:id="rId4"/>
    <p:sldId id="272" r:id="rId5"/>
    <p:sldId id="273" r:id="rId6"/>
    <p:sldId id="354" r:id="rId7"/>
    <p:sldId id="355" r:id="rId8"/>
    <p:sldId id="356" r:id="rId9"/>
    <p:sldId id="284" r:id="rId10"/>
    <p:sldId id="395" r:id="rId11"/>
    <p:sldId id="358" r:id="rId12"/>
    <p:sldId id="360" r:id="rId13"/>
    <p:sldId id="361" r:id="rId14"/>
    <p:sldId id="362" r:id="rId15"/>
    <p:sldId id="386" r:id="rId16"/>
    <p:sldId id="389" r:id="rId17"/>
    <p:sldId id="390" r:id="rId18"/>
    <p:sldId id="392" r:id="rId19"/>
    <p:sldId id="403" r:id="rId20"/>
    <p:sldId id="405" r:id="rId21"/>
    <p:sldId id="404" r:id="rId22"/>
    <p:sldId id="385" r:id="rId23"/>
    <p:sldId id="407" r:id="rId24"/>
    <p:sldId id="408" r:id="rId25"/>
    <p:sldId id="350" r:id="rId26"/>
    <p:sldId id="384" r:id="rId27"/>
    <p:sldId id="393" r:id="rId28"/>
  </p:sldIdLst>
  <p:sldSz cx="9144000" cy="6858000" type="screen4x3"/>
  <p:notesSz cx="6934200" cy="92805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5" autoAdjust="0"/>
    <p:restoredTop sz="97727" autoAdjust="0"/>
  </p:normalViewPr>
  <p:slideViewPr>
    <p:cSldViewPr>
      <p:cViewPr>
        <p:scale>
          <a:sx n="80" d="100"/>
          <a:sy n="80" d="100"/>
        </p:scale>
        <p:origin x="-75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"/>
    </p:cViewPr>
  </p:sorterViewPr>
  <p:notesViewPr>
    <p:cSldViewPr>
      <p:cViewPr varScale="1">
        <p:scale>
          <a:sx n="68" d="100"/>
          <a:sy n="68" d="100"/>
        </p:scale>
        <p:origin x="-2820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5040B08-D104-40D2-A391-290A7F4709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i="0"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312833B6-4CD5-4B58-9DD0-270F31A7B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FC9BD7A-50AA-4093-987F-DDB783A71330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95E1BD88-ABFA-45C5-A7DE-BF4CD34B4989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3891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89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892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892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661BFA52-E895-47BA-993C-42A0CA839F72}" type="slidenum">
              <a:rPr lang="en-US" i="0"/>
              <a:pPr algn="r" defTabSz="933450" eaLnBrk="0" hangingPunct="0"/>
              <a:t>10</a:t>
            </a:fld>
            <a:endParaRPr lang="en-US" i="0"/>
          </a:p>
        </p:txBody>
      </p:sp>
      <p:sp>
        <p:nvSpPr>
          <p:cNvPr id="38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8156E5DF-EECC-424D-9C35-E270DAE19390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3994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994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994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994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0D36DF0C-9DC3-47C8-8263-3300F2058733}" type="slidenum">
              <a:rPr lang="en-US" i="0"/>
              <a:pPr algn="r" defTabSz="933450" eaLnBrk="0" hangingPunct="0"/>
              <a:t>11</a:t>
            </a:fld>
            <a:endParaRPr lang="en-US" i="0"/>
          </a:p>
        </p:txBody>
      </p:sp>
      <p:sp>
        <p:nvSpPr>
          <p:cNvPr id="39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9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EF50123C-68BB-418A-B640-2DE502AB4BF8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4096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096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096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096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FA32BEFF-93D9-45FB-9A6C-90459B0E0366}" type="slidenum">
              <a:rPr lang="en-US" i="0"/>
              <a:pPr algn="r" defTabSz="933450" eaLnBrk="0" hangingPunct="0"/>
              <a:t>12</a:t>
            </a:fld>
            <a:endParaRPr lang="en-US" i="0"/>
          </a:p>
        </p:txBody>
      </p:sp>
      <p:sp>
        <p:nvSpPr>
          <p:cNvPr id="40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66B88446-C969-41E7-B548-D73AC07F1E30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4199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199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199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199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76F4BB90-7B51-4CD0-B4D4-4E3C62A6B7A4}" type="slidenum">
              <a:rPr lang="en-US" i="0"/>
              <a:pPr algn="r" defTabSz="933450" eaLnBrk="0" hangingPunct="0"/>
              <a:t>13</a:t>
            </a:fld>
            <a:endParaRPr lang="en-US" i="0"/>
          </a:p>
        </p:txBody>
      </p:sp>
      <p:sp>
        <p:nvSpPr>
          <p:cNvPr id="41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ED73C1B5-6A0F-4C04-8130-C340D6C34C91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430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30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30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30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F339B75-3DBD-497D-8836-5F0F087CE4BC}" type="slidenum">
              <a:rPr lang="en-US" i="0"/>
              <a:pPr algn="r" defTabSz="933450" eaLnBrk="0" hangingPunct="0"/>
              <a:t>14</a:t>
            </a:fld>
            <a:endParaRPr lang="en-US" i="0"/>
          </a:p>
        </p:txBody>
      </p:sp>
      <p:sp>
        <p:nvSpPr>
          <p:cNvPr id="43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C7E89AC-DC0E-47AC-895F-3193BBE135EE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4403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403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404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404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57149F9-2953-486D-B0FD-65FC4C81D64B}" type="slidenum">
              <a:rPr lang="en-US" i="0"/>
              <a:pPr algn="r" defTabSz="933450" eaLnBrk="0" hangingPunct="0"/>
              <a:t>15</a:t>
            </a:fld>
            <a:endParaRPr lang="en-US" i="0"/>
          </a:p>
        </p:txBody>
      </p:sp>
      <p:sp>
        <p:nvSpPr>
          <p:cNvPr id="44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DD4FBFF-88E3-4BE8-9438-C6F7F5A700A7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4506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506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506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506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8928CC3-D375-4662-8B99-6AB6A5EBEC1D}" type="slidenum">
              <a:rPr lang="en-US" i="0"/>
              <a:pPr algn="r" defTabSz="933450" eaLnBrk="0" hangingPunct="0"/>
              <a:t>16</a:t>
            </a:fld>
            <a:endParaRPr lang="en-US" i="0"/>
          </a:p>
        </p:txBody>
      </p:sp>
      <p:sp>
        <p:nvSpPr>
          <p:cNvPr id="45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5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7D69382-925E-433E-9085-532B00A6DE80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4608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608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608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608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F89ED292-DE23-45A9-8685-C337B1590D23}" type="slidenum">
              <a:rPr lang="en-US" i="0"/>
              <a:pPr algn="r" defTabSz="933450" eaLnBrk="0" hangingPunct="0"/>
              <a:t>17</a:t>
            </a:fld>
            <a:endParaRPr lang="en-US" i="0"/>
          </a:p>
        </p:txBody>
      </p:sp>
      <p:sp>
        <p:nvSpPr>
          <p:cNvPr id="46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63C3769D-D045-4CAD-9874-66218B31C59E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  <p:sp>
        <p:nvSpPr>
          <p:cNvPr id="4711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711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711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711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9BDF3F26-F0AD-49CB-9907-C9BBA874C15D}" type="slidenum">
              <a:rPr lang="en-US" i="0"/>
              <a:pPr algn="r" defTabSz="933450" eaLnBrk="0" hangingPunct="0"/>
              <a:t>18</a:t>
            </a:fld>
            <a:endParaRPr lang="en-US" i="0"/>
          </a:p>
        </p:txBody>
      </p:sp>
      <p:sp>
        <p:nvSpPr>
          <p:cNvPr id="47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E6476E2A-BA84-40B8-9C24-9CA2AFEA939A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  <p:sp>
        <p:nvSpPr>
          <p:cNvPr id="4813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813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813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813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FA66C883-2223-40DA-979E-BDA899C844BC}" type="slidenum">
              <a:rPr lang="en-US" i="0"/>
              <a:pPr algn="r" defTabSz="933450" eaLnBrk="0" hangingPunct="0"/>
              <a:t>19</a:t>
            </a:fld>
            <a:endParaRPr lang="en-US" i="0"/>
          </a:p>
        </p:txBody>
      </p:sp>
      <p:sp>
        <p:nvSpPr>
          <p:cNvPr id="48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2F7BF6D9-7043-4763-BCEB-6F627494668B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307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07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07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07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DF0480B8-8085-4608-9963-FBC053609A34}" type="slidenum">
              <a:rPr lang="en-US" i="0"/>
              <a:pPr algn="r" defTabSz="933450" eaLnBrk="0" hangingPunct="0"/>
              <a:t>2</a:t>
            </a:fld>
            <a:endParaRPr lang="en-US" i="0"/>
          </a:p>
        </p:txBody>
      </p:sp>
      <p:sp>
        <p:nvSpPr>
          <p:cNvPr id="30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AA53317-6B23-45D9-9D58-F2D98B755007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  <p:sp>
        <p:nvSpPr>
          <p:cNvPr id="4915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4915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4916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4916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C9169933-94E7-49E0-80A0-25554CC95554}" type="slidenum">
              <a:rPr lang="en-US" i="0"/>
              <a:pPr algn="r" defTabSz="933450" eaLnBrk="0" hangingPunct="0"/>
              <a:t>20</a:t>
            </a:fld>
            <a:endParaRPr lang="en-US" i="0"/>
          </a:p>
        </p:txBody>
      </p:sp>
      <p:sp>
        <p:nvSpPr>
          <p:cNvPr id="49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08A79FDE-FC35-499E-ADB4-27C8A6999A03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  <p:sp>
        <p:nvSpPr>
          <p:cNvPr id="5018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5018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5018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5018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FBD019F1-B6B2-48E5-A943-5FB168B80F8F}" type="slidenum">
              <a:rPr lang="en-US" i="0"/>
              <a:pPr algn="r" defTabSz="933450" eaLnBrk="0" hangingPunct="0"/>
              <a:t>21</a:t>
            </a:fld>
            <a:endParaRPr lang="en-US" i="0"/>
          </a:p>
        </p:txBody>
      </p:sp>
      <p:sp>
        <p:nvSpPr>
          <p:cNvPr id="50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36AC102-7B59-4C32-BE9C-BCADB47BE546}" type="slidenum">
              <a:rPr lang="en-GB" smtClean="0"/>
              <a:pPr>
                <a:defRPr/>
              </a:pPr>
              <a:t>22</a:t>
            </a:fld>
            <a:endParaRPr lang="en-GB" smtClean="0"/>
          </a:p>
        </p:txBody>
      </p:sp>
      <p:sp>
        <p:nvSpPr>
          <p:cNvPr id="5120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512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5120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5120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A636932D-04DF-4520-A51F-B3CBEB184456}" type="slidenum">
              <a:rPr lang="en-US" i="0"/>
              <a:pPr algn="r" defTabSz="933450" eaLnBrk="0" hangingPunct="0"/>
              <a:t>22</a:t>
            </a:fld>
            <a:endParaRPr lang="en-US" i="0"/>
          </a:p>
        </p:txBody>
      </p:sp>
      <p:sp>
        <p:nvSpPr>
          <p:cNvPr id="51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A400F2E6-12D7-4B08-A120-8DC974E8CECB}" type="slidenum">
              <a:rPr lang="en-GB" smtClean="0"/>
              <a:pPr>
                <a:defRPr/>
              </a:pPr>
              <a:t>23</a:t>
            </a:fld>
            <a:endParaRPr lang="en-GB" smtClean="0"/>
          </a:p>
        </p:txBody>
      </p:sp>
      <p:sp>
        <p:nvSpPr>
          <p:cNvPr id="5223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5223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5223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5223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2ED8397F-1014-4A9F-8EC4-6D1BB01D2450}" type="slidenum">
              <a:rPr lang="en-US" i="0"/>
              <a:pPr algn="r" defTabSz="933450" eaLnBrk="0" hangingPunct="0"/>
              <a:t>23</a:t>
            </a:fld>
            <a:endParaRPr lang="en-US" i="0"/>
          </a:p>
        </p:txBody>
      </p:sp>
      <p:sp>
        <p:nvSpPr>
          <p:cNvPr id="52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A400F2E6-12D7-4B08-A120-8DC974E8CECB}" type="slidenum">
              <a:rPr lang="en-GB" smtClean="0"/>
              <a:pPr>
                <a:defRPr/>
              </a:pPr>
              <a:t>24</a:t>
            </a:fld>
            <a:endParaRPr lang="en-GB" smtClean="0"/>
          </a:p>
        </p:txBody>
      </p:sp>
      <p:sp>
        <p:nvSpPr>
          <p:cNvPr id="5223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5223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5223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5223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2ED8397F-1014-4A9F-8EC4-6D1BB01D2450}" type="slidenum">
              <a:rPr lang="en-US" i="0"/>
              <a:pPr algn="r" defTabSz="933450" eaLnBrk="0" hangingPunct="0"/>
              <a:t>24</a:t>
            </a:fld>
            <a:endParaRPr lang="en-US" i="0"/>
          </a:p>
        </p:txBody>
      </p:sp>
      <p:sp>
        <p:nvSpPr>
          <p:cNvPr id="52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677EBE85-9E76-42DE-BE96-2936C8E19FCB}" type="slidenum">
              <a:rPr lang="en-GB" smtClean="0"/>
              <a:pPr>
                <a:defRPr/>
              </a:pPr>
              <a:t>25</a:t>
            </a:fld>
            <a:endParaRPr lang="en-GB" smtClean="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93E807E8-88F9-4047-B71B-666B02306D1D}" type="slidenum">
              <a:rPr lang="en-US" i="0"/>
              <a:pPr algn="r" defTabSz="933450" eaLnBrk="0" hangingPunct="0"/>
              <a:t>25</a:t>
            </a:fld>
            <a:endParaRPr lang="en-US" i="0"/>
          </a:p>
        </p:txBody>
      </p:sp>
      <p:sp>
        <p:nvSpPr>
          <p:cNvPr id="53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28A9EC80-A578-44E5-9AF7-BECC532E922D}" type="slidenum">
              <a:rPr lang="en-GB" smtClean="0"/>
              <a:pPr>
                <a:defRPr/>
              </a:pPr>
              <a:t>26</a:t>
            </a:fld>
            <a:endParaRPr lang="en-GB" smtClean="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5A34A1DE-6FB9-41DD-97A3-3ADE8CD3F6D7}" type="slidenum">
              <a:rPr lang="en-US" i="0"/>
              <a:pPr algn="r" defTabSz="933450" eaLnBrk="0" hangingPunct="0"/>
              <a:t>26</a:t>
            </a:fld>
            <a:endParaRPr lang="en-US" i="0"/>
          </a:p>
        </p:txBody>
      </p:sp>
      <p:sp>
        <p:nvSpPr>
          <p:cNvPr id="54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FB7F86CA-C794-40C9-9093-19FF48594F4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4A5938D-3FE2-4762-8CA0-6E41750A594F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3277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27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277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277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8267794E-C43E-4A94-88EC-28AD76031E6B}" type="slidenum">
              <a:rPr lang="en-US" i="0"/>
              <a:pPr algn="r" defTabSz="933450" eaLnBrk="0" hangingPunct="0"/>
              <a:t>4</a:t>
            </a:fld>
            <a:endParaRPr lang="en-US" i="0"/>
          </a:p>
        </p:txBody>
      </p:sp>
      <p:sp>
        <p:nvSpPr>
          <p:cNvPr id="32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367493C-B3E0-44E6-878C-1A187DCBBBD5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AC608135-3B1B-4FCE-96E0-7EF712DBF8B1}" type="slidenum">
              <a:rPr lang="en-US" i="0"/>
              <a:pPr algn="r" defTabSz="933450" eaLnBrk="0" hangingPunct="0"/>
              <a:t>5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96A6AEF0-421D-4006-92F3-3F0F9B27FA4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F1C9A7F5-B082-498F-ACE0-96B77E2400A9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1198FBD-FA9F-4980-8E6F-C01492B6A214}" type="slidenum">
              <a:rPr lang="en-US" i="0"/>
              <a:pPr algn="r" defTabSz="933450" eaLnBrk="0" hangingPunct="0"/>
              <a:t>7</a:t>
            </a:fld>
            <a:endParaRPr lang="en-US" i="0"/>
          </a:p>
        </p:txBody>
      </p:sp>
      <p:sp>
        <p:nvSpPr>
          <p:cNvPr id="35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5125"/>
          </a:xfrm>
          <a:noFill/>
          <a:ln/>
        </p:spPr>
        <p:txBody>
          <a:bodyPr lIns="91678" tIns="45035" rIns="91678" bIns="45035"/>
          <a:lstStyle/>
          <a:p>
            <a:endParaRPr lang="en-US" smtClean="0"/>
          </a:p>
        </p:txBody>
      </p:sp>
      <p:sp>
        <p:nvSpPr>
          <p:cNvPr id="35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320CE46A-6890-406B-91B6-743102D7F01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CC2B470-800B-40A9-AC27-B2B75BDFB157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98271EA-B1CB-4911-8128-5B6C9DC85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425E62-A18A-455A-AF71-A7CDA77ED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7E20562-1221-4341-BF15-733F75414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6B18D19-0B7A-4F57-BB5C-08972D0BC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F8BC82B-B8A0-40A3-8BC5-4E0647525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E5D6ED1-78E5-4E07-A401-C1F128F46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81D23E7-12E2-492C-9164-F34491BB78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9E289D2-CF56-410E-822D-704473A737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1272BD1-2B73-421E-A1A2-6322043118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57922F5-8F51-4F34-A15B-216E69CCE0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AE70501-B859-4AC1-B257-8F6AACD29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i="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3E237040-F3DE-4CE0-A140-C6C9DE201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4963"/>
            <a:ext cx="3386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i="0" dirty="0">
                <a:cs typeface="+mn-cs"/>
              </a:rPr>
              <a:t>doc.: IEEE </a:t>
            </a:r>
            <a:r>
              <a:rPr lang="en-GB" sz="1800" b="1" i="0" dirty="0" smtClean="0">
                <a:cs typeface="+mn-cs"/>
              </a:rPr>
              <a:t>802.11-11/00852r1</a:t>
            </a:r>
            <a:endParaRPr lang="en-GB" sz="1800" b="1" i="0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events.iee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2008-11/LMSC_OM_approved_081114.pdf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www.ieee802.org/11/DocFiles/07/11-07-0360-04-0000-802-11-policies-and-proceedur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standards.ieee.org/faqs/affiliationFAQ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802.11aa – Robust Audio Video Transport Streaming </a:t>
            </a:r>
            <a:br>
              <a:rPr lang="en-US" sz="2400" smtClean="0"/>
            </a:br>
            <a:r>
              <a:rPr lang="en-US" sz="2800" smtClean="0"/>
              <a:t>San Francisco, CA</a:t>
            </a:r>
            <a:r>
              <a:rPr lang="en-GB" sz="2400" smtClean="0"/>
              <a:t> </a:t>
            </a:r>
            <a:r>
              <a:rPr lang="en-US" sz="2400" smtClean="0"/>
              <a:t>Opening Report</a:t>
            </a:r>
            <a:endParaRPr lang="en-GB" sz="240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2011-07-18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684213" y="2997200"/>
          <a:ext cx="7877175" cy="2682875"/>
        </p:xfrm>
        <a:graphic>
          <a:graphicData uri="http://schemas.openxmlformats.org/presentationml/2006/ole">
            <p:oleObj spid="_x0000_s1026" name="Document" r:id="rId4" imgW="8693573" imgH="2964885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 dirty="0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308867-1F3D-447A-9F8B-037FF3A72BCC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C9F256F6-E380-4757-A085-07437C612631}" type="slidenum">
              <a:rPr lang="en-US" i="0"/>
              <a:pPr algn="ctr" eaLnBrk="0" hangingPunct="0"/>
              <a:t>10</a:t>
            </a:fld>
            <a:endParaRPr lang="en-US" i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Comment Resolution Status (7/17)</a:t>
            </a:r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275CFA8-EFC5-49ED-8A28-BA566F7C2100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43608" y="1667274"/>
          <a:ext cx="7128791" cy="4552140"/>
        </p:xfrm>
        <a:graphic>
          <a:graphicData uri="http://schemas.openxmlformats.org/drawingml/2006/table">
            <a:tbl>
              <a:tblPr/>
              <a:tblGrid>
                <a:gridCol w="1440158"/>
                <a:gridCol w="1008114"/>
                <a:gridCol w="1152128"/>
                <a:gridCol w="1080120"/>
                <a:gridCol w="1224136"/>
                <a:gridCol w="1224135"/>
              </a:tblGrid>
              <a:tr h="555490">
                <a:tc>
                  <a:txBody>
                    <a:bodyPr/>
                    <a:lstStyle/>
                    <a:p>
                      <a:pPr algn="l" fontAlgn="t"/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latin typeface="Calibri"/>
                        </a:rPr>
                        <a:t>Blank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latin typeface="Calibri"/>
                        </a:rPr>
                        <a:t>Accept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latin typeface="Calibri"/>
                        </a:rPr>
                        <a:t>Principle (Revised)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latin typeface="Calibri"/>
                        </a:rPr>
                        <a:t>Disagree (Rejected)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latin typeface="Calibri"/>
                        </a:rPr>
                        <a:t>Total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Editor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GCR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General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Interworking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OBSS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SCS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smtClean="0">
                          <a:latin typeface="Calibri"/>
                        </a:rPr>
                        <a:t>Total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latin typeface="Calibri"/>
                        </a:rPr>
                        <a:t>27 (20.45%)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CBC6C993-6DEC-4F18-935C-92C046BCA234}" type="slidenum">
              <a:rPr lang="en-US" i="0"/>
              <a:pPr algn="ctr" eaLnBrk="0" hangingPunct="0"/>
              <a:t>11</a:t>
            </a:fld>
            <a:endParaRPr lang="en-US" i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Motion-1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approve the following teleconference schedule: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smtClean="0"/>
              <a:t>Weekly Monday 1130-1230 Hrs ET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1800" smtClean="0"/>
              <a:t>Aug 1, 8, 15, 22, 29 Sep 12 2011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B6A5C16-9766-4291-87CD-BDC4DE2A0F07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13C0F4DB-1F7E-4CED-9284-C89153517012}" type="slidenum">
              <a:rPr lang="en-US" i="0"/>
              <a:pPr algn="ctr" eaLnBrk="0" hangingPunct="0"/>
              <a:t>12</a:t>
            </a:fld>
            <a:endParaRPr lang="en-US" i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Minutes review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r>
              <a:rPr lang="en-US" dirty="0" smtClean="0"/>
              <a:t>Indian Wells Meeting minutes (11/0786r0)</a:t>
            </a:r>
          </a:p>
          <a:p>
            <a:r>
              <a:rPr lang="en-US" dirty="0" smtClean="0"/>
              <a:t>Teleconference Minutes (11/0xxxr0)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1269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1270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127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52F2CD8-54FD-43B2-8B10-949B1D2439F4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6A7D4005-A183-4195-AD6C-624FA42280EF}" type="slidenum">
              <a:rPr lang="en-US" i="0"/>
              <a:pPr algn="ctr" eaLnBrk="0" hangingPunct="0"/>
              <a:t>13</a:t>
            </a:fld>
            <a:endParaRPr lang="en-US" i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19138"/>
            <a:ext cx="7772400" cy="1066800"/>
          </a:xfrm>
        </p:spPr>
        <p:txBody>
          <a:bodyPr/>
          <a:lstStyle/>
          <a:p>
            <a:r>
              <a:rPr lang="en-US" smtClean="0"/>
              <a:t>Motion-2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approve TGaa Indian Wells Meeting minutes – 11/0786r0.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2293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2294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2295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AD6631A-72A6-4665-81A1-385ED4AABB5D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95F1E424-FA5A-488A-8000-239B5089BCBD}" type="slidenum">
              <a:rPr lang="en-US" i="0"/>
              <a:pPr algn="ctr" eaLnBrk="0" hangingPunct="0"/>
              <a:t>14</a:t>
            </a:fld>
            <a:endParaRPr lang="en-US" i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approve June-July 2011 Teleconference minutes (document 11/0xxxr0).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6D40069-6FCA-4188-88AF-B3F22F99C652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9B12C10E-9263-4862-815D-EE375D8E6AFC}" type="slidenum">
              <a:rPr lang="en-US" i="0"/>
              <a:pPr algn="ctr" eaLnBrk="0" hangingPunct="0"/>
              <a:t>15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b="0" dirty="0" smtClean="0"/>
              <a:t>Move to approve comment resolutions to editorial comments as described in document </a:t>
            </a:r>
            <a:r>
              <a:rPr lang="en-US" b="0" dirty="0" smtClean="0"/>
              <a:t>11/903r0 </a:t>
            </a:r>
            <a:r>
              <a:rPr lang="en-US" b="0" dirty="0" smtClean="0"/>
              <a:t>and instruct the editor to incorporate them in the next TGaa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</a:t>
            </a:r>
            <a:r>
              <a:rPr lang="en-US" dirty="0" smtClean="0"/>
              <a:t>Alex Ashley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</a:t>
            </a:r>
            <a:r>
              <a:rPr lang="en-US" dirty="0" smtClean="0"/>
              <a:t>: David Hunter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Result</a:t>
            </a:r>
            <a:r>
              <a:rPr lang="en-US" dirty="0" smtClean="0"/>
              <a:t>: 8/0/0 Motion passes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A62B573-1E6B-4C6C-B4B1-0D9A30726680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A284410D-0BB8-402F-B184-6876CDA3E276}" type="slidenum">
              <a:rPr lang="en-US" i="0"/>
              <a:pPr algn="ctr" eaLnBrk="0" hangingPunct="0"/>
              <a:t>16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Motion-5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b="0" smtClean="0"/>
              <a:t>Move to approve comment resolutions to SCS comments as described in document 11/xxxr0 (SCS Spreadsheet) and instruct the editor to incorporate them in the next P802.11aa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B412324-E658-4415-9B16-9D7652456B0A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52BEED55-ADEF-4912-9403-D21216342A0B}" type="slidenum">
              <a:rPr lang="en-US" i="0"/>
              <a:pPr algn="ctr" eaLnBrk="0" hangingPunct="0"/>
              <a:t>17</a:t>
            </a:fld>
            <a:endParaRPr lang="en-US" i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Motion-6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b="0" dirty="0" smtClean="0"/>
              <a:t>Move to approve comment resolutions to GCR comments as described in document 11/0xxxr0 (GCR Spreadsheet) and instruct the editor to incorporate them in the next P802.11aa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353E828-5B52-486D-A57F-4FFEB368D3E2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839A2F4-8644-4A2D-8DAB-4C10E3AAECE7}" type="slidenum">
              <a:rPr lang="en-US" i="0"/>
              <a:pPr algn="ctr" eaLnBrk="0" hangingPunct="0"/>
              <a:t>18</a:t>
            </a:fld>
            <a:endParaRPr lang="en-US" i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Motion-7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b="0" smtClean="0"/>
              <a:t>Move to approve comment resolutions to OBSS comments as described in document 11/0xxxr0 (OBSS Spreadsheet) and instruct the editor to incorporate them in the next P802.11aa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E80FFB9-40DD-4A44-916C-2979111BBCF0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9CA674EF-15B3-43C3-8DF1-FFB89C6CD542}" type="slidenum">
              <a:rPr lang="en-US" i="0"/>
              <a:pPr algn="ctr" eaLnBrk="0" hangingPunct="0"/>
              <a:t>19</a:t>
            </a:fld>
            <a:endParaRPr lang="en-US" i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Motion-8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b="0" smtClean="0"/>
              <a:t>Move to approve comment resolutions to General comments as described in document 11/0xxxr0 (General Spreadsheet) and instruct the editor to incorporate them in the next P802.11aa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DA835148-4FBC-4E38-8F2B-CC594BAA51A9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EA542B23-7C00-4617-82F0-7D3E23D02138}" type="slidenum">
              <a:rPr lang="en-US" i="0"/>
              <a:pPr algn="ctr" eaLnBrk="0" hangingPunct="0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This submission summarizes TGaa goals and agenda for the IEEE 802.11 San Francisco, CA meeting (July 2011)</a:t>
            </a:r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42BFD3-9274-4139-AD2D-5F0FFA395E5A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C043A4F-9528-4E0C-88E8-23177235E682}" type="slidenum">
              <a:rPr lang="en-US" i="0"/>
              <a:pPr algn="ctr" eaLnBrk="0" hangingPunct="0"/>
              <a:t>20</a:t>
            </a:fld>
            <a:endParaRPr lang="en-US" i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Motion-9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b="0" smtClean="0"/>
              <a:t>Move to approve document 11/0xxxr0 (MIB Compilation Fixes) and instruct the editor to incorporate them in the next P802.11aa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A982DB2-5096-4DDA-8B54-513E909836D3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35344EC-E1E0-4F50-984B-1C8063C4B765}" type="slidenum">
              <a:rPr lang="en-US" i="0"/>
              <a:pPr algn="ctr" eaLnBrk="0" hangingPunct="0"/>
              <a:t>21</a:t>
            </a:fld>
            <a:endParaRPr lang="en-US" i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US" smtClean="0"/>
              <a:t>Motion-10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557338"/>
            <a:ext cx="7772400" cy="4824412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Having approved comment resolutions for all of the comments received from LB179 and IEEE SA MEC on P802.11aa D5.0 as contained in document 11/xxxr0,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Instruct the editor to prepare Draft6.0 incorporating these resolutions and, 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Approve a 15-day Working Group Recirculation Ballot asking the question “Should P802.11aa D6.0 be forwarded to Sponsor Ballot?”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smtClean="0"/>
              <a:t>Result:</a:t>
            </a: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1B3FF09-EC32-4A67-83D1-39E6D616BDB8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5FBF7B0C-2E9E-4E1F-A286-B1E56CADD02E}" type="slidenum">
              <a:rPr lang="en-US" i="0"/>
              <a:pPr algn="ctr" eaLnBrk="0" hangingPunct="0"/>
              <a:t>22</a:t>
            </a:fld>
            <a:endParaRPr lang="en-US" i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US" smtClean="0"/>
              <a:t>Motion-11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557338"/>
            <a:ext cx="7772400" cy="4824412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smtClean="0"/>
              <a:t>Move to decline all comments listed in document 11/0xxxr0 that have a blank resolution status with the resolution of “The TG requires another recirculation ballot to gain feedback from the WG on this topic.”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B2217B4-215A-4E95-A432-56BFDA011657}" type="slidenum">
              <a:rPr lang="en-GB" smtClean="0"/>
              <a:pPr>
                <a:defRPr/>
              </a:pPr>
              <a:t>22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67025C75-7DA0-4537-A268-D58AF3B658C4}" type="slidenum">
              <a:rPr lang="en-US" i="0"/>
              <a:pPr algn="ctr" eaLnBrk="0" hangingPunct="0"/>
              <a:t>23</a:t>
            </a:fld>
            <a:endParaRPr lang="en-US" i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US" smtClean="0"/>
              <a:t>Motion-14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557338"/>
            <a:ext cx="7772400" cy="4824412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“conditional approval to go to Sponsor </a:t>
            </a:r>
            <a:r>
              <a:rPr lang="en-US" dirty="0" smtClean="0"/>
              <a:t>Ballot (11/1005r0)” </a:t>
            </a:r>
            <a:r>
              <a:rPr lang="en-US" dirty="0" smtClean="0"/>
              <a:t>package and request IEEE 802 EC to conditionally approve P802.11aa to go to Sponsor Ballot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Result: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9BEB559-2325-4874-9E73-A164B7797AEB}" type="slidenum">
              <a:rPr lang="en-GB" smtClean="0"/>
              <a:pPr>
                <a:defRPr/>
              </a:pPr>
              <a:t>23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67025C75-7DA0-4537-A268-D58AF3B658C4}" type="slidenum">
              <a:rPr lang="en-US" i="0"/>
              <a:pPr algn="ctr" eaLnBrk="0" hangingPunct="0"/>
              <a:t>24</a:t>
            </a:fld>
            <a:endParaRPr lang="en-US" i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US" dirty="0" smtClean="0"/>
              <a:t>Motion-15</a:t>
            </a:r>
            <a:endParaRPr lang="en-US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557338"/>
            <a:ext cx="7772400" cy="4824412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</a:t>
            </a:r>
            <a:r>
              <a:rPr lang="en-US" dirty="0" smtClean="0"/>
              <a:t>document 11/872r0 and instruct the 802.11aa Technical Editor to incorporate the corresponding changes in the next draft of P802.11aa.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</a:t>
            </a:r>
            <a:r>
              <a:rPr lang="en-US" dirty="0" smtClean="0"/>
              <a:t>: Alex Ashley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</a:t>
            </a:r>
            <a:r>
              <a:rPr lang="en-US" dirty="0" smtClean="0"/>
              <a:t>: Graham Smith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Result</a:t>
            </a:r>
            <a:r>
              <a:rPr lang="en-US" dirty="0" smtClean="0"/>
              <a:t>: 9/0/0 Motion Passes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69BEB559-2325-4874-9E73-A164B7797AEB}" type="slidenum">
              <a:rPr lang="en-GB" smtClean="0"/>
              <a:pPr>
                <a:defRPr/>
              </a:pPr>
              <a:t>24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887F037-0290-4422-8EBE-1B2D4D398936}" type="slidenum">
              <a:rPr lang="en-US" i="0"/>
              <a:pPr algn="ctr" eaLnBrk="0" hangingPunct="0"/>
              <a:t>25</a:t>
            </a:fld>
            <a:endParaRPr lang="en-US" i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Sep 2011 meeting room request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marL="800100" indent="-457200">
              <a:lnSpc>
                <a:spcPct val="80000"/>
              </a:lnSpc>
              <a:defRPr/>
            </a:pPr>
            <a:r>
              <a:rPr lang="en-US" dirty="0" smtClean="0"/>
              <a:t>Draft 6.0 Recirculation Comment Resolution</a:t>
            </a:r>
          </a:p>
          <a:p>
            <a:pPr marL="800100" indent="-457200">
              <a:lnSpc>
                <a:spcPct val="80000"/>
              </a:lnSpc>
              <a:defRPr/>
            </a:pPr>
            <a:r>
              <a:rPr lang="en-US" dirty="0" smtClean="0"/>
              <a:t>Request 7 sessions (one for the joint meeting with .1AVB)</a:t>
            </a:r>
          </a:p>
          <a:p>
            <a:pPr marL="800100" indent="-457200">
              <a:lnSpc>
                <a:spcPct val="80000"/>
              </a:lnSpc>
              <a:defRPr/>
            </a:pPr>
            <a:r>
              <a:rPr lang="en-US" dirty="0" smtClean="0"/>
              <a:t>at least one that does not conflict with TGac, one with FIA, one with </a:t>
            </a:r>
            <a:r>
              <a:rPr lang="en-US" dirty="0" err="1" smtClean="0"/>
              <a:t>SmartGrid</a:t>
            </a:r>
            <a:r>
              <a:rPr lang="en-US" dirty="0" smtClean="0"/>
              <a:t> and one with </a:t>
            </a:r>
            <a:r>
              <a:rPr lang="en-US" dirty="0" err="1" smtClean="0"/>
              <a:t>TGae</a:t>
            </a: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C2B71D7-B78D-44D2-993E-EDB48AE05048}" type="slidenum">
              <a:rPr lang="en-GB" smtClean="0"/>
              <a:pPr>
                <a:defRPr/>
              </a:pPr>
              <a:t>25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58D8D40A-0BD2-4CAC-8882-CEC2C91C9221}" type="slidenum">
              <a:rPr lang="en-US" i="0"/>
              <a:pPr algn="ctr" eaLnBrk="0" hangingPunct="0"/>
              <a:t>26</a:t>
            </a:fld>
            <a:endParaRPr lang="en-US" i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Current Timeline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628775"/>
            <a:ext cx="8101012" cy="4392613"/>
          </a:xfrm>
        </p:spPr>
        <p:txBody>
          <a:bodyPr/>
          <a:lstStyle/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First Recirculation  -- Sep 10, 2010</a:t>
            </a:r>
          </a:p>
          <a:p>
            <a:pPr marL="1885950" lvl="3" indent="-457200">
              <a:lnSpc>
                <a:spcPct val="80000"/>
              </a:lnSpc>
              <a:defRPr/>
            </a:pPr>
            <a:r>
              <a:rPr lang="en-US" sz="2000" b="1" dirty="0" smtClean="0"/>
              <a:t>Plan for 3-4 </a:t>
            </a:r>
            <a:r>
              <a:rPr lang="en-US" sz="2000" b="1" dirty="0" err="1" smtClean="0"/>
              <a:t>recirculations</a:t>
            </a:r>
            <a:endParaRPr lang="en-US" sz="20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Form Sponsor pool –May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MEC Done – Aug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Start Sponsor Ballot – Sep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First Sponsor </a:t>
            </a:r>
            <a:r>
              <a:rPr lang="en-US" sz="2400" b="1" dirty="0" err="1" smtClean="0"/>
              <a:t>Recirc</a:t>
            </a:r>
            <a:r>
              <a:rPr lang="en-US" sz="2400" b="1" dirty="0" smtClean="0"/>
              <a:t> – Nov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Sponsor Ballot done (final WG approval) – Mar 2012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Final or conditional 802 EC approval – Mar 2012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err="1" smtClean="0"/>
              <a:t>RevCom</a:t>
            </a:r>
            <a:r>
              <a:rPr lang="en-US" sz="2400" b="1" dirty="0" smtClean="0"/>
              <a:t>/SA approval --  June 2012 (need to line up with appropriate </a:t>
            </a:r>
            <a:r>
              <a:rPr lang="en-US" sz="2400" b="1" dirty="0" err="1" smtClean="0"/>
              <a:t>RevCom</a:t>
            </a:r>
            <a:r>
              <a:rPr lang="en-US" sz="2400" b="1" dirty="0" smtClean="0"/>
              <a:t>/SA meeting dates)</a:t>
            </a:r>
          </a:p>
          <a:p>
            <a:pPr marL="1200150" lvl="1" indent="-457200">
              <a:lnSpc>
                <a:spcPct val="80000"/>
              </a:lnSpc>
              <a:buFontTx/>
              <a:buNone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90DC16-0930-401D-AA11-6F2BAE29431E}" type="slidenum">
              <a:rPr lang="en-GB" smtClean="0"/>
              <a:pPr>
                <a:defRPr/>
              </a:pPr>
              <a:t>26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Ganesh Venkatesan, Intel Corporation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2557431-54E1-4AA2-9CD5-770F9789D67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85813" y="1727200"/>
            <a:ext cx="7500937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2800"/>
              <a:t>Goals: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Resolve 4</a:t>
            </a:r>
            <a:r>
              <a:rPr lang="en-US" sz="2400" baseline="30000"/>
              <a:t>th</a:t>
            </a:r>
            <a:r>
              <a:rPr lang="en-US" sz="2400"/>
              <a:t> recirculation (LB179) comments and approve corresponding resolutions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Resolve comments from IEEE-SA MEC and approve corresponding comment resolutions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Start recirculation letter ballot on Draft 6.0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Joint Meeting with 802.1AVB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Submit deliverables for “conditional approval to go to sponsor ballot” to the EC and get EC Approval</a:t>
            </a:r>
          </a:p>
          <a:p>
            <a:pPr marL="457200" indent="-457200" eaLnBrk="0" hangingPunct="0"/>
            <a:endParaRPr lang="en-US" sz="2400" i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529013" y="785813"/>
            <a:ext cx="1757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Snapshot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301A96B-4DF6-43BF-A405-03267B2BB470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ABED3752-2230-4380-96B7-1F61694FF35E}" type="slidenum">
              <a:rPr lang="en-US" i="0"/>
              <a:pPr algn="ctr" eaLnBrk="0" hangingPunct="0"/>
              <a:t>4</a:t>
            </a:fld>
            <a:endParaRPr lang="en-US" i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Opening Report</a:t>
            </a:r>
          </a:p>
        </p:txBody>
      </p:sp>
      <p:sp>
        <p:nvSpPr>
          <p:cNvPr id="5124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51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DC012CA-F4BE-4A87-977B-75558776F42C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2368A7E6-642D-4759-9F47-2CF613FD6CBF}" type="slidenum">
              <a:rPr lang="en-US" i="0"/>
              <a:pPr algn="ctr" eaLnBrk="0" hangingPunct="0"/>
              <a:t>5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Attendance Recording - 802.11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Sign-in at </a:t>
            </a:r>
            <a:r>
              <a:rPr lang="en-US" smtClean="0">
                <a:hlinkClick r:id="rId3"/>
              </a:rPr>
              <a:t>http://newton.events.ieee.org</a:t>
            </a:r>
            <a:r>
              <a:rPr lang="en-US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 local server, not reachable via a VPN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active only during 802.11 sessions</a:t>
            </a:r>
          </a:p>
          <a:p>
            <a:pPr>
              <a:lnSpc>
                <a:spcPct val="80000"/>
              </a:lnSpc>
            </a:pPr>
            <a:r>
              <a:rPr lang="en-US" smtClean="0"/>
              <a:t>First “sign in” to provide contact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Only name and affiliation may be posted publicly, as per IEEE rules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No other personal information will be publicly available</a:t>
            </a:r>
          </a:p>
          <a:p>
            <a:pPr>
              <a:lnSpc>
                <a:spcPct val="80000"/>
              </a:lnSpc>
            </a:pPr>
            <a:r>
              <a:rPr lang="en-US" smtClean="0"/>
              <a:t>Second, log attendance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375" y="4797425"/>
            <a:ext cx="1943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i="0">
                <a:solidFill>
                  <a:srgbClr val="FF0000"/>
                </a:solidFill>
                <a:latin typeface="Arial" charset="0"/>
              </a:rPr>
              <a:t>Sign In</a:t>
            </a: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6151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152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0D78E5-8CC9-4489-8F15-EF24CBB8BFE5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89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2160588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As a Courtesy To Others  …</a:t>
            </a:r>
          </a:p>
          <a:p>
            <a:pPr>
              <a:buFontTx/>
              <a:buNone/>
            </a:pPr>
            <a:r>
              <a:rPr lang="en-US" smtClean="0"/>
              <a:t>	PLEASE switch your Mobile Phones OFF, or to VIBRATE Alert, remember to MUTE your PC also please !</a:t>
            </a:r>
          </a:p>
          <a:p>
            <a:pPr lvl="1">
              <a:buFontTx/>
              <a:buNone/>
            </a:pPr>
            <a:r>
              <a:rPr lang="en-US" sz="1800" smtClean="0">
                <a:solidFill>
                  <a:srgbClr val="990000"/>
                </a:solidFill>
              </a:rPr>
              <a:t>"Our thanks to all those people who now use Headsets !”</a:t>
            </a:r>
            <a:endParaRPr lang="en-GB" sz="1800" smtClean="0">
              <a:solidFill>
                <a:srgbClr val="990000"/>
              </a:solidFill>
            </a:endParaRPr>
          </a:p>
        </p:txBody>
      </p:sp>
      <p:pic>
        <p:nvPicPr>
          <p:cNvPr id="7171" name="Picture 36" descr="ieee802-11-tm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0713"/>
            <a:ext cx="2714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an0350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763588"/>
            <a:ext cx="15890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7173" name="Picture 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89476">
            <a:off x="6481763" y="4005263"/>
            <a:ext cx="269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2890"/>
          <p:cNvSpPr txBox="1">
            <a:spLocks noChangeArrowheads="1"/>
          </p:cNvSpPr>
          <p:nvPr/>
        </p:nvSpPr>
        <p:spPr bwMode="auto">
          <a:xfrm>
            <a:off x="592138" y="4440238"/>
            <a:ext cx="570865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i="0"/>
              <a:t>The use of Audio and / or Video recording of any 802.11 meeting is Specifically Prohibited as per the 802.11 WG Policies and Procedures. This is mandated by the IEEE-SASB in the OpManual - 5.3.3.5. Still photography is only permitted by a public request and permission of the meeting membership via the WG Chair, and is not for commercial purposes, also mandated by IEEE-SASB in the OpManual - 5.3.3.4. </a:t>
            </a:r>
            <a:endParaRPr lang="en-GB" i="0"/>
          </a:p>
        </p:txBody>
      </p:sp>
      <p:pic>
        <p:nvPicPr>
          <p:cNvPr id="717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516563"/>
            <a:ext cx="102393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573405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5418138"/>
            <a:ext cx="13239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2894"/>
          <p:cNvSpPr>
            <a:spLocks noChangeShapeType="1"/>
          </p:cNvSpPr>
          <p:nvPr/>
        </p:nvSpPr>
        <p:spPr bwMode="auto">
          <a:xfrm>
            <a:off x="1331913" y="573405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895"/>
          <p:cNvSpPr>
            <a:spLocks noChangeShapeType="1"/>
          </p:cNvSpPr>
          <p:nvPr/>
        </p:nvSpPr>
        <p:spPr bwMode="auto">
          <a:xfrm>
            <a:off x="3203575" y="580548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896"/>
          <p:cNvSpPr>
            <a:spLocks noChangeShapeType="1"/>
          </p:cNvSpPr>
          <p:nvPr/>
        </p:nvSpPr>
        <p:spPr bwMode="auto">
          <a:xfrm>
            <a:off x="5219700" y="5661025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897"/>
          <p:cNvSpPr>
            <a:spLocks noChangeShapeType="1"/>
          </p:cNvSpPr>
          <p:nvPr/>
        </p:nvSpPr>
        <p:spPr bwMode="auto">
          <a:xfrm rot="-5400000">
            <a:off x="1295400" y="569753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898"/>
          <p:cNvSpPr>
            <a:spLocks noChangeShapeType="1"/>
          </p:cNvSpPr>
          <p:nvPr/>
        </p:nvSpPr>
        <p:spPr bwMode="auto">
          <a:xfrm rot="-5400000">
            <a:off x="3167063" y="584200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899"/>
          <p:cNvSpPr>
            <a:spLocks noChangeShapeType="1"/>
          </p:cNvSpPr>
          <p:nvPr/>
        </p:nvSpPr>
        <p:spPr bwMode="auto">
          <a:xfrm rot="-5400000">
            <a:off x="5183187" y="5697538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7185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186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CD5D370-690C-42CC-849C-40712D90BFD0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4A8219E5-2B18-4F9D-8400-2F973045F33C}" type="slidenum">
              <a:rPr lang="en-US" i="0"/>
              <a:pPr algn="ctr" eaLnBrk="0" hangingPunct="0"/>
              <a:t>7</a:t>
            </a:fld>
            <a:endParaRPr lang="en-US" i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800" b="1" i="0" u="sng">
              <a:solidFill>
                <a:schemeClr val="tx2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 eaLnBrk="0" hangingPunct="0">
              <a:spcBef>
                <a:spcPct val="20000"/>
              </a:spcBef>
              <a:buFontTx/>
              <a:buChar char="•"/>
            </a:pPr>
            <a:endParaRPr lang="en-US" sz="1400" b="1" i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smtClean="0"/>
              <a:t>802.11aa – July 2011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81000" y="1524000"/>
            <a:ext cx="8077200" cy="354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1900" i="0"/>
              <a:t>Policies and Procedures, Attendance reminder</a:t>
            </a:r>
            <a:r>
              <a:rPr lang="en-US" sz="1900" b="1" i="0"/>
              <a:t>:  http://newton.events.ieee.org/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**IEEE Patent Policy </a:t>
            </a:r>
            <a:r>
              <a:rPr lang="en-US" sz="1900" i="0">
                <a:hlinkClick r:id="rId3"/>
              </a:rPr>
              <a:t>http://standards.ieee.org/board/pat/pat-slideset.ppt</a:t>
            </a:r>
            <a:endParaRPr lang="en-US" sz="1900" i="0"/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***Affiliation FAQ - </a:t>
            </a:r>
            <a:r>
              <a:rPr lang="en-US" sz="1900" i="0">
                <a:hlinkClick r:id="rId4"/>
              </a:rPr>
              <a:t>http://standards.ieee.org/faqs/affiliationFAQ.html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Anti-Trust FAQ - </a:t>
            </a:r>
            <a:r>
              <a:rPr lang="en-US" sz="1900" i="0">
                <a:hlinkClick r:id="rId5"/>
              </a:rPr>
              <a:t>http://standards.ieee.org/resources/antitrust-guidelines.pdf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Ethics - </a:t>
            </a:r>
            <a:r>
              <a:rPr lang="en-US" sz="1900" i="0">
                <a:hlinkClick r:id="rId6"/>
              </a:rPr>
              <a:t>http://www.ieee.org/portal/cms_docs/about/CoE_poster.pdf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IEEE 802.11 Policies and Procedures - </a:t>
            </a:r>
            <a:r>
              <a:rPr lang="en-US" sz="1900" i="0">
                <a:hlinkClick r:id="rId7"/>
              </a:rPr>
              <a:t>http://www.ieee802.org/11/DocFiles/07/11-07-0360-04-0000-802-11-policies-and-proceedures.htm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IEEE 802 Policies and Procedures - </a:t>
            </a:r>
            <a:r>
              <a:rPr lang="en-US" sz="1900" u="sng">
                <a:hlinkClick r:id="rId8"/>
              </a:rPr>
              <a:t>http://www.ieee802.org/PNP/2008-11/LMSC_OM_approved_081114.pdf</a:t>
            </a:r>
            <a:endParaRPr lang="en-US" sz="1900" i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0"/>
              <a:t>** Read slide deck</a:t>
            </a:r>
          </a:p>
          <a:p>
            <a:pPr eaLnBrk="0" hangingPunct="0"/>
            <a:r>
              <a:rPr lang="en-US" i="0"/>
              <a:t>*** Note especially items #7 &amp; #11</a:t>
            </a:r>
          </a:p>
          <a:p>
            <a:pPr eaLnBrk="0" hangingPunct="0"/>
            <a:endParaRPr lang="en-US" i="0"/>
          </a:p>
        </p:txBody>
      </p:sp>
      <p:sp>
        <p:nvSpPr>
          <p:cNvPr id="8200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8201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820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8C38CE3F-FE4D-42AA-9ED6-781A1AE6F6E7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Technical Presentations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11026877-94EE-4842-B17C-9BDBE15B6F9A}" type="slidenum">
              <a:rPr lang="en-US" i="0"/>
              <a:pPr algn="ctr" eaLnBrk="0" hangingPunct="0"/>
              <a:t>8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+mj-lt"/>
              <a:buAutoNum type="arabicPeriod"/>
              <a:defRPr/>
            </a:pPr>
            <a:endParaRPr lang="en-US" sz="1800" i="0" dirty="0">
              <a:cs typeface="+mn-cs"/>
            </a:endParaRPr>
          </a:p>
          <a:p>
            <a:pPr eaLnBrk="0" hangingPunct="0">
              <a:defRPr/>
            </a:pPr>
            <a:endParaRPr lang="en-US" sz="1600" i="0" dirty="0">
              <a:cs typeface="+mn-cs"/>
            </a:endParaRPr>
          </a:p>
          <a:p>
            <a:pPr eaLnBrk="0" hangingPunct="0">
              <a:defRPr/>
            </a:pPr>
            <a:endParaRPr lang="en-US" sz="1600" i="0" dirty="0">
              <a:cs typeface="+mn-cs"/>
            </a:endParaRPr>
          </a:p>
        </p:txBody>
      </p:sp>
      <p:sp>
        <p:nvSpPr>
          <p:cNvPr id="922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922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922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6A45D47-972C-48F0-A64A-FBFE17836FD3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0063" y="1446213"/>
          <a:ext cx="7858179" cy="403842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14351"/>
                <a:gridCol w="1703551"/>
                <a:gridCol w="3223868"/>
                <a:gridCol w="2216409"/>
              </a:tblGrid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Document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Author(s)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11/920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LB179 GCR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11/923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LB179 OBSS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11/903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LB179/MEC Editorial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Comment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11/939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Resolution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CID #4112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Ganesh 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11/941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LB179 SCS Comment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Resolutions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Ganesh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11/1005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Sponsor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Ballot Request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Ganesh 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7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39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000" smtClean="0"/>
              <a:t>TGaa Agenda</a:t>
            </a:r>
          </a:p>
        </p:txBody>
      </p:sp>
      <p:sp>
        <p:nvSpPr>
          <p:cNvPr id="10245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2011</a:t>
            </a:r>
            <a:endParaRPr lang="en-GB"/>
          </a:p>
        </p:txBody>
      </p:sp>
      <p:sp>
        <p:nvSpPr>
          <p:cNvPr id="10246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197475" y="6475413"/>
            <a:ext cx="3525838" cy="246062"/>
          </a:xfrm>
        </p:spPr>
        <p:txBody>
          <a:bodyPr/>
          <a:lstStyle/>
          <a:p>
            <a:pPr>
              <a:defRPr/>
            </a:pPr>
            <a:r>
              <a:rPr lang="en-GB" sz="1600"/>
              <a:t>Ganesh Venkatesan, Intel Corporation et al</a:t>
            </a:r>
          </a:p>
        </p:txBody>
      </p:sp>
      <p:sp>
        <p:nvSpPr>
          <p:cNvPr id="1024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500563" y="6475413"/>
            <a:ext cx="577850" cy="246062"/>
          </a:xfrm>
        </p:spPr>
        <p:txBody>
          <a:bodyPr/>
          <a:lstStyle/>
          <a:p>
            <a:pPr>
              <a:defRPr/>
            </a:pPr>
            <a:r>
              <a:rPr lang="en-GB" sz="1600" smtClean="0"/>
              <a:t>Slide </a:t>
            </a:r>
            <a:fld id="{14AE6D8B-2878-44E7-8E1E-1891AF4EA572}" type="slidenum">
              <a:rPr lang="en-GB" sz="1600" smtClean="0"/>
              <a:pPr>
                <a:defRPr/>
              </a:pPr>
              <a:t>9</a:t>
            </a:fld>
            <a:endParaRPr lang="en-GB" sz="1600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79388" y="1209377"/>
            <a:ext cx="4392612" cy="17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Monday </a:t>
            </a:r>
            <a:r>
              <a:rPr lang="en-US" sz="1400" b="1" i="0" dirty="0" smtClean="0"/>
              <a:t>PM1 (Pacific G)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Agenda for the week (plan and review)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Overview of Comment Spreadsheet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Review “Conditional Approval” package contents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Motions to approve non-contentious comment </a:t>
            </a:r>
            <a:r>
              <a:rPr lang="en-US" i="0" dirty="0" smtClean="0">
                <a:solidFill>
                  <a:srgbClr val="000000"/>
                </a:solidFill>
              </a:rPr>
              <a:t>resolutions (MEC comments, Editorial Comments)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Comment Resolution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00563" y="4954289"/>
            <a:ext cx="42576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/>
          </a:p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i="0"/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4572000" y="1514177"/>
            <a:ext cx="4392613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sz="2000" i="0">
              <a:solidFill>
                <a:srgbClr val="000000"/>
              </a:solidFill>
            </a:endParaRP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42875" y="2996952"/>
            <a:ext cx="4392613" cy="137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Tuesday PM1 </a:t>
            </a:r>
            <a:r>
              <a:rPr lang="en-US" sz="1400" b="1" i="0" dirty="0" smtClean="0"/>
              <a:t>(Board Room C)</a:t>
            </a:r>
            <a:endParaRPr lang="en-US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Comment </a:t>
            </a:r>
            <a:r>
              <a:rPr lang="en-US" i="0" dirty="0" smtClean="0"/>
              <a:t>Resolution (Solomon Trainin)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Review “Conditional Approval” package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Motions (if needed</a:t>
            </a:r>
            <a:r>
              <a:rPr lang="en-US" i="0" dirty="0" smtClean="0"/>
              <a:t>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Comment Resolution</a:t>
            </a:r>
            <a:endParaRPr lang="en-US" i="0" dirty="0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4537075" y="1209600"/>
            <a:ext cx="4392613" cy="121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AM1 (Joint Meeting with 802.1AVB</a:t>
            </a:r>
            <a:r>
              <a:rPr lang="en-US" sz="1400" b="1" i="0" dirty="0" smtClean="0"/>
              <a:t>) – </a:t>
            </a:r>
            <a:r>
              <a:rPr lang="en-US" sz="1400" b="1" i="0" dirty="0" err="1" smtClean="0"/>
              <a:t>Seacliff</a:t>
            </a:r>
            <a:r>
              <a:rPr lang="en-US" sz="1400" b="1" i="0" dirty="0" smtClean="0"/>
              <a:t> AB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Joint Meeting topics/Status Update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Motions (if needed)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7379" y="5353249"/>
            <a:ext cx="4392613" cy="104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Wednesday </a:t>
            </a:r>
            <a:r>
              <a:rPr lang="en-US" sz="1400" b="1" i="0" dirty="0" smtClean="0"/>
              <a:t>PM1 (Pacific D)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>
                <a:solidFill>
                  <a:srgbClr val="000000"/>
                </a:solidFill>
              </a:rPr>
              <a:t>Comment Resolution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Motions </a:t>
            </a:r>
            <a:r>
              <a:rPr lang="en-US" sz="1400" i="0" dirty="0" smtClean="0"/>
              <a:t> (if needed)</a:t>
            </a:r>
            <a:endParaRPr lang="en-US" sz="1400" i="0" dirty="0"/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4500563" y="3831715"/>
            <a:ext cx="4392612" cy="233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</a:t>
            </a:r>
            <a:r>
              <a:rPr lang="en-US" sz="1400" b="1" i="0" dirty="0" smtClean="0"/>
              <a:t>PM1 (Pacific G)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Chair election</a:t>
            </a:r>
            <a:endParaRPr lang="en-US" sz="1400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Comment Resolution wrap up and motions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Plan for Sep 2011 meeting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Teleconference Schedule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Motions</a:t>
            </a:r>
            <a:endParaRPr lang="en-US" sz="1400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Review Closing Report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Adjourn</a:t>
            </a:r>
            <a:endParaRPr lang="en-US" sz="1400" i="0" dirty="0">
              <a:solidFill>
                <a:srgbClr val="000000"/>
              </a:solidFill>
            </a:endParaRPr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107950" y="4371081"/>
            <a:ext cx="4392613" cy="93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Tuesday </a:t>
            </a:r>
            <a:r>
              <a:rPr lang="en-US" sz="1400" b="1" i="0" dirty="0" smtClean="0"/>
              <a:t>PM2 (Board Room C)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Comment Resolution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Motions (if needed)</a:t>
            </a:r>
            <a:endParaRPr lang="en-US" i="0" dirty="0">
              <a:solidFill>
                <a:srgbClr val="000000"/>
              </a:solidFill>
            </a:endParaRPr>
          </a:p>
        </p:txBody>
      </p:sp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4500563" y="2460081"/>
            <a:ext cx="4392612" cy="104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</a:t>
            </a:r>
            <a:r>
              <a:rPr lang="en-US" sz="1400" b="1" i="0" dirty="0" smtClean="0"/>
              <a:t>AM2 (Pacific G)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Comment Resolution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Motions (if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81354</TotalTime>
  <Words>2084</Words>
  <Application>Microsoft Office PowerPoint</Application>
  <PresentationFormat>On-screen Show (4:3)</PresentationFormat>
  <Paragraphs>679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Arial</vt:lpstr>
      <vt:lpstr>Verdana</vt:lpstr>
      <vt:lpstr>802-11-Submission</vt:lpstr>
      <vt:lpstr>Microsoft Office Word 97 - 2003 Document</vt:lpstr>
      <vt:lpstr>802.11aa – Robust Audio Video Transport Streaming  San Francisco, CA Opening Report</vt:lpstr>
      <vt:lpstr>Abstract</vt:lpstr>
      <vt:lpstr>Slide 3</vt:lpstr>
      <vt:lpstr>Opening Report</vt:lpstr>
      <vt:lpstr>Attendance Recording - 802.11</vt:lpstr>
      <vt:lpstr>Slide 6</vt:lpstr>
      <vt:lpstr>802.11aa – July 2011</vt:lpstr>
      <vt:lpstr>Technical Presentations</vt:lpstr>
      <vt:lpstr>TGaa Agenda</vt:lpstr>
      <vt:lpstr>Comment Resolution Status (7/17)</vt:lpstr>
      <vt:lpstr>Motion-1</vt:lpstr>
      <vt:lpstr>Minutes review</vt:lpstr>
      <vt:lpstr>Motion-2</vt:lpstr>
      <vt:lpstr>Motion-3</vt:lpstr>
      <vt:lpstr>Motion-4</vt:lpstr>
      <vt:lpstr>Motion-5</vt:lpstr>
      <vt:lpstr>Motion-6</vt:lpstr>
      <vt:lpstr>Motion-7</vt:lpstr>
      <vt:lpstr>Motion-8</vt:lpstr>
      <vt:lpstr>Motion-9</vt:lpstr>
      <vt:lpstr>Motion-10</vt:lpstr>
      <vt:lpstr>Motion-11</vt:lpstr>
      <vt:lpstr>Motion-14</vt:lpstr>
      <vt:lpstr>Motion-15</vt:lpstr>
      <vt:lpstr>Sep 2011 meeting room request</vt:lpstr>
      <vt:lpstr>Current Timeline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ganesh Venkatesan</dc:creator>
  <cp:lastModifiedBy>gvenkate</cp:lastModifiedBy>
  <cp:revision>1789</cp:revision>
  <cp:lastPrinted>1998-02-10T13:28:06Z</cp:lastPrinted>
  <dcterms:created xsi:type="dcterms:W3CDTF">2008-08-29T09:10:08Z</dcterms:created>
  <dcterms:modified xsi:type="dcterms:W3CDTF">2011-07-18T23:36:46Z</dcterms:modified>
</cp:coreProperties>
</file>