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8"/>
  </p:notesMasterIdLst>
  <p:handoutMasterIdLst>
    <p:handoutMasterId r:id="rId49"/>
  </p:handoutMasterIdLst>
  <p:sldIdLst>
    <p:sldId id="269" r:id="rId2"/>
    <p:sldId id="271" r:id="rId3"/>
    <p:sldId id="314" r:id="rId4"/>
    <p:sldId id="342" r:id="rId5"/>
    <p:sldId id="274" r:id="rId6"/>
    <p:sldId id="324" r:id="rId7"/>
    <p:sldId id="325" r:id="rId8"/>
    <p:sldId id="326" r:id="rId9"/>
    <p:sldId id="327" r:id="rId10"/>
    <p:sldId id="328" r:id="rId11"/>
    <p:sldId id="329" r:id="rId12"/>
    <p:sldId id="313" r:id="rId13"/>
    <p:sldId id="286" r:id="rId14"/>
    <p:sldId id="287" r:id="rId15"/>
    <p:sldId id="295" r:id="rId16"/>
    <p:sldId id="291" r:id="rId17"/>
    <p:sldId id="289" r:id="rId18"/>
    <p:sldId id="315" r:id="rId19"/>
    <p:sldId id="290" r:id="rId20"/>
    <p:sldId id="293" r:id="rId21"/>
    <p:sldId id="294" r:id="rId22"/>
    <p:sldId id="296" r:id="rId23"/>
    <p:sldId id="276" r:id="rId24"/>
    <p:sldId id="309" r:id="rId25"/>
    <p:sldId id="312" r:id="rId26"/>
    <p:sldId id="284" r:id="rId27"/>
    <p:sldId id="322" r:id="rId28"/>
    <p:sldId id="316" r:id="rId29"/>
    <p:sldId id="317" r:id="rId30"/>
    <p:sldId id="318" r:id="rId31"/>
    <p:sldId id="319" r:id="rId32"/>
    <p:sldId id="320" r:id="rId33"/>
    <p:sldId id="321" r:id="rId34"/>
    <p:sldId id="323"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83630" autoAdjust="0"/>
  </p:normalViewPr>
  <p:slideViewPr>
    <p:cSldViewPr>
      <p:cViewPr varScale="1">
        <p:scale>
          <a:sx n="61" d="100"/>
          <a:sy n="61" d="100"/>
        </p:scale>
        <p:origin x="-183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7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802.11-11/0xxxr0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4113" y="701675"/>
            <a:ext cx="4625975" cy="3468688"/>
          </a:xfrm>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6179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6179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6179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D7337A88-4A81-4A31-9995-DE502455459A}" type="slidenum">
              <a:rPr lang="en-US" altLang="ko-KR">
                <a:ea typeface="굴림" charset="-127"/>
              </a:rPr>
              <a:pPr algn="r"/>
              <a:t>41</a:t>
            </a:fld>
            <a:endParaRPr lang="en-US" altLang="ko-KR">
              <a:ea typeface="굴림" charset="-127"/>
            </a:endParaRPr>
          </a:p>
        </p:txBody>
      </p:sp>
      <p:sp>
        <p:nvSpPr>
          <p:cNvPr id="161798" name="Rectangle 2"/>
          <p:cNvSpPr>
            <a:spLocks noGrp="1" noRot="1" noChangeAspect="1" noChangeArrowheads="1" noTextEdit="1"/>
          </p:cNvSpPr>
          <p:nvPr>
            <p:ph type="sldImg"/>
          </p:nvPr>
        </p:nvSpPr>
        <p:spPr>
          <a:xfrm>
            <a:off x="1155700" y="701675"/>
            <a:ext cx="4624388" cy="3468688"/>
          </a:xfrm>
          <a:ln cap="flat"/>
        </p:spPr>
      </p:sp>
      <p:sp>
        <p:nvSpPr>
          <p:cNvPr id="161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0752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0752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0752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10EC1B10-7161-4D0C-8DAA-1C9FF47EC608}" type="slidenum">
              <a:rPr lang="en-US" altLang="ko-KR">
                <a:ea typeface="굴림" charset="-127"/>
              </a:rPr>
              <a:pPr algn="r"/>
              <a:t>42</a:t>
            </a:fld>
            <a:endParaRPr lang="en-US" altLang="ko-KR">
              <a:ea typeface="굴림" charset="-127"/>
            </a:endParaRPr>
          </a:p>
        </p:txBody>
      </p:sp>
      <p:sp>
        <p:nvSpPr>
          <p:cNvPr id="107526" name="Rectangle 2"/>
          <p:cNvSpPr>
            <a:spLocks noGrp="1" noRot="1" noChangeAspect="1" noChangeArrowheads="1" noTextEdit="1"/>
          </p:cNvSpPr>
          <p:nvPr>
            <p:ph type="sldImg"/>
          </p:nvPr>
        </p:nvSpPr>
        <p:spPr>
          <a:xfrm>
            <a:off x="1155700" y="701675"/>
            <a:ext cx="4624388" cy="3468688"/>
          </a:xfrm>
          <a:ln cap="flat"/>
        </p:spPr>
      </p:sp>
      <p:sp>
        <p:nvSpPr>
          <p:cNvPr id="1075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4113" y="701675"/>
            <a:ext cx="4625975" cy="3468688"/>
          </a:xfrm>
          <a:ln/>
        </p:spPr>
      </p:sp>
      <p:sp>
        <p:nvSpPr>
          <p:cNvPr id="174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1571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1571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1571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CA9F92CC-0CF2-48C8-BE1A-C42CF50E4B3F}" type="slidenum">
              <a:rPr lang="en-US" altLang="ko-KR">
                <a:ea typeface="굴림" charset="-127"/>
              </a:rPr>
              <a:pPr algn="r"/>
              <a:t>44</a:t>
            </a:fld>
            <a:endParaRPr lang="en-US" altLang="ko-KR">
              <a:ea typeface="굴림" charset="-127"/>
            </a:endParaRPr>
          </a:p>
        </p:txBody>
      </p:sp>
      <p:sp>
        <p:nvSpPr>
          <p:cNvPr id="115718" name="Rectangle 2"/>
          <p:cNvSpPr>
            <a:spLocks noGrp="1" noRot="1" noChangeAspect="1" noChangeArrowheads="1" noTextEdit="1"/>
          </p:cNvSpPr>
          <p:nvPr>
            <p:ph type="sldImg"/>
          </p:nvPr>
        </p:nvSpPr>
        <p:spPr>
          <a:xfrm>
            <a:off x="1155700" y="701675"/>
            <a:ext cx="4624388" cy="3468688"/>
          </a:xfrm>
          <a:ln cap="flat"/>
        </p:spPr>
      </p:sp>
      <p:sp>
        <p:nvSpPr>
          <p:cNvPr id="1157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4113" y="701675"/>
            <a:ext cx="4625975" cy="3468688"/>
          </a:xfrm>
          <a:ln/>
        </p:spPr>
      </p:sp>
      <p:sp>
        <p:nvSpPr>
          <p:cNvPr id="175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54113" y="701675"/>
            <a:ext cx="4625975" cy="3468688"/>
          </a:xfrm>
          <a:ln/>
        </p:spPr>
      </p:sp>
      <p:sp>
        <p:nvSpPr>
          <p:cNvPr id="176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16</a:t>
            </a:fld>
            <a:endParaRPr lang="en-US"/>
          </a:p>
        </p:txBody>
      </p:sp>
    </p:spTree>
    <p:extLst>
      <p:ext uri="{BB962C8B-B14F-4D97-AF65-F5344CB8AC3E}">
        <p14:creationId xmlns:p14="http://schemas.microsoft.com/office/powerpoint/2010/main" val="184909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17</a:t>
            </a:fld>
            <a:endParaRPr lang="en-US"/>
          </a:p>
        </p:txBody>
      </p:sp>
    </p:spTree>
    <p:extLst>
      <p:ext uri="{BB962C8B-B14F-4D97-AF65-F5344CB8AC3E}">
        <p14:creationId xmlns:p14="http://schemas.microsoft.com/office/powerpoint/2010/main" val="42369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81997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20</a:t>
            </a:fld>
            <a:endParaRPr lang="en-US"/>
          </a:p>
        </p:txBody>
      </p:sp>
    </p:spTree>
    <p:extLst>
      <p:ext uri="{BB962C8B-B14F-4D97-AF65-F5344CB8AC3E}">
        <p14:creationId xmlns:p14="http://schemas.microsoft.com/office/powerpoint/2010/main" val="257198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21</a:t>
            </a:fld>
            <a:endParaRPr lang="en-US"/>
          </a:p>
        </p:txBody>
      </p:sp>
    </p:spTree>
    <p:extLst>
      <p:ext uri="{BB962C8B-B14F-4D97-AF65-F5344CB8AC3E}">
        <p14:creationId xmlns:p14="http://schemas.microsoft.com/office/powerpoint/2010/main" val="344437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u="sng" dirty="0">
              <a:solidFill>
                <a:srgbClr val="FF0000"/>
              </a:solidFill>
            </a:endParaRPr>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24</a:t>
            </a:fld>
            <a:endParaRPr lang="en-US"/>
          </a:p>
        </p:txBody>
      </p:sp>
    </p:spTree>
    <p:extLst>
      <p:ext uri="{BB962C8B-B14F-4D97-AF65-F5344CB8AC3E}">
        <p14:creationId xmlns:p14="http://schemas.microsoft.com/office/powerpoint/2010/main" val="210294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34</a:t>
            </a:fld>
            <a:endParaRPr lang="en-US"/>
          </a:p>
        </p:txBody>
      </p:sp>
    </p:spTree>
    <p:extLst>
      <p:ext uri="{BB962C8B-B14F-4D97-AF65-F5344CB8AC3E}">
        <p14:creationId xmlns:p14="http://schemas.microsoft.com/office/powerpoint/2010/main" val="3367931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4113" y="701675"/>
            <a:ext cx="4625975" cy="3468688"/>
          </a:xfrm>
          <a:ln/>
        </p:spPr>
      </p:sp>
      <p:sp>
        <p:nvSpPr>
          <p:cNvPr id="138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April 2011</a:t>
            </a:r>
            <a:endParaRPr lang="en-US" dirty="0"/>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
        <p:nvSpPr>
          <p:cNvPr id="10"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
        <p:nvSpPr>
          <p:cNvPr id="6"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April 2011</a:t>
            </a:r>
            <a:endParaRPr lang="en-US" dirty="0"/>
          </a:p>
        </p:txBody>
      </p:sp>
      <p:sp>
        <p:nvSpPr>
          <p:cNvPr id="1029"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802.11-11/0747r0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2.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55454" cy="276999"/>
          </a:xfrm>
          <a:noFill/>
        </p:spPr>
        <p:txBody>
          <a:bodyPr/>
          <a:lstStyle/>
          <a:p>
            <a:r>
              <a:rPr lang="en-US" dirty="0" smtClean="0"/>
              <a:t>May 2011</a:t>
            </a:r>
          </a:p>
        </p:txBody>
      </p:sp>
      <p:sp>
        <p:nvSpPr>
          <p:cNvPr id="1028"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Discussion Review of </a:t>
            </a:r>
            <a:r>
              <a:rPr lang="en-US" dirty="0" err="1" smtClean="0"/>
              <a:t>TGah</a:t>
            </a:r>
            <a:r>
              <a:rPr lang="en-US" dirty="0" smtClean="0"/>
              <a:t> Functional Requirements and Evaluation Methodology</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2011-05-10</a:t>
            </a:r>
          </a:p>
        </p:txBody>
      </p:sp>
      <p:graphicFrame>
        <p:nvGraphicFramePr>
          <p:cNvPr id="1026" name="Object 11"/>
          <p:cNvGraphicFramePr>
            <a:graphicFrameLocks noChangeAspect="1"/>
          </p:cNvGraphicFramePr>
          <p:nvPr>
            <p:extLst>
              <p:ext uri="{D42A27DB-BD31-4B8C-83A1-F6EECF244321}">
                <p14:modId xmlns:p14="http://schemas.microsoft.com/office/powerpoint/2010/main" val="2151941872"/>
              </p:ext>
            </p:extLst>
          </p:nvPr>
        </p:nvGraphicFramePr>
        <p:xfrm>
          <a:off x="528638" y="2671763"/>
          <a:ext cx="7558087" cy="3586162"/>
        </p:xfrm>
        <a:graphic>
          <a:graphicData uri="http://schemas.openxmlformats.org/presentationml/2006/ole">
            <mc:AlternateContent xmlns:mc="http://schemas.openxmlformats.org/markup-compatibility/2006">
              <mc:Choice xmlns:v="urn:schemas-microsoft-com:vml" Requires="v">
                <p:oleObj spid="_x0000_s1108" name="Document" r:id="rId5" imgW="8682543" imgH="4136562" progId="Word.Document.8">
                  <p:embed/>
                </p:oleObj>
              </mc:Choice>
              <mc:Fallback>
                <p:oleObj name="Document" r:id="rId5" imgW="8682543" imgH="4136562" progId="Word.Document.8">
                  <p:embed/>
                  <p:pic>
                    <p:nvPicPr>
                      <p:cNvPr id="0" name="Object 11"/>
                      <p:cNvPicPr>
                        <a:picLocks noChangeAspect="1" noChangeArrowheads="1"/>
                      </p:cNvPicPr>
                      <p:nvPr/>
                    </p:nvPicPr>
                    <p:blipFill>
                      <a:blip r:embed="rId6"/>
                      <a:srcRect/>
                      <a:stretch>
                        <a:fillRect/>
                      </a:stretch>
                    </p:blipFill>
                    <p:spPr bwMode="auto">
                      <a:xfrm>
                        <a:off x="528638" y="2671763"/>
                        <a:ext cx="7558087" cy="3586162"/>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err="1" smtClean="0"/>
              <a:t>TGn</a:t>
            </a:r>
            <a:r>
              <a:rPr lang="en-US" altLang="ko-KR" dirty="0" smtClean="0"/>
              <a:t> FR (Adrian P. Stephens)</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14600"/>
            <a:ext cx="490357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5588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err="1"/>
              <a:t>TGn</a:t>
            </a:r>
            <a:r>
              <a:rPr lang="en-US" altLang="ko-KR" dirty="0"/>
              <a:t> FR (Adrian P. Stephens)</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459813"/>
            <a:ext cx="4510087" cy="386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65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Potential Contents of </a:t>
            </a:r>
            <a:br>
              <a:rPr lang="en-US" altLang="ko-KR" dirty="0" smtClean="0"/>
            </a:br>
            <a:r>
              <a:rPr lang="en-US" altLang="ko-KR" dirty="0" err="1" smtClean="0"/>
              <a:t>TGah</a:t>
            </a:r>
            <a:r>
              <a:rPr lang="en-US" altLang="ko-KR" dirty="0" smtClean="0"/>
              <a:t> FR-EM Documents</a:t>
            </a:r>
            <a:endParaRPr lang="ko-KR" altLang="en-US" dirty="0"/>
          </a:p>
        </p:txBody>
      </p:sp>
      <p:sp>
        <p:nvSpPr>
          <p:cNvPr id="3" name="내용 개체 틀 2"/>
          <p:cNvSpPr>
            <a:spLocks noGrp="1"/>
          </p:cNvSpPr>
          <p:nvPr>
            <p:ph idx="1"/>
          </p:nvPr>
        </p:nvSpPr>
        <p:spPr/>
        <p:txBody>
          <a:bodyPr/>
          <a:lstStyle/>
          <a:p>
            <a:r>
              <a:rPr lang="en-US" altLang="ko-KR" dirty="0" smtClean="0"/>
              <a:t>Requirements Section</a:t>
            </a:r>
          </a:p>
          <a:p>
            <a:pPr lvl="1"/>
            <a:r>
              <a:rPr lang="en-US" altLang="ko-KR" dirty="0" smtClean="0"/>
              <a:t>Elements inherited from the </a:t>
            </a:r>
            <a:r>
              <a:rPr lang="en-US" altLang="ko-KR" dirty="0" err="1" smtClean="0"/>
              <a:t>TGah</a:t>
            </a:r>
            <a:r>
              <a:rPr lang="en-US" altLang="ko-KR" dirty="0" smtClean="0"/>
              <a:t> PAR document, such as coverage, data rate, WLAN experience, coexistence.</a:t>
            </a:r>
          </a:p>
          <a:p>
            <a:pPr lvl="1"/>
            <a:r>
              <a:rPr lang="en-US" altLang="ko-KR" dirty="0" smtClean="0"/>
              <a:t>Other essential and key requirements element as a brief normative text, without which we cannot name it </a:t>
            </a:r>
            <a:r>
              <a:rPr lang="en-US" altLang="ko-KR" dirty="0" err="1" smtClean="0"/>
              <a:t>TGah</a:t>
            </a:r>
            <a:r>
              <a:rPr lang="en-US" altLang="ko-KR" dirty="0" smtClean="0"/>
              <a:t>.</a:t>
            </a:r>
          </a:p>
          <a:p>
            <a:r>
              <a:rPr lang="en-US" altLang="ko-KR" dirty="0" smtClean="0"/>
              <a:t>Evaluation Methodology Section (depending on CM)</a:t>
            </a:r>
          </a:p>
          <a:p>
            <a:pPr lvl="1"/>
            <a:r>
              <a:rPr lang="en-US" altLang="ko-KR" dirty="0"/>
              <a:t>PHY </a:t>
            </a:r>
            <a:r>
              <a:rPr lang="en-US" altLang="ko-KR" dirty="0" smtClean="0"/>
              <a:t>performance</a:t>
            </a:r>
          </a:p>
          <a:p>
            <a:pPr lvl="1"/>
            <a:r>
              <a:rPr lang="en-US" altLang="ko-KR" dirty="0" smtClean="0"/>
              <a:t>Comparison criteria</a:t>
            </a:r>
          </a:p>
          <a:p>
            <a:pPr lvl="1"/>
            <a:r>
              <a:rPr lang="en-US" altLang="ko-KR" dirty="0" smtClean="0"/>
              <a:t>Traffic model</a:t>
            </a:r>
          </a:p>
          <a:p>
            <a:pPr lvl="1"/>
            <a:r>
              <a:rPr lang="en-US" altLang="ko-KR" dirty="0" smtClean="0"/>
              <a:t>Network </a:t>
            </a:r>
            <a:r>
              <a:rPr lang="en-US" altLang="ko-KR" dirty="0"/>
              <a:t>simulation </a:t>
            </a:r>
            <a:r>
              <a:rPr lang="en-US" altLang="ko-KR" dirty="0" smtClean="0"/>
              <a:t>scenarios</a:t>
            </a:r>
          </a:p>
          <a:p>
            <a:pPr lvl="1"/>
            <a:r>
              <a:rPr lang="en-US" altLang="ko-KR" dirty="0" smtClean="0"/>
              <a:t>And so on.</a:t>
            </a:r>
            <a:endParaRPr lang="en-US" altLang="ko-KR" dirty="0"/>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25176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Result of </a:t>
            </a:r>
            <a:r>
              <a:rPr lang="en-US" altLang="ko-KR" dirty="0" err="1" smtClean="0"/>
              <a:t>TGah</a:t>
            </a:r>
            <a:r>
              <a:rPr lang="en-US" altLang="ko-KR" dirty="0" smtClean="0"/>
              <a:t> FR Element</a:t>
            </a:r>
            <a:endParaRPr lang="ko-KR" altLang="en-US" dirty="0"/>
          </a:p>
        </p:txBody>
      </p:sp>
      <p:sp>
        <p:nvSpPr>
          <p:cNvPr id="3" name="내용 개체 틀 2"/>
          <p:cNvSpPr>
            <a:spLocks noGrp="1"/>
          </p:cNvSpPr>
          <p:nvPr>
            <p:ph idx="1"/>
          </p:nvPr>
        </p:nvSpPr>
        <p:spPr/>
        <p:txBody>
          <a:bodyPr/>
          <a:lstStyle/>
          <a:p>
            <a:r>
              <a:rPr lang="en-US" altLang="ko-KR" dirty="0" smtClean="0"/>
              <a:t>Bands</a:t>
            </a:r>
          </a:p>
          <a:p>
            <a:pPr lvl="1"/>
            <a:r>
              <a:rPr lang="en-US" altLang="ko-KR" dirty="0" smtClean="0"/>
              <a:t>Discussions</a:t>
            </a:r>
          </a:p>
          <a:p>
            <a:pPr lvl="3"/>
            <a:r>
              <a:rPr lang="en-US" altLang="ko-KR" dirty="0" smtClean="0"/>
              <a:t>Available bands are quite different for each country. e.g., 868-868.6 </a:t>
            </a:r>
            <a:r>
              <a:rPr lang="en-US" altLang="ko-KR" dirty="0"/>
              <a:t>MHz (Europe), 950 MHz -958 MHz (Japan),  314-316 MHz, 430-434 MHz, 470-510 MHz, and 779-787 MHz (China), 917 – 923.5 MHz (Korea) and 902-928 MHz (USA</a:t>
            </a:r>
            <a:r>
              <a:rPr lang="en-US" altLang="ko-KR" dirty="0" smtClean="0"/>
              <a:t>)</a:t>
            </a:r>
          </a:p>
          <a:p>
            <a:pPr lvl="3"/>
            <a:r>
              <a:rPr lang="en-US" altLang="ko-KR" dirty="0" smtClean="0"/>
              <a:t>And it is not possible to define common band which is applicable to all the countries</a:t>
            </a:r>
          </a:p>
          <a:p>
            <a:pPr lvl="3"/>
            <a:r>
              <a:rPr lang="en-US" altLang="ko-KR" dirty="0" smtClean="0"/>
              <a:t>How to set a minimal supported band?</a:t>
            </a:r>
          </a:p>
          <a:p>
            <a:pPr lvl="4"/>
            <a:r>
              <a:rPr lang="en-US" altLang="ko-KR" sz="1000" dirty="0"/>
              <a:t>Minimal common band in 900MHz (e.g. Korea band)</a:t>
            </a:r>
          </a:p>
          <a:p>
            <a:pPr lvl="4"/>
            <a:r>
              <a:rPr lang="en-US" altLang="ko-KR" sz="1000" dirty="0" smtClean="0"/>
              <a:t>US band</a:t>
            </a:r>
          </a:p>
          <a:p>
            <a:pPr lvl="4"/>
            <a:r>
              <a:rPr lang="en-US" altLang="ko-KR" sz="1000" dirty="0" smtClean="0"/>
              <a:t>A set of multiples in 900MHz (US band &amp; Japan band)</a:t>
            </a:r>
          </a:p>
          <a:p>
            <a:pPr lvl="4"/>
            <a:r>
              <a:rPr lang="en-US" altLang="ko-KR" sz="1000" dirty="0" smtClean="0"/>
              <a:t>A set of multiples (US band &amp; Europe band &amp; one China band (700))</a:t>
            </a:r>
          </a:p>
          <a:p>
            <a:pPr lvl="1"/>
            <a:r>
              <a:rPr lang="en-US" altLang="ko-KR" dirty="0" smtClean="0"/>
              <a:t>Discussion result</a:t>
            </a:r>
            <a:endParaRPr lang="en-US" altLang="ko-KR" dirty="0"/>
          </a:p>
          <a:p>
            <a:pPr lvl="3"/>
            <a:r>
              <a:rPr lang="en-US" altLang="ko-KR" u="sng" dirty="0" smtClean="0">
                <a:solidFill>
                  <a:srgbClr val="FF0000"/>
                </a:solidFill>
              </a:rPr>
              <a:t>US band is appropriate for minimal supported band</a:t>
            </a:r>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425875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(2)</a:t>
            </a:r>
            <a:endParaRPr lang="ko-KR" altLang="en-US" dirty="0"/>
          </a:p>
        </p:txBody>
      </p:sp>
      <p:sp>
        <p:nvSpPr>
          <p:cNvPr id="3" name="내용 개체 틀 2"/>
          <p:cNvSpPr>
            <a:spLocks noGrp="1"/>
          </p:cNvSpPr>
          <p:nvPr>
            <p:ph idx="1"/>
          </p:nvPr>
        </p:nvSpPr>
        <p:spPr/>
        <p:txBody>
          <a:bodyPr/>
          <a:lstStyle/>
          <a:p>
            <a:r>
              <a:rPr lang="en-US" altLang="ko-KR" sz="2000" dirty="0" smtClean="0"/>
              <a:t>Coverage</a:t>
            </a:r>
          </a:p>
          <a:p>
            <a:pPr lvl="1"/>
            <a:r>
              <a:rPr lang="en-US" altLang="ko-KR" sz="1800" dirty="0" smtClean="0"/>
              <a:t>Discussions</a:t>
            </a:r>
          </a:p>
          <a:p>
            <a:pPr lvl="3"/>
            <a:r>
              <a:rPr lang="en-US" altLang="ko-KR" sz="1400" dirty="0" smtClean="0"/>
              <a:t>While 1km range is enough for most of use cases, use case (1d) needs wider coverage up to 2km (it is based on 2km x 1km area with many metallic walls). In addition, wider coverage may be much more beneficial to use case (3a) and (3b). So, it is proposed by Yokogawa Industry to extend coverage up to 2km</a:t>
            </a:r>
          </a:p>
          <a:p>
            <a:pPr lvl="3"/>
            <a:r>
              <a:rPr lang="en-US" altLang="ko-KR" sz="1400" dirty="0" smtClean="0"/>
              <a:t>But, most of </a:t>
            </a:r>
            <a:r>
              <a:rPr lang="en-US" altLang="ko-KR" sz="1400" dirty="0" err="1" smtClean="0"/>
              <a:t>TGah</a:t>
            </a:r>
            <a:r>
              <a:rPr lang="en-US" altLang="ko-KR" sz="1400" dirty="0" smtClean="0"/>
              <a:t> people attending the </a:t>
            </a:r>
            <a:r>
              <a:rPr lang="en-US" altLang="ko-KR" sz="1400" dirty="0" err="1" smtClean="0"/>
              <a:t>conferecall</a:t>
            </a:r>
            <a:r>
              <a:rPr lang="en-US" altLang="ko-KR" sz="1400" dirty="0" smtClean="0"/>
              <a:t> don’t want to change  coverage requirements which is already described as 1km in the PAR document.</a:t>
            </a:r>
          </a:p>
          <a:p>
            <a:pPr lvl="3"/>
            <a:r>
              <a:rPr lang="en-US" altLang="ko-KR" sz="1400" dirty="0" smtClean="0"/>
              <a:t>In  addition, the original proposer (Mitsuru) of 2km coverage withdrew his proposal. In his subsequent submission (0547r0) , required coverage for used case (1d)  in typical cases is less than 500m.</a:t>
            </a:r>
          </a:p>
          <a:p>
            <a:pPr lvl="3"/>
            <a:r>
              <a:rPr lang="en-US" altLang="ko-KR" sz="1400" dirty="0" smtClean="0"/>
              <a:t>Ron justified that 1km  coverage is reasonable checking link budget in his  document (0552r1).</a:t>
            </a:r>
          </a:p>
          <a:p>
            <a:pPr lvl="1"/>
            <a:r>
              <a:rPr lang="en-US" altLang="ko-KR" sz="1800" dirty="0" smtClean="0"/>
              <a:t>Discussion result</a:t>
            </a:r>
          </a:p>
          <a:p>
            <a:pPr lvl="3"/>
            <a:r>
              <a:rPr lang="en-US" altLang="ko-KR" sz="1400" u="sng" dirty="0" smtClean="0">
                <a:solidFill>
                  <a:srgbClr val="FF0000"/>
                </a:solidFill>
              </a:rPr>
              <a:t>Coverage up to 1km as described in the PAR document is appropriate</a:t>
            </a:r>
          </a:p>
          <a:p>
            <a:pPr lvl="3"/>
            <a:endParaRPr lang="en-US" altLang="ko-KR" sz="1400" dirty="0" smtClean="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944597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(3)</a:t>
            </a:r>
            <a:endParaRPr lang="ko-KR" altLang="en-US" dirty="0"/>
          </a:p>
        </p:txBody>
      </p:sp>
      <p:sp>
        <p:nvSpPr>
          <p:cNvPr id="3" name="내용 개체 틀 2"/>
          <p:cNvSpPr>
            <a:spLocks noGrp="1"/>
          </p:cNvSpPr>
          <p:nvPr>
            <p:ph idx="1"/>
          </p:nvPr>
        </p:nvSpPr>
        <p:spPr/>
        <p:txBody>
          <a:bodyPr/>
          <a:lstStyle/>
          <a:p>
            <a:r>
              <a:rPr lang="en-US" altLang="ko-KR" dirty="0" smtClean="0"/>
              <a:t>Data rate</a:t>
            </a:r>
          </a:p>
          <a:p>
            <a:pPr lvl="2"/>
            <a:r>
              <a:rPr lang="en-US" altLang="ko-KR" sz="2000" dirty="0" smtClean="0"/>
              <a:t>Discussions</a:t>
            </a:r>
          </a:p>
          <a:p>
            <a:pPr lvl="3"/>
            <a:r>
              <a:rPr lang="en-US" altLang="ko-KR" sz="1400" dirty="0" smtClean="0"/>
              <a:t>PAR says data rates are supported &gt; 100Kbps</a:t>
            </a:r>
          </a:p>
          <a:p>
            <a:pPr lvl="3"/>
            <a:r>
              <a:rPr lang="en-US" altLang="ko-KR" sz="1400" dirty="0" smtClean="0"/>
              <a:t>100Kbps is applied to most of use cases </a:t>
            </a:r>
          </a:p>
          <a:p>
            <a:pPr lvl="3"/>
            <a:r>
              <a:rPr lang="en-US" altLang="ko-KR" sz="1400" dirty="0" smtClean="0"/>
              <a:t>Only use cases (1d), (3a), (3b) specifies data rate over 100Kbps.</a:t>
            </a:r>
          </a:p>
          <a:p>
            <a:pPr lvl="3"/>
            <a:r>
              <a:rPr lang="en-US" altLang="ko-KR" sz="1400" dirty="0" smtClean="0"/>
              <a:t>So, current description in PAR may be still valid in functional requirements document regarding aggregated throughput</a:t>
            </a:r>
          </a:p>
          <a:p>
            <a:pPr lvl="3"/>
            <a:r>
              <a:rPr lang="en-US" altLang="ko-KR" sz="1400" dirty="0" smtClean="0"/>
              <a:t>How about per-link throughput?</a:t>
            </a:r>
          </a:p>
          <a:p>
            <a:pPr lvl="4"/>
            <a:r>
              <a:rPr lang="en-US" altLang="ko-KR" sz="1200" dirty="0" smtClean="0"/>
              <a:t>Currently per-link throughputs have range as follows</a:t>
            </a:r>
          </a:p>
          <a:p>
            <a:pPr lvl="5"/>
            <a:r>
              <a:rPr lang="en-US" altLang="ko-KR" sz="1100" dirty="0" smtClean="0"/>
              <a:t>Minimum available is about 17bps (=100Kbps/6000) , for use case (1a) </a:t>
            </a:r>
          </a:p>
          <a:p>
            <a:pPr lvl="5"/>
            <a:r>
              <a:rPr lang="en-US" altLang="ko-KR" sz="1100" dirty="0" smtClean="0"/>
              <a:t>Maximum available is about 400Kbps(= 20Mbps/50), for use case (3b)</a:t>
            </a:r>
          </a:p>
          <a:p>
            <a:pPr lvl="4"/>
            <a:r>
              <a:rPr lang="en-US" altLang="ko-KR" sz="1100" dirty="0" smtClean="0"/>
              <a:t>Do we need some description on maximum or minimum allowable per-link throughput in functional requirements document? =&gt; </a:t>
            </a:r>
            <a:r>
              <a:rPr lang="en-US" altLang="ko-KR" sz="1100" dirty="0" err="1" smtClean="0"/>
              <a:t>TGac</a:t>
            </a:r>
            <a:r>
              <a:rPr lang="en-US" altLang="ko-KR" sz="1100" dirty="0" smtClean="0"/>
              <a:t> people at the conference call don’t want to include these per-link throughput because per-link throughput can have very different value depending on traffic type. In addition, just averaged value for per-link throughput over time has not so much meaning</a:t>
            </a:r>
          </a:p>
          <a:p>
            <a:pPr lvl="2"/>
            <a:r>
              <a:rPr lang="en-US" altLang="ko-KR" sz="2000" dirty="0" smtClean="0"/>
              <a:t>Discussion result</a:t>
            </a:r>
            <a:endParaRPr lang="en-US" altLang="ko-KR" sz="2000" dirty="0"/>
          </a:p>
          <a:p>
            <a:pPr lvl="3"/>
            <a:r>
              <a:rPr lang="en-US" altLang="ko-KR" sz="1400" u="sng" dirty="0" smtClean="0">
                <a:solidFill>
                  <a:srgbClr val="FF0000"/>
                </a:solidFill>
              </a:rPr>
              <a:t>Aggregated data </a:t>
            </a:r>
            <a:r>
              <a:rPr lang="en-US" altLang="ko-KR" sz="1400" u="sng" dirty="0">
                <a:solidFill>
                  <a:srgbClr val="FF0000"/>
                </a:solidFill>
              </a:rPr>
              <a:t>rates are supported &gt; </a:t>
            </a:r>
            <a:r>
              <a:rPr lang="en-US" altLang="ko-KR" sz="1400" u="sng" dirty="0" smtClean="0">
                <a:solidFill>
                  <a:srgbClr val="FF0000"/>
                </a:solidFill>
              </a:rPr>
              <a:t>100Kbps as described in the PAR document</a:t>
            </a:r>
            <a:endParaRPr lang="en-US" altLang="ko-KR" sz="1400" u="sng" dirty="0">
              <a:solidFill>
                <a:srgbClr val="FF0000"/>
              </a:solidFill>
            </a:endParaRPr>
          </a:p>
          <a:p>
            <a:pPr lvl="3"/>
            <a:r>
              <a:rPr lang="en-US" altLang="ko-KR" sz="1400" u="sng" dirty="0" smtClean="0">
                <a:solidFill>
                  <a:srgbClr val="FF0000"/>
                </a:solidFill>
              </a:rPr>
              <a:t>Do not include the per-link throughput in the FR-EM document</a:t>
            </a:r>
            <a:endParaRPr lang="ko-KR" altLang="en-US" sz="1400" u="sng" dirty="0">
              <a:solidFill>
                <a:srgbClr val="FF0000"/>
              </a:solidFill>
            </a:endParaRPr>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80124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(4)</a:t>
            </a:r>
            <a:endParaRPr lang="ko-KR" altLang="en-US" dirty="0"/>
          </a:p>
        </p:txBody>
      </p:sp>
      <p:sp>
        <p:nvSpPr>
          <p:cNvPr id="3" name="내용 개체 틀 2"/>
          <p:cNvSpPr>
            <a:spLocks noGrp="1"/>
          </p:cNvSpPr>
          <p:nvPr>
            <p:ph idx="1"/>
          </p:nvPr>
        </p:nvSpPr>
        <p:spPr/>
        <p:txBody>
          <a:bodyPr/>
          <a:lstStyle/>
          <a:p>
            <a:r>
              <a:rPr lang="en-US" altLang="ko-KR" sz="2000" dirty="0" smtClean="0"/>
              <a:t>Coexistence with IEEE802.15 and IEEE802.15.4g</a:t>
            </a:r>
          </a:p>
          <a:p>
            <a:pPr lvl="1"/>
            <a:r>
              <a:rPr lang="en-US" altLang="ko-KR" sz="1800" dirty="0" smtClean="0"/>
              <a:t>Discussions</a:t>
            </a:r>
          </a:p>
          <a:p>
            <a:pPr lvl="3"/>
            <a:r>
              <a:rPr lang="en-US" altLang="ko-KR" sz="1400" dirty="0" smtClean="0"/>
              <a:t>There is already a specific use case (2a) which needs coexistence with 15.4g. PAR document describes “provides </a:t>
            </a:r>
            <a:r>
              <a:rPr lang="en-US" altLang="ko-KR" sz="1400" dirty="0"/>
              <a:t>mechanisms that enable coexistence with other systems in the bands including IEEE 802.15.4 and IEEE </a:t>
            </a:r>
            <a:r>
              <a:rPr lang="en-US" altLang="ko-KR" sz="1400" dirty="0" smtClean="0"/>
              <a:t>P802.15.4g”. 5C document describes need to make a coexistence assurance document which is meant for 15.4g as follows:</a:t>
            </a:r>
          </a:p>
          <a:p>
            <a:pPr lvl="4"/>
            <a:r>
              <a:rPr lang="en-US" altLang="ko-KR" sz="1050" dirty="0" smtClean="0"/>
              <a:t>The </a:t>
            </a:r>
            <a:r>
              <a:rPr lang="en-US" altLang="ko-KR" sz="1050" dirty="0"/>
              <a:t>working group will create a CA document and specifically reference IEEE P802.15.4g as part of the WG balloting </a:t>
            </a:r>
            <a:r>
              <a:rPr lang="en-US" altLang="ko-KR" sz="1050" dirty="0" smtClean="0"/>
              <a:t>process</a:t>
            </a:r>
          </a:p>
          <a:p>
            <a:pPr lvl="3"/>
            <a:r>
              <a:rPr lang="en-US" altLang="ko-KR" sz="1400" dirty="0" smtClean="0"/>
              <a:t>So, coexistence with IEEE802.15 and IEEE802.15.4g is inevitable.</a:t>
            </a:r>
          </a:p>
          <a:p>
            <a:pPr lvl="3"/>
            <a:r>
              <a:rPr lang="en-US" altLang="ko-KR" sz="1400" dirty="0" smtClean="0"/>
              <a:t>There was a debate on whether just a CA document is enough without any description about this in the FR-EM document.</a:t>
            </a:r>
          </a:p>
          <a:p>
            <a:pPr lvl="3"/>
            <a:r>
              <a:rPr lang="en-US" altLang="ko-KR" sz="1400" dirty="0" smtClean="0"/>
              <a:t>After checking the FR document in other TGs in WG11, there is some other instances describing the coexistence with other, such as those of </a:t>
            </a:r>
            <a:r>
              <a:rPr lang="en-US" altLang="ko-KR" sz="1400" dirty="0" err="1" smtClean="0"/>
              <a:t>TGac</a:t>
            </a:r>
            <a:r>
              <a:rPr lang="en-US" altLang="ko-KR" sz="1400" dirty="0" smtClean="0"/>
              <a:t> and </a:t>
            </a:r>
            <a:r>
              <a:rPr lang="en-US" altLang="ko-KR" sz="1400" dirty="0" err="1" smtClean="0"/>
              <a:t>TGad</a:t>
            </a:r>
            <a:r>
              <a:rPr lang="en-US" altLang="ko-KR" sz="1400" dirty="0" smtClean="0"/>
              <a:t>.</a:t>
            </a:r>
          </a:p>
          <a:p>
            <a:pPr lvl="3"/>
            <a:r>
              <a:rPr lang="en-US" altLang="ko-KR" sz="1400" dirty="0" smtClean="0"/>
              <a:t>In addition, it seems better for the FR document to inherit the PAR document</a:t>
            </a:r>
          </a:p>
          <a:p>
            <a:pPr lvl="1"/>
            <a:r>
              <a:rPr lang="en-US" altLang="ko-KR" sz="1800" dirty="0" smtClean="0"/>
              <a:t>Discussion result</a:t>
            </a:r>
          </a:p>
          <a:p>
            <a:pPr lvl="3"/>
            <a:r>
              <a:rPr lang="en-US" altLang="ko-KR" sz="1400" u="sng" dirty="0" smtClean="0">
                <a:solidFill>
                  <a:srgbClr val="FF0000"/>
                </a:solidFill>
              </a:rPr>
              <a:t>This description about coexistence with IEEE802.15 and IEEE802.15.4g is needed to be included in the FR-EM document.</a:t>
            </a:r>
          </a:p>
          <a:p>
            <a:pPr lvl="3"/>
            <a:endParaRPr lang="en-US" altLang="ko-KR" sz="1400" dirty="0"/>
          </a:p>
          <a:p>
            <a:pPr lvl="1"/>
            <a:endParaRPr lang="ko-KR" altLang="ko-KR" sz="1800" u="sng" dirty="0"/>
          </a:p>
          <a:p>
            <a:pPr lvl="1"/>
            <a:endParaRPr lang="en-US" altLang="ko-KR" sz="1800" dirty="0" smtClean="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703079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(5)</a:t>
            </a:r>
            <a:endParaRPr lang="ko-KR" altLang="en-US" dirty="0"/>
          </a:p>
        </p:txBody>
      </p:sp>
      <p:sp>
        <p:nvSpPr>
          <p:cNvPr id="3" name="내용 개체 틀 2"/>
          <p:cNvSpPr>
            <a:spLocks noGrp="1"/>
          </p:cNvSpPr>
          <p:nvPr>
            <p:ph idx="1"/>
          </p:nvPr>
        </p:nvSpPr>
        <p:spPr/>
        <p:txBody>
          <a:bodyPr/>
          <a:lstStyle/>
          <a:p>
            <a:r>
              <a:rPr lang="en-US" altLang="ko-KR" sz="2000" dirty="0" smtClean="0"/>
              <a:t>WLAN user experience</a:t>
            </a:r>
          </a:p>
          <a:p>
            <a:pPr lvl="1"/>
            <a:r>
              <a:rPr lang="en-US" altLang="ko-KR" sz="1800" dirty="0" smtClean="0"/>
              <a:t>Discussions</a:t>
            </a:r>
          </a:p>
          <a:p>
            <a:pPr lvl="3"/>
            <a:r>
              <a:rPr lang="en-US" altLang="ko-KR" sz="1400" dirty="0" smtClean="0"/>
              <a:t>PAR says “maintaining </a:t>
            </a:r>
            <a:r>
              <a:rPr lang="en-US" altLang="ko-KR" sz="1400" dirty="0"/>
              <a:t>the 802.11 WLAN user experience for fixed, outdoor, point-to-multi point applications</a:t>
            </a:r>
            <a:r>
              <a:rPr lang="en-US" altLang="ko-KR" sz="1400" dirty="0" smtClean="0"/>
              <a:t>.”</a:t>
            </a:r>
          </a:p>
          <a:p>
            <a:pPr lvl="3"/>
            <a:r>
              <a:rPr lang="en-US" altLang="ko-KR" sz="1400" dirty="0" smtClean="0"/>
              <a:t>5C says “</a:t>
            </a:r>
            <a:r>
              <a:rPr lang="en-US" altLang="ko-KR" sz="1400" dirty="0"/>
              <a:t>Compatibility with IEEE 802 requirements will result from keeping the MAC SAP interface the same as for the existing 802.11 standard.  The proposed amendment shall introduce no 802.1 architectural changes.  The MAC SAP definition shall not be altered, ensuring that all LLC and MAC interfaces are compatible to and in conformance with the IEEE 802.1 Architecture, Management and Internetworking standards. New managed objects shall be defined as necessary in a format and structure consistent with existing 802.11 managed objects</a:t>
            </a:r>
            <a:r>
              <a:rPr lang="en-US" altLang="ko-KR" sz="1400" dirty="0" smtClean="0"/>
              <a:t>.”</a:t>
            </a:r>
            <a:endParaRPr lang="ko-KR" altLang="ko-KR" sz="1400" dirty="0"/>
          </a:p>
          <a:p>
            <a:pPr lvl="3"/>
            <a:r>
              <a:rPr lang="en-US" altLang="ko-KR" sz="1400" dirty="0" smtClean="0"/>
              <a:t>So, from current PAR &amp; 5C, no changes on existing 802.11 standard is allowed</a:t>
            </a:r>
          </a:p>
          <a:p>
            <a:pPr lvl="3"/>
            <a:r>
              <a:rPr lang="en-US" altLang="ko-KR" sz="1400" dirty="0" smtClean="0"/>
              <a:t>There have been agreement on this at the conference call.</a:t>
            </a:r>
          </a:p>
          <a:p>
            <a:pPr lvl="1"/>
            <a:r>
              <a:rPr lang="en-US" altLang="ko-KR" sz="1800" dirty="0" smtClean="0"/>
              <a:t>Discussion result</a:t>
            </a:r>
          </a:p>
          <a:p>
            <a:pPr lvl="3"/>
            <a:r>
              <a:rPr lang="en-US" altLang="ko-KR" sz="1400" u="sng" dirty="0" smtClean="0">
                <a:solidFill>
                  <a:srgbClr val="FF0000"/>
                </a:solidFill>
              </a:rPr>
              <a:t>It is needed to include the description that no changes on existing 802.11 standard is allowed in the FR document,.</a:t>
            </a:r>
          </a:p>
          <a:p>
            <a:pPr lvl="3"/>
            <a:endParaRPr lang="en-US" altLang="ko-KR" sz="1400" dirty="0" smtClean="0"/>
          </a:p>
          <a:p>
            <a:pPr lvl="1"/>
            <a:endParaRPr lang="en-US" altLang="ko-KR" sz="1800" dirty="0" smtClean="0"/>
          </a:p>
          <a:p>
            <a:pPr lvl="1"/>
            <a:endParaRPr lang="ko-KR" altLang="ko-KR" sz="1800" dirty="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08222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(6)</a:t>
            </a:r>
            <a:endParaRPr lang="ko-KR" altLang="en-US" dirty="0"/>
          </a:p>
        </p:txBody>
      </p:sp>
      <p:sp>
        <p:nvSpPr>
          <p:cNvPr id="3" name="내용 개체 틀 2"/>
          <p:cNvSpPr>
            <a:spLocks noGrp="1"/>
          </p:cNvSpPr>
          <p:nvPr>
            <p:ph idx="1"/>
          </p:nvPr>
        </p:nvSpPr>
        <p:spPr/>
        <p:txBody>
          <a:bodyPr/>
          <a:lstStyle/>
          <a:p>
            <a:r>
              <a:rPr lang="en-US" altLang="ko-KR" dirty="0" smtClean="0"/>
              <a:t>Compatibility with 802.11i/w/s/k/v</a:t>
            </a:r>
          </a:p>
          <a:p>
            <a:pPr lvl="1"/>
            <a:r>
              <a:rPr lang="en-US" altLang="ko-KR" dirty="0" smtClean="0"/>
              <a:t>Discussion</a:t>
            </a:r>
          </a:p>
          <a:p>
            <a:pPr lvl="3"/>
            <a:r>
              <a:rPr lang="en-US" altLang="ko-KR" dirty="0" smtClean="0"/>
              <a:t>In </a:t>
            </a:r>
            <a:r>
              <a:rPr lang="en-US" altLang="ko-KR" dirty="0"/>
              <a:t>PAR mentions “maintains 802.11 WLAN user experience”</a:t>
            </a:r>
          </a:p>
          <a:p>
            <a:pPr lvl="3"/>
            <a:r>
              <a:rPr lang="en-US" altLang="ko-KR" dirty="0" smtClean="0"/>
              <a:t>There is a suggestion that compatibility </a:t>
            </a:r>
            <a:r>
              <a:rPr lang="en-US" altLang="ko-KR" dirty="0"/>
              <a:t>with 802.11i/w/s/k/v and no 802.1 architectural </a:t>
            </a:r>
            <a:r>
              <a:rPr lang="en-US" altLang="ko-KR" dirty="0" smtClean="0"/>
              <a:t>changes. </a:t>
            </a:r>
          </a:p>
          <a:p>
            <a:pPr lvl="3"/>
            <a:r>
              <a:rPr lang="en-US" altLang="ko-KR" dirty="0" smtClean="0"/>
              <a:t>Does this mean that 802.11i/w/s/k shall be used in all the applications? =&gt; No, just about compatibility. </a:t>
            </a:r>
          </a:p>
          <a:p>
            <a:pPr lvl="1"/>
            <a:r>
              <a:rPr lang="en-US" altLang="ko-KR" dirty="0" smtClean="0"/>
              <a:t>Discussion result</a:t>
            </a:r>
          </a:p>
          <a:p>
            <a:pPr lvl="3"/>
            <a:r>
              <a:rPr lang="en-US" altLang="ko-KR" u="sng" dirty="0" smtClean="0">
                <a:solidFill>
                  <a:srgbClr val="FF0000"/>
                </a:solidFill>
              </a:rPr>
              <a:t>It is needed to include compatibility with 802.11i/w/s/k/v in the FR-EM document. </a:t>
            </a:r>
          </a:p>
          <a:p>
            <a:pPr lvl="3"/>
            <a:endParaRPr lang="en-US" altLang="ko-KR" dirty="0" smtClean="0"/>
          </a:p>
          <a:p>
            <a:pPr lvl="2"/>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453182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(7)</a:t>
            </a:r>
            <a:endParaRPr lang="ko-KR" altLang="en-US" dirty="0"/>
          </a:p>
        </p:txBody>
      </p:sp>
      <p:sp>
        <p:nvSpPr>
          <p:cNvPr id="3" name="내용 개체 틀 2"/>
          <p:cNvSpPr>
            <a:spLocks noGrp="1"/>
          </p:cNvSpPr>
          <p:nvPr>
            <p:ph idx="1"/>
          </p:nvPr>
        </p:nvSpPr>
        <p:spPr/>
        <p:txBody>
          <a:bodyPr/>
          <a:lstStyle/>
          <a:p>
            <a:r>
              <a:rPr lang="en-US" altLang="ko-KR" sz="2000" dirty="0" smtClean="0"/>
              <a:t>Number of associations</a:t>
            </a:r>
          </a:p>
          <a:p>
            <a:pPr lvl="1"/>
            <a:r>
              <a:rPr lang="en-US" altLang="ko-KR" sz="1800" dirty="0" smtClean="0"/>
              <a:t>Discussions</a:t>
            </a:r>
          </a:p>
          <a:p>
            <a:pPr lvl="3"/>
            <a:r>
              <a:rPr lang="en-US" altLang="ko-KR" sz="1400" dirty="0" smtClean="0"/>
              <a:t>While most of use cases only need 50~100 STAs, use case (1a) needs 6000 STA/AP capacity. Currently from WG11 standards, number of associations available is limited to 2007. With 2007 associations, the max size of the TIM is 251 octets.  </a:t>
            </a:r>
          </a:p>
          <a:p>
            <a:pPr lvl="3"/>
            <a:r>
              <a:rPr lang="en-US" altLang="ko-KR" sz="1400" dirty="0"/>
              <a:t>Since number of associations will have an impact on the system design it should be reflected in the functional requirements document</a:t>
            </a:r>
            <a:r>
              <a:rPr lang="en-US" altLang="ko-KR" sz="1400" dirty="0" smtClean="0"/>
              <a:t>. </a:t>
            </a:r>
          </a:p>
          <a:p>
            <a:pPr lvl="3"/>
            <a:r>
              <a:rPr lang="en-US" altLang="ko-KR" sz="1400" dirty="0" smtClean="0"/>
              <a:t>There is also a comment that extending the number of associations is inevitable if we support 11i. </a:t>
            </a:r>
          </a:p>
          <a:p>
            <a:pPr lvl="3"/>
            <a:r>
              <a:rPr lang="en-US" altLang="ko-KR" sz="1400" dirty="0" smtClean="0"/>
              <a:t>So, it needs to be changed into over 6000 to cover smart grid use case, which is one of the original 11ah applications.</a:t>
            </a:r>
          </a:p>
          <a:p>
            <a:pPr lvl="3"/>
            <a:r>
              <a:rPr lang="en-US" altLang="ko-KR" sz="1400" dirty="0" smtClean="0"/>
              <a:t>There is no opposing comments on this need to be included in the FR-EM document </a:t>
            </a:r>
          </a:p>
          <a:p>
            <a:pPr lvl="1"/>
            <a:r>
              <a:rPr lang="en-US" altLang="ko-KR" sz="1800" dirty="0" smtClean="0"/>
              <a:t>Discussion result</a:t>
            </a:r>
          </a:p>
          <a:p>
            <a:pPr lvl="3"/>
            <a:r>
              <a:rPr lang="en-US" altLang="ko-KR" sz="1400" u="sng" dirty="0" smtClean="0">
                <a:solidFill>
                  <a:srgbClr val="FF0000"/>
                </a:solidFill>
              </a:rPr>
              <a:t>It is needed to include this requirements that with the specific number of associations TBD (larger than 2007) until </a:t>
            </a:r>
            <a:r>
              <a:rPr lang="en-US" altLang="ko-KR" sz="1400" u="sng" dirty="0" err="1" smtClean="0">
                <a:solidFill>
                  <a:srgbClr val="FF0000"/>
                </a:solidFill>
              </a:rPr>
              <a:t>TGah</a:t>
            </a:r>
            <a:r>
              <a:rPr lang="en-US" altLang="ko-KR" sz="1400" u="sng" dirty="0" smtClean="0">
                <a:solidFill>
                  <a:srgbClr val="FF0000"/>
                </a:solidFill>
              </a:rPr>
              <a:t> agrees on some value, that is, “include 6000 associations per AP ” or “indicate beyond 2007)”</a:t>
            </a:r>
          </a:p>
          <a:p>
            <a:pPr lvl="3"/>
            <a:endParaRPr lang="en-US" altLang="ko-KR" sz="1400" u="sng" dirty="0" smtClean="0">
              <a:solidFill>
                <a:srgbClr val="FF0000"/>
              </a:solidFill>
            </a:endParaRPr>
          </a:p>
          <a:p>
            <a:pPr marL="457200" lvl="1" indent="0">
              <a:buNone/>
            </a:pPr>
            <a:endParaRPr lang="en-US" altLang="ko-KR" sz="1800" dirty="0"/>
          </a:p>
          <a:p>
            <a:pPr marL="457200" lvl="1" indent="0">
              <a:buNone/>
            </a:pPr>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45313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This submission is a discussion review of </a:t>
            </a:r>
            <a:r>
              <a:rPr lang="en-US" dirty="0" err="1" smtClean="0"/>
              <a:t>TGah</a:t>
            </a:r>
            <a:r>
              <a:rPr lang="en-US" dirty="0" smtClean="0"/>
              <a:t> Functional Requirements and Evaluation Methodology.</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253623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(8)</a:t>
            </a:r>
            <a:endParaRPr lang="ko-KR" altLang="en-US" dirty="0"/>
          </a:p>
        </p:txBody>
      </p:sp>
      <p:sp>
        <p:nvSpPr>
          <p:cNvPr id="3" name="내용 개체 틀 2"/>
          <p:cNvSpPr>
            <a:spLocks noGrp="1"/>
          </p:cNvSpPr>
          <p:nvPr>
            <p:ph idx="1"/>
          </p:nvPr>
        </p:nvSpPr>
        <p:spPr/>
        <p:txBody>
          <a:bodyPr/>
          <a:lstStyle/>
          <a:p>
            <a:r>
              <a:rPr lang="en-US" altLang="ko-KR" dirty="0" smtClean="0"/>
              <a:t>Power saving</a:t>
            </a:r>
          </a:p>
          <a:p>
            <a:pPr lvl="1"/>
            <a:r>
              <a:rPr lang="en-US" altLang="ko-KR" dirty="0" smtClean="0"/>
              <a:t>Discussions</a:t>
            </a:r>
          </a:p>
          <a:p>
            <a:pPr lvl="3"/>
            <a:r>
              <a:rPr lang="en-US" altLang="ko-KR" dirty="0" smtClean="0"/>
              <a:t>Low throughput devices may desire larger sleep time, generally 15 minutes and in some extreme cases less a day.  Most of 11ah devices may be expected to have very long battery duration time. </a:t>
            </a:r>
          </a:p>
          <a:p>
            <a:pPr lvl="3"/>
            <a:r>
              <a:rPr lang="en-US" altLang="ko-KR" dirty="0" smtClean="0"/>
              <a:t>Do we need some description about power saving features (e.g., battery life, duty cycle) in functional requirements documents?</a:t>
            </a:r>
          </a:p>
          <a:p>
            <a:pPr lvl="3"/>
            <a:r>
              <a:rPr lang="en-US" altLang="ko-KR" dirty="0" smtClean="0"/>
              <a:t>In my opinion, while duty cycle or battery life is quite a important topic in further discussions for </a:t>
            </a:r>
            <a:r>
              <a:rPr lang="en-US" altLang="ko-KR" dirty="0" err="1" smtClean="0"/>
              <a:t>TGah</a:t>
            </a:r>
            <a:r>
              <a:rPr lang="en-US" altLang="ko-KR" dirty="0" smtClean="0"/>
              <a:t> draft, it is undesirable and not easy to give a specific number for duty cycle in the FR-EM document because it definitely needs so detailed explanatory paragraph due to so diverge groups of </a:t>
            </a:r>
            <a:r>
              <a:rPr lang="en-US" altLang="ko-KR" dirty="0" err="1" smtClean="0"/>
              <a:t>TGah</a:t>
            </a:r>
            <a:r>
              <a:rPr lang="en-US" altLang="ko-KR" dirty="0" smtClean="0"/>
              <a:t> applications.</a:t>
            </a:r>
          </a:p>
          <a:p>
            <a:pPr lvl="1"/>
            <a:r>
              <a:rPr lang="en-US" altLang="ko-KR" dirty="0" smtClean="0"/>
              <a:t>Discussion result (tentative)</a:t>
            </a:r>
          </a:p>
          <a:p>
            <a:pPr lvl="3"/>
            <a:r>
              <a:rPr lang="en-US" altLang="ko-KR" u="sng" dirty="0" smtClean="0">
                <a:solidFill>
                  <a:srgbClr val="FF6600"/>
                </a:solidFill>
              </a:rPr>
              <a:t>It may not a bad idea just to describe in the FR-EM document that efficient power saving feature is expected in </a:t>
            </a:r>
            <a:r>
              <a:rPr lang="en-US" altLang="ko-KR" u="sng" dirty="0" err="1" smtClean="0">
                <a:solidFill>
                  <a:srgbClr val="FF6600"/>
                </a:solidFill>
              </a:rPr>
              <a:t>TGah</a:t>
            </a:r>
            <a:r>
              <a:rPr lang="en-US" altLang="ko-KR" u="sng" dirty="0" smtClean="0">
                <a:solidFill>
                  <a:srgbClr val="FF6600"/>
                </a:solidFill>
              </a:rPr>
              <a:t> devices.</a:t>
            </a:r>
            <a:endParaRPr lang="ko-KR" altLang="en-US" u="sng" dirty="0">
              <a:solidFill>
                <a:srgbClr val="FF6600"/>
              </a:solidFill>
            </a:endParaRPr>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068773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(9)</a:t>
            </a:r>
            <a:endParaRPr lang="ko-KR" altLang="en-US" dirty="0"/>
          </a:p>
        </p:txBody>
      </p:sp>
      <p:sp>
        <p:nvSpPr>
          <p:cNvPr id="3" name="내용 개체 틀 2"/>
          <p:cNvSpPr>
            <a:spLocks noGrp="1"/>
          </p:cNvSpPr>
          <p:nvPr>
            <p:ph idx="1"/>
          </p:nvPr>
        </p:nvSpPr>
        <p:spPr/>
        <p:txBody>
          <a:bodyPr/>
          <a:lstStyle/>
          <a:p>
            <a:r>
              <a:rPr lang="en-US" altLang="ko-KR" dirty="0" smtClean="0"/>
              <a:t>OBSS</a:t>
            </a:r>
          </a:p>
          <a:p>
            <a:pPr lvl="1"/>
            <a:r>
              <a:rPr lang="en-US" altLang="ko-KR" dirty="0" smtClean="0"/>
              <a:t>Discussions</a:t>
            </a:r>
          </a:p>
          <a:p>
            <a:pPr lvl="3"/>
            <a:r>
              <a:rPr lang="en-US" altLang="ko-KR" dirty="0" smtClean="0"/>
              <a:t>With larger number of clients, especially in an outdoor environments, it is more probable to have hidden nodes and overlapped BSS effect. </a:t>
            </a:r>
          </a:p>
          <a:p>
            <a:pPr lvl="3"/>
            <a:r>
              <a:rPr lang="en-US" altLang="ko-KR" dirty="0" smtClean="0"/>
              <a:t>To take into consideration these, do we need some description in functional requirements document?</a:t>
            </a:r>
          </a:p>
          <a:p>
            <a:pPr lvl="4"/>
            <a:r>
              <a:rPr lang="en-US" altLang="ko-KR" sz="1400" dirty="0"/>
              <a:t>e.g.) 11ah BSS shall not degrade performance of existing OBSSs</a:t>
            </a:r>
          </a:p>
          <a:p>
            <a:pPr lvl="3"/>
            <a:r>
              <a:rPr lang="en-US" altLang="ko-KR" dirty="0" smtClean="0"/>
              <a:t>There can be multiple alternative in terms of description</a:t>
            </a:r>
          </a:p>
          <a:p>
            <a:pPr lvl="4"/>
            <a:r>
              <a:rPr lang="en-US" altLang="ko-KR" sz="1400" dirty="0" smtClean="0"/>
              <a:t>(1) include in Requirements section in the FR-EM document</a:t>
            </a:r>
          </a:p>
          <a:p>
            <a:pPr lvl="4"/>
            <a:r>
              <a:rPr lang="en-US" altLang="ko-KR" sz="1400" dirty="0" smtClean="0"/>
              <a:t>(2) just include s a simulation scenario in Evaluation Methodology section</a:t>
            </a:r>
          </a:p>
          <a:p>
            <a:pPr lvl="4"/>
            <a:r>
              <a:rPr lang="en-US" altLang="ko-KR" sz="1400" dirty="0" smtClean="0"/>
              <a:t>(3) not include in the FR-EM document</a:t>
            </a:r>
          </a:p>
          <a:p>
            <a:pPr lvl="3"/>
            <a:r>
              <a:rPr lang="en-US" altLang="ko-KR" dirty="0" smtClean="0"/>
              <a:t>For your information, </a:t>
            </a:r>
            <a:r>
              <a:rPr lang="en-US" altLang="ko-KR" dirty="0" err="1" smtClean="0"/>
              <a:t>Tgac</a:t>
            </a:r>
            <a:r>
              <a:rPr lang="en-US" altLang="ko-KR" dirty="0" smtClean="0"/>
              <a:t> selected option (2) after long-time debate</a:t>
            </a:r>
          </a:p>
          <a:p>
            <a:pPr lvl="1"/>
            <a:r>
              <a:rPr lang="en-US" altLang="ko-KR" dirty="0" smtClean="0"/>
              <a:t>Discussion result (tentative)</a:t>
            </a:r>
          </a:p>
          <a:p>
            <a:pPr lvl="3"/>
            <a:r>
              <a:rPr lang="en-US" altLang="ko-KR" u="sng" dirty="0" smtClean="0">
                <a:solidFill>
                  <a:srgbClr val="FF6600"/>
                </a:solidFill>
              </a:rPr>
              <a:t>It is not a bad idea to include it as a simulation scenario considering OBSS deployment. </a:t>
            </a:r>
          </a:p>
          <a:p>
            <a:pPr lvl="2"/>
            <a:endParaRPr lang="en-US" altLang="ko-KR" dirty="0" smtClean="0"/>
          </a:p>
          <a:p>
            <a:pPr lvl="3"/>
            <a:endParaRPr lang="en-US" altLang="ko-KR" dirty="0"/>
          </a:p>
          <a:p>
            <a:pPr lvl="1"/>
            <a:endParaRPr lang="en-US" altLang="ko-KR" dirty="0" smtClean="0"/>
          </a:p>
          <a:p>
            <a:pPr lvl="1"/>
            <a:endParaRPr lang="ko-KR" altLang="en-US" sz="14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541268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(10)</a:t>
            </a:r>
            <a:endParaRPr lang="ko-KR" altLang="en-US" dirty="0"/>
          </a:p>
        </p:txBody>
      </p:sp>
      <p:sp>
        <p:nvSpPr>
          <p:cNvPr id="3" name="내용 개체 틀 2"/>
          <p:cNvSpPr>
            <a:spLocks noGrp="1"/>
          </p:cNvSpPr>
          <p:nvPr>
            <p:ph idx="1"/>
          </p:nvPr>
        </p:nvSpPr>
        <p:spPr/>
        <p:txBody>
          <a:bodyPr/>
          <a:lstStyle/>
          <a:p>
            <a:r>
              <a:rPr lang="en-US" altLang="ko-KR" dirty="0" smtClean="0"/>
              <a:t>Others</a:t>
            </a:r>
          </a:p>
          <a:p>
            <a:pPr lvl="1"/>
            <a:r>
              <a:rPr lang="en-US" altLang="ko-KR" dirty="0" smtClean="0"/>
              <a:t>Data rate </a:t>
            </a:r>
            <a:r>
              <a:rPr lang="en-US" altLang="ko-KR" dirty="0"/>
              <a:t>requirement for Wi-Fi </a:t>
            </a:r>
            <a:r>
              <a:rPr lang="en-US" altLang="ko-KR" dirty="0" smtClean="0"/>
              <a:t>offloading</a:t>
            </a:r>
            <a:endParaRPr lang="en-US" altLang="ko-KR" dirty="0"/>
          </a:p>
          <a:p>
            <a:pPr lvl="1"/>
            <a:r>
              <a:rPr lang="en-US" altLang="ko-KR" dirty="0"/>
              <a:t>Large number of </a:t>
            </a:r>
            <a:r>
              <a:rPr lang="en-US" altLang="ko-KR" dirty="0" smtClean="0"/>
              <a:t>STAs</a:t>
            </a:r>
            <a:endParaRPr lang="en-US" altLang="ko-KR" dirty="0"/>
          </a:p>
          <a:p>
            <a:pPr lvl="1"/>
            <a:r>
              <a:rPr lang="en-US" altLang="ko-KR" dirty="0" smtClean="0"/>
              <a:t>Network management</a:t>
            </a:r>
            <a:endParaRPr lang="en-US" altLang="ko-KR" dirty="0"/>
          </a:p>
          <a:p>
            <a:pPr lvl="1"/>
            <a:r>
              <a:rPr lang="en-US" altLang="ko-KR" dirty="0" smtClean="0"/>
              <a:t>Consideration </a:t>
            </a:r>
            <a:r>
              <a:rPr lang="en-US" altLang="ko-KR" dirty="0"/>
              <a:t>of power </a:t>
            </a:r>
            <a:r>
              <a:rPr lang="en-US" altLang="ko-KR" dirty="0" smtClean="0"/>
              <a:t>saving</a:t>
            </a:r>
            <a:endParaRPr lang="en-US" altLang="ko-KR" dirty="0"/>
          </a:p>
          <a:p>
            <a:pPr lvl="1"/>
            <a:r>
              <a:rPr lang="en-US" altLang="ko-KR" dirty="0" smtClean="0"/>
              <a:t>Regulatory requirements</a:t>
            </a:r>
            <a:endParaRPr lang="en-US" altLang="ko-KR" dirty="0"/>
          </a:p>
          <a:p>
            <a:pPr lvl="1"/>
            <a:r>
              <a:rPr lang="en-US" altLang="ko-KR" dirty="0"/>
              <a:t>Station group </a:t>
            </a:r>
            <a:r>
              <a:rPr lang="en-US" altLang="ko-KR" dirty="0" smtClean="0"/>
              <a:t>management of </a:t>
            </a:r>
            <a:r>
              <a:rPr lang="en-US" altLang="ko-KR" dirty="0" err="1" smtClean="0"/>
              <a:t>TGah</a:t>
            </a:r>
            <a:endParaRPr lang="en-US" altLang="ko-KR" dirty="0"/>
          </a:p>
          <a:p>
            <a:endParaRPr lang="en-US" altLang="ko-KR" dirty="0" smtClean="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84150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Review of Approach for Evaluation Methodology</a:t>
            </a:r>
            <a:endParaRPr lang="ko-KR" altLang="en-US" dirty="0"/>
          </a:p>
        </p:txBody>
      </p:sp>
      <p:sp>
        <p:nvSpPr>
          <p:cNvPr id="3" name="내용 개체 틀 2"/>
          <p:cNvSpPr>
            <a:spLocks noGrp="1"/>
          </p:cNvSpPr>
          <p:nvPr>
            <p:ph idx="1"/>
          </p:nvPr>
        </p:nvSpPr>
        <p:spPr/>
        <p:txBody>
          <a:bodyPr/>
          <a:lstStyle/>
          <a:p>
            <a:r>
              <a:rPr lang="en-US" altLang="ko-KR" sz="2000" dirty="0" smtClean="0"/>
              <a:t>This will be added in 11ah functional requirements document as a chapter</a:t>
            </a:r>
          </a:p>
          <a:p>
            <a:pPr lvl="1"/>
            <a:r>
              <a:rPr lang="en-US" altLang="ko-KR" sz="1800" dirty="0" smtClean="0"/>
              <a:t>Including PHY performance, comparison criteria, traffic models and network simulation scenarios as in 11ac functional requirements document</a:t>
            </a:r>
          </a:p>
          <a:p>
            <a:pPr lvl="1"/>
            <a:r>
              <a:rPr lang="en-US" altLang="ko-KR" sz="1800" dirty="0" smtClean="0"/>
              <a:t>In 11ah, we have 11 use cases. It is not possible to define simulation scenarios case-by-case because it is too burdensome.</a:t>
            </a:r>
          </a:p>
          <a:p>
            <a:pPr lvl="1"/>
            <a:r>
              <a:rPr lang="en-US" altLang="ko-KR" sz="1800" dirty="0" smtClean="0"/>
              <a:t>So, network simulation scenarios are chosen to represent 11ah-specific applications well and have a detailed information for network simulation (coordinates of every STAs, applied channel models, applied rate distributions, MSDU size, and so on)</a:t>
            </a:r>
          </a:p>
          <a:p>
            <a:pPr lvl="1"/>
            <a:r>
              <a:rPr lang="en-US" altLang="ko-KR" sz="1800" dirty="0"/>
              <a:t>It should be taken to represent 11ah-specific application very well. </a:t>
            </a:r>
          </a:p>
          <a:p>
            <a:pPr lvl="1"/>
            <a:r>
              <a:rPr lang="en-US" altLang="ko-KR" sz="1800" dirty="0"/>
              <a:t>For simplicity in simulation work, not more than 4 scenarios are appropriate</a:t>
            </a:r>
            <a:endParaRPr lang="ko-KR" altLang="en-US" sz="1800" dirty="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319266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Review of Approach for Evaluation </a:t>
            </a:r>
            <a:r>
              <a:rPr lang="en-US" altLang="ko-KR" dirty="0" smtClean="0"/>
              <a:t>Methodology (2)</a:t>
            </a:r>
            <a:endParaRPr lang="ko-KR" altLang="en-US" dirty="0"/>
          </a:p>
        </p:txBody>
      </p:sp>
      <p:sp>
        <p:nvSpPr>
          <p:cNvPr id="3" name="내용 개체 틀 2"/>
          <p:cNvSpPr>
            <a:spLocks noGrp="1"/>
          </p:cNvSpPr>
          <p:nvPr>
            <p:ph idx="1"/>
          </p:nvPr>
        </p:nvSpPr>
        <p:spPr>
          <a:xfrm>
            <a:off x="685800" y="1981200"/>
            <a:ext cx="7772400" cy="4495800"/>
          </a:xfrm>
        </p:spPr>
        <p:txBody>
          <a:bodyPr/>
          <a:lstStyle/>
          <a:p>
            <a:r>
              <a:rPr lang="en-US" altLang="ko-KR" sz="2000" dirty="0" smtClean="0"/>
              <a:t>Discussions</a:t>
            </a:r>
          </a:p>
          <a:p>
            <a:pPr lvl="1"/>
            <a:r>
              <a:rPr lang="en-US" altLang="ko-KR" sz="1600" dirty="0" smtClean="0"/>
              <a:t>Imposing impact factor on each detailed use cases to define simulation scenarios (similar to 11n method) may be too burdensome.</a:t>
            </a:r>
          </a:p>
          <a:p>
            <a:pPr lvl="1"/>
            <a:r>
              <a:rPr lang="en-US" altLang="ko-KR" sz="1600" dirty="0"/>
              <a:t>If </a:t>
            </a:r>
            <a:r>
              <a:rPr lang="en-US" altLang="ko-KR" sz="1600" dirty="0" smtClean="0"/>
              <a:t>we </a:t>
            </a:r>
            <a:r>
              <a:rPr lang="en-US" altLang="ko-KR" sz="1600" dirty="0"/>
              <a:t>can agree, </a:t>
            </a:r>
            <a:r>
              <a:rPr lang="en-US" altLang="ko-KR" sz="1600" dirty="0" smtClean="0"/>
              <a:t>setting </a:t>
            </a:r>
            <a:r>
              <a:rPr lang="en-US" altLang="ko-KR" sz="1600" dirty="0"/>
              <a:t>3~4 simulation </a:t>
            </a:r>
            <a:r>
              <a:rPr lang="en-US" altLang="ko-KR" sz="1600" dirty="0" smtClean="0"/>
              <a:t>scenarios may be desirable: (tentative)</a:t>
            </a:r>
          </a:p>
          <a:p>
            <a:pPr lvl="3"/>
            <a:r>
              <a:rPr lang="en-US" altLang="ko-KR" sz="1400" dirty="0"/>
              <a:t>Use Case category 1 (sensors and meters)</a:t>
            </a:r>
          </a:p>
          <a:p>
            <a:pPr lvl="4"/>
            <a:r>
              <a:rPr lang="en-US" altLang="ko-KR" sz="1200" u="sng" dirty="0">
                <a:solidFill>
                  <a:srgbClr val="FF6600"/>
                </a:solidFill>
              </a:rPr>
              <a:t>Outdoor (or mixture of indoor/outdoor) with extremely large number of nodes</a:t>
            </a:r>
          </a:p>
          <a:p>
            <a:pPr lvl="4"/>
            <a:r>
              <a:rPr lang="en-US" altLang="ko-KR" sz="1200" u="sng" dirty="0">
                <a:solidFill>
                  <a:srgbClr val="FF6600"/>
                </a:solidFill>
              </a:rPr>
              <a:t>Indoor with moderately large number of nodes</a:t>
            </a:r>
          </a:p>
          <a:p>
            <a:pPr lvl="3"/>
            <a:r>
              <a:rPr lang="en-US" altLang="ko-KR" sz="1400" dirty="0"/>
              <a:t>Use Case category 2 (backhaul sensor and meter data)</a:t>
            </a:r>
          </a:p>
          <a:p>
            <a:pPr lvl="4"/>
            <a:r>
              <a:rPr lang="en-US" altLang="ko-KR" sz="1200" dirty="0"/>
              <a:t>Backhaul network is not easy to simulate because it also needs 15.4g devices needs to be taken into consideration</a:t>
            </a:r>
          </a:p>
          <a:p>
            <a:pPr lvl="3"/>
            <a:r>
              <a:rPr lang="en-US" altLang="ko-KR" sz="1400" dirty="0"/>
              <a:t>Use Case category 3 (extended range Wi-Fi)</a:t>
            </a:r>
          </a:p>
          <a:p>
            <a:pPr lvl="4"/>
            <a:r>
              <a:rPr lang="en-US" altLang="ko-KR" sz="1200" u="sng" dirty="0">
                <a:solidFill>
                  <a:srgbClr val="FF6600"/>
                </a:solidFill>
              </a:rPr>
              <a:t>Outdoor with moderately high data rate</a:t>
            </a:r>
          </a:p>
          <a:p>
            <a:pPr lvl="1"/>
            <a:r>
              <a:rPr lang="en-US" altLang="ko-KR" sz="1600" dirty="0" smtClean="0"/>
              <a:t>OBSS scenarios for outdoor environments may be needed</a:t>
            </a:r>
          </a:p>
          <a:p>
            <a:pPr lvl="1"/>
            <a:r>
              <a:rPr lang="en-US" altLang="ko-KR" sz="1600" dirty="0" smtClean="0"/>
              <a:t>Backhaul scenario consisting only </a:t>
            </a:r>
            <a:r>
              <a:rPr lang="en-US" altLang="ko-KR" sz="1600" dirty="0" err="1" smtClean="0"/>
              <a:t>TGah</a:t>
            </a:r>
            <a:r>
              <a:rPr lang="en-US" altLang="ko-KR" sz="1600" dirty="0" smtClean="0"/>
              <a:t> devices may be needed</a:t>
            </a:r>
          </a:p>
          <a:p>
            <a:r>
              <a:rPr lang="en-US" altLang="ko-KR" sz="2000" dirty="0" smtClean="0"/>
              <a:t>Discussion result</a:t>
            </a:r>
            <a:endParaRPr lang="en-US" altLang="ko-KR" sz="2000" dirty="0"/>
          </a:p>
          <a:p>
            <a:pPr lvl="1"/>
            <a:r>
              <a:rPr lang="en-US" altLang="ko-KR" sz="1600" u="sng" dirty="0" smtClean="0">
                <a:solidFill>
                  <a:srgbClr val="FF0000"/>
                </a:solidFill>
              </a:rPr>
              <a:t>It seems appropriate to have a basic sets (as above 3 scenarios) + 1 or 2 additional scenarios for outdoor OBSS or </a:t>
            </a:r>
            <a:r>
              <a:rPr lang="en-US" altLang="ko-KR" sz="1600" u="sng" dirty="0" err="1" smtClean="0">
                <a:solidFill>
                  <a:srgbClr val="FF0000"/>
                </a:solidFill>
              </a:rPr>
              <a:t>TGah</a:t>
            </a:r>
            <a:r>
              <a:rPr lang="en-US" altLang="ko-KR" sz="1600" u="sng" dirty="0" smtClean="0">
                <a:solidFill>
                  <a:srgbClr val="FF0000"/>
                </a:solidFill>
              </a:rPr>
              <a:t>-only backhaul seems appropriate. </a:t>
            </a:r>
            <a:endParaRPr lang="en-US" altLang="ko-KR" sz="1600" u="sng" dirty="0">
              <a:solidFill>
                <a:srgbClr val="FF0000"/>
              </a:solidFill>
            </a:endParaRPr>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0080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This is a discussion review of </a:t>
            </a:r>
            <a:r>
              <a:rPr lang="en-US" altLang="ko-KR" dirty="0" err="1" smtClean="0"/>
              <a:t>TGah</a:t>
            </a:r>
            <a:r>
              <a:rPr lang="en-US" altLang="ko-KR" dirty="0" smtClean="0"/>
              <a:t> functional requirements and evaluation methodology.</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765867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sz="2000" dirty="0" smtClean="0"/>
              <a:t>11-10-0001-13-0wng-900mhz-par-and-5c</a:t>
            </a:r>
          </a:p>
          <a:p>
            <a:r>
              <a:rPr lang="en-US" altLang="ko-KR" sz="2000" dirty="0" smtClean="0"/>
              <a:t>11-11-0457-00-00ah-potential-compromise-of-802-11ah-use-case-document</a:t>
            </a:r>
          </a:p>
          <a:p>
            <a:r>
              <a:rPr lang="en-US" altLang="ko-KR" sz="2000" dirty="0"/>
              <a:t>11-11-0239-02-00ah-proposed-selection-procedure</a:t>
            </a:r>
            <a:endParaRPr lang="en-US" altLang="ko-KR" sz="2000" dirty="0" smtClean="0"/>
          </a:p>
          <a:p>
            <a:r>
              <a:rPr lang="en-US" altLang="ko-KR" sz="2000" dirty="0" smtClean="0"/>
              <a:t>11-09-0451-16-00ac-tgac-functional-requirements-and-evaluation-methodology</a:t>
            </a:r>
          </a:p>
          <a:p>
            <a:r>
              <a:rPr lang="en-US" altLang="ko-KR" sz="2000" dirty="0"/>
              <a:t>11-09-0228-05-00ad-functional-requirements</a:t>
            </a:r>
            <a:endParaRPr lang="en-US" altLang="ko-KR" sz="2000" dirty="0" smtClean="0"/>
          </a:p>
          <a:p>
            <a:pPr lvl="0"/>
            <a:r>
              <a:rPr lang="en-GB" altLang="ko-KR" sz="2000" dirty="0"/>
              <a:t>11-03-0813-13-000n-functional-requirements</a:t>
            </a:r>
            <a:endParaRPr lang="ko-KR" altLang="ko-KR" sz="2000" dirty="0"/>
          </a:p>
          <a:p>
            <a:r>
              <a:rPr lang="en-US" altLang="ko-KR" sz="2000" dirty="0" smtClean="0"/>
              <a:t>11-09-0376-00-00ac-proposal-for-tgac-evaluation-methodology</a:t>
            </a:r>
          </a:p>
          <a:p>
            <a:r>
              <a:rPr lang="en-US" altLang="ko-KR" sz="2000" dirty="0" smtClean="0"/>
              <a:t>11-10-1045-00-0s1g-possible-mac-changes</a:t>
            </a:r>
          </a:p>
          <a:p>
            <a:r>
              <a:rPr lang="en-US" altLang="ko-KR" sz="2000" dirty="0"/>
              <a:t>11-03-0802-23-000n-usage-models</a:t>
            </a:r>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036330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smtClean="0"/>
              <a:t>Revisit </a:t>
            </a:r>
            <a:r>
              <a:rPr lang="en-US" altLang="ko-KR" sz="2000" dirty="0" err="1" smtClean="0"/>
              <a:t>TGah</a:t>
            </a:r>
            <a:r>
              <a:rPr lang="en-US" altLang="ko-KR" sz="2000" dirty="0" smtClean="0"/>
              <a:t> PAR &amp; 5C</a:t>
            </a:r>
          </a:p>
          <a:p>
            <a:r>
              <a:rPr lang="en-US" altLang="ko-KR" sz="2000" dirty="0" smtClean="0"/>
              <a:t>Revisit </a:t>
            </a:r>
            <a:r>
              <a:rPr lang="en-US" altLang="ko-KR" sz="2000" dirty="0" err="1" smtClean="0"/>
              <a:t>TGah</a:t>
            </a:r>
            <a:r>
              <a:rPr lang="en-US" altLang="ko-KR" sz="2000" dirty="0" smtClean="0"/>
              <a:t> </a:t>
            </a:r>
            <a:r>
              <a:rPr lang="en-US" altLang="ko-KR" sz="2000" dirty="0"/>
              <a:t>U</a:t>
            </a:r>
            <a:r>
              <a:rPr lang="en-US" altLang="ko-KR" sz="2000" dirty="0" smtClean="0"/>
              <a:t>se </a:t>
            </a:r>
            <a:r>
              <a:rPr lang="en-US" altLang="ko-KR" sz="2000" dirty="0"/>
              <a:t>C</a:t>
            </a:r>
            <a:r>
              <a:rPr lang="en-US" altLang="ko-KR" sz="2000" dirty="0" smtClean="0"/>
              <a:t>ases </a:t>
            </a:r>
          </a:p>
          <a:p>
            <a:r>
              <a:rPr lang="en-US" altLang="ko-KR" sz="2000" dirty="0" smtClean="0"/>
              <a:t>Revisit </a:t>
            </a:r>
            <a:r>
              <a:rPr lang="en-US" altLang="ko-KR" sz="2000" dirty="0" err="1" smtClean="0"/>
              <a:t>TGn</a:t>
            </a:r>
            <a:r>
              <a:rPr lang="en-US" altLang="ko-KR" sz="2000" dirty="0" smtClean="0"/>
              <a:t> Simulation Scenarios</a:t>
            </a:r>
          </a:p>
          <a:p>
            <a:r>
              <a:rPr lang="en-US" altLang="ko-KR" sz="2000" dirty="0" smtClean="0"/>
              <a:t>Revisit </a:t>
            </a:r>
            <a:r>
              <a:rPr lang="en-US" altLang="ko-KR" sz="2000" dirty="0" err="1" smtClean="0"/>
              <a:t>TGac</a:t>
            </a:r>
            <a:r>
              <a:rPr lang="en-US" altLang="ko-KR" sz="2000" dirty="0" smtClean="0"/>
              <a:t> Simulation Scenarios</a:t>
            </a:r>
            <a:endParaRPr lang="en-US" altLang="ko-KR" sz="2000"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423503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PAR&amp;5C</a:t>
            </a:r>
            <a:endParaRPr lang="ko-KR" altLang="en-US" dirty="0"/>
          </a:p>
        </p:txBody>
      </p:sp>
      <p:sp>
        <p:nvSpPr>
          <p:cNvPr id="3" name="내용 개체 틀 2"/>
          <p:cNvSpPr>
            <a:spLocks noGrp="1"/>
          </p:cNvSpPr>
          <p:nvPr>
            <p:ph idx="1"/>
          </p:nvPr>
        </p:nvSpPr>
        <p:spPr/>
        <p:txBody>
          <a:bodyPr/>
          <a:lstStyle/>
          <a:p>
            <a:r>
              <a:rPr lang="en-US" altLang="ko-KR" sz="1800" dirty="0"/>
              <a:t>5.2 Scope of Proposed Standard: </a:t>
            </a:r>
            <a:endParaRPr lang="ko-KR" altLang="ko-KR" sz="1800" dirty="0"/>
          </a:p>
          <a:p>
            <a:pPr lvl="1"/>
            <a:r>
              <a:rPr lang="en-US" altLang="ko-KR" sz="1600" dirty="0" smtClean="0"/>
              <a:t>an </a:t>
            </a:r>
            <a:r>
              <a:rPr lang="en-US" altLang="ko-KR" sz="1600" dirty="0"/>
              <a:t>Orthogonal Frequency Division Multiplexing (OFDM) Physical layer (PHY) operating in the license-exempt bands below 1 GHz, e.g., 868-868.6 MHz (Europe), 950 MHz -958 MHz (Japan),  314-316 MHz, 430-434 MHz, 470-510 MHz, and 779-787 MHz (China), 917 – 923.5 MHz (Korea) and 902-928 MHz (USA</a:t>
            </a:r>
            <a:r>
              <a:rPr lang="en-US" altLang="ko-KR" sz="1600" dirty="0" smtClean="0"/>
              <a:t>)</a:t>
            </a:r>
          </a:p>
          <a:p>
            <a:pPr lvl="1"/>
            <a:r>
              <a:rPr lang="en-US" altLang="ko-KR" sz="1600" dirty="0" smtClean="0"/>
              <a:t>and </a:t>
            </a:r>
            <a:r>
              <a:rPr lang="en-US" altLang="ko-KR" sz="1600" dirty="0"/>
              <a:t>enhancements to the IEEE 802.11 Medium Access Control (MAC) to support this PHY, and </a:t>
            </a:r>
            <a:r>
              <a:rPr lang="en-US" altLang="ko-KR" sz="1600" u="sng" dirty="0"/>
              <a:t>provides mechanisms that enable coexistence with other systems in the bands including IEEE 802.15.4 and IEEE P802.15.4g.  </a:t>
            </a:r>
            <a:endParaRPr lang="ko-KR" altLang="ko-KR" sz="1600" u="sng" dirty="0"/>
          </a:p>
          <a:p>
            <a:pPr lvl="1"/>
            <a:r>
              <a:rPr lang="en-US" altLang="ko-KR" sz="1600" dirty="0" smtClean="0"/>
              <a:t>The </a:t>
            </a:r>
            <a:r>
              <a:rPr lang="en-US" altLang="ko-KR" sz="1600" dirty="0"/>
              <a:t>data rates defined in this amendment optimize </a:t>
            </a:r>
            <a:r>
              <a:rPr lang="en-US" altLang="ko-KR" sz="1600" u="sng" dirty="0"/>
              <a:t>the rate </a:t>
            </a:r>
            <a:r>
              <a:rPr lang="en-US" altLang="ko-KR" sz="1600" u="sng" dirty="0" smtClean="0"/>
              <a:t>vs. </a:t>
            </a:r>
            <a:r>
              <a:rPr lang="en-US" altLang="ko-KR" sz="1600" u="sng" dirty="0"/>
              <a:t>range performance of the specific channelization in a given band.</a:t>
            </a:r>
            <a:endParaRPr lang="ko-KR" altLang="ko-KR" sz="1600" u="sng" dirty="0"/>
          </a:p>
          <a:p>
            <a:pPr lvl="1"/>
            <a:r>
              <a:rPr lang="en-US" altLang="ko-KR" sz="1600" dirty="0" smtClean="0"/>
              <a:t>This </a:t>
            </a:r>
            <a:r>
              <a:rPr lang="en-US" altLang="ko-KR" sz="1600" dirty="0"/>
              <a:t>amendment also adds support for:</a:t>
            </a:r>
            <a:endParaRPr lang="ko-KR" altLang="ko-KR" sz="1600" dirty="0"/>
          </a:p>
          <a:p>
            <a:pPr lvl="2"/>
            <a:r>
              <a:rPr lang="en-US" altLang="ko-KR" sz="1600" u="sng" dirty="0"/>
              <a:t>transmission range up to 1 km</a:t>
            </a:r>
            <a:endParaRPr lang="ko-KR" altLang="ko-KR" sz="1600" u="sng" dirty="0"/>
          </a:p>
          <a:p>
            <a:pPr lvl="2"/>
            <a:r>
              <a:rPr lang="en-US" altLang="ko-KR" sz="1600" u="sng" dirty="0"/>
              <a:t>data rates &gt; 100 </a:t>
            </a:r>
            <a:r>
              <a:rPr lang="en-US" altLang="ko-KR" sz="1600" u="sng" dirty="0" err="1"/>
              <a:t>kbit</a:t>
            </a:r>
            <a:r>
              <a:rPr lang="en-US" altLang="ko-KR" sz="1600" u="sng" dirty="0"/>
              <a:t>/s</a:t>
            </a:r>
            <a:endParaRPr lang="ko-KR" altLang="ko-KR" sz="1600" u="sng" dirty="0"/>
          </a:p>
          <a:p>
            <a:pPr lvl="1"/>
            <a:r>
              <a:rPr lang="en-US" altLang="ko-KR" sz="1600" dirty="0" smtClean="0"/>
              <a:t>while </a:t>
            </a:r>
            <a:r>
              <a:rPr lang="en-US" altLang="ko-KR" sz="1600" u="sng" dirty="0"/>
              <a:t>maintaining the 802.11 WLAN user experience </a:t>
            </a:r>
            <a:r>
              <a:rPr lang="en-US" altLang="ko-KR" sz="1600" dirty="0"/>
              <a:t>for fixed, outdoor, </a:t>
            </a:r>
            <a:r>
              <a:rPr lang="en-US" altLang="ko-KR" sz="1600" dirty="0" smtClean="0"/>
              <a:t>point-to-multi </a:t>
            </a:r>
            <a:r>
              <a:rPr lang="en-US" altLang="ko-KR" sz="1600" dirty="0"/>
              <a:t>point applications.</a:t>
            </a:r>
            <a:endParaRPr lang="ko-KR" altLang="ko-KR" sz="1600" dirty="0"/>
          </a:p>
          <a:p>
            <a:pPr lvl="1"/>
            <a:endParaRPr lang="ko-KR" altLang="en-US" sz="16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63259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PAR&amp;5C (2) </a:t>
            </a:r>
            <a:endParaRPr lang="ko-KR" altLang="en-US" dirty="0"/>
          </a:p>
        </p:txBody>
      </p:sp>
      <p:sp>
        <p:nvSpPr>
          <p:cNvPr id="3" name="내용 개체 틀 2"/>
          <p:cNvSpPr>
            <a:spLocks noGrp="1"/>
          </p:cNvSpPr>
          <p:nvPr>
            <p:ph idx="1"/>
          </p:nvPr>
        </p:nvSpPr>
        <p:spPr/>
        <p:txBody>
          <a:bodyPr/>
          <a:lstStyle/>
          <a:p>
            <a:r>
              <a:rPr lang="en-US" altLang="ko-KR" sz="2000" dirty="0"/>
              <a:t>5.4 Purpose of Proposed Standard: </a:t>
            </a:r>
            <a:endParaRPr lang="en-US" altLang="ko-KR" sz="2000" dirty="0" smtClean="0"/>
          </a:p>
          <a:p>
            <a:pPr lvl="1"/>
            <a:r>
              <a:rPr lang="en-US" altLang="ko-KR" sz="1800" dirty="0" smtClean="0"/>
              <a:t>The </a:t>
            </a:r>
            <a:r>
              <a:rPr lang="en-US" altLang="ko-KR" sz="1800" dirty="0"/>
              <a:t>purpose of this amendment defines operation of license-exempt 802.11 wireless networks in frequency bands </a:t>
            </a:r>
            <a:r>
              <a:rPr lang="en-US" altLang="ko-KR" sz="1800" u="sng" dirty="0"/>
              <a:t>below 1 GHz excluding the TV White Space bands. </a:t>
            </a:r>
            <a:endParaRPr lang="en-US" altLang="ko-KR" sz="1800" u="sng" dirty="0" smtClean="0"/>
          </a:p>
          <a:p>
            <a:r>
              <a:rPr lang="en-US" altLang="ko-KR" sz="2000" b="1" dirty="0"/>
              <a:t>5.5 Need for the Project: </a:t>
            </a:r>
            <a:endParaRPr lang="en-US" altLang="ko-KR" sz="2000" b="1" dirty="0" smtClean="0"/>
          </a:p>
          <a:p>
            <a:pPr lvl="1"/>
            <a:r>
              <a:rPr lang="en-US" altLang="ko-KR" sz="1800" dirty="0" smtClean="0"/>
              <a:t>Equipment </a:t>
            </a:r>
            <a:r>
              <a:rPr lang="en-US" altLang="ko-KR" sz="1800" dirty="0"/>
              <a:t>ships today that utilize the IEEE 802.11 protocols in frequency bands below 1 GHz, primarily used in outdoor applications. However, the IEEE 802.11 standard does not specify channel width and center frequencies for these bands.  This amendment will establish standard channel widths and center frequencies for OFDM PHY operations below 1 GHz. The changes  primarily will be done in new regulatory classes (requiring extending annex I and J of IEEE 802.11-2007). </a:t>
            </a:r>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946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History</a:t>
            </a:r>
            <a:endParaRPr lang="ko-KR" altLang="en-US" dirty="0"/>
          </a:p>
        </p:txBody>
      </p:sp>
      <p:sp>
        <p:nvSpPr>
          <p:cNvPr id="3" name="내용 개체 틀 2"/>
          <p:cNvSpPr>
            <a:spLocks noGrp="1"/>
          </p:cNvSpPr>
          <p:nvPr>
            <p:ph idx="1"/>
          </p:nvPr>
        </p:nvSpPr>
        <p:spPr/>
        <p:txBody>
          <a:bodyPr/>
          <a:lstStyle/>
          <a:p>
            <a:r>
              <a:rPr lang="en-US" altLang="ko-KR" sz="2000" dirty="0" smtClean="0"/>
              <a:t>Conference call on April 11</a:t>
            </a:r>
          </a:p>
          <a:p>
            <a:pPr lvl="1"/>
            <a:r>
              <a:rPr lang="en-US" altLang="ko-KR" sz="1800" dirty="0"/>
              <a:t>Document </a:t>
            </a:r>
            <a:r>
              <a:rPr lang="en-US" altLang="ko-KR" sz="1800" dirty="0" smtClean="0"/>
              <a:t>(0527r0) “Requirements Discussion” is presented by Dave </a:t>
            </a:r>
            <a:endParaRPr lang="en-US" altLang="ko-KR" sz="1800" dirty="0"/>
          </a:p>
          <a:p>
            <a:pPr lvl="1"/>
            <a:r>
              <a:rPr lang="en-US" altLang="ko-KR" sz="1800" dirty="0" smtClean="0"/>
              <a:t>Document (0528r0) “Discussion for </a:t>
            </a:r>
            <a:r>
              <a:rPr lang="en-US" altLang="ko-KR" sz="1800" dirty="0" err="1" smtClean="0"/>
              <a:t>TGah</a:t>
            </a:r>
            <a:r>
              <a:rPr lang="en-US" altLang="ko-KR" sz="1800" dirty="0" smtClean="0"/>
              <a:t> Functional Requirements” is presented by Minho</a:t>
            </a:r>
          </a:p>
          <a:p>
            <a:pPr lvl="3"/>
            <a:r>
              <a:rPr lang="en-US" altLang="ko-KR" dirty="0" smtClean="0"/>
              <a:t>About Requirements Section</a:t>
            </a:r>
          </a:p>
          <a:p>
            <a:r>
              <a:rPr lang="en-US" altLang="ko-KR" sz="2000" dirty="0" smtClean="0"/>
              <a:t>Conference call on April 18</a:t>
            </a:r>
          </a:p>
          <a:p>
            <a:pPr lvl="1"/>
            <a:r>
              <a:rPr lang="en-US" altLang="ko-KR" sz="1800" dirty="0" smtClean="0"/>
              <a:t>Document (0547r0) “802-11ah-coverage-requirement-of-industrial-process-automation-use-cases” by Mitsuru</a:t>
            </a:r>
          </a:p>
          <a:p>
            <a:pPr lvl="1"/>
            <a:r>
              <a:rPr lang="en-US" altLang="ko-KR" sz="1800" dirty="0" smtClean="0"/>
              <a:t>Document (0550r0) “Requirements Discussion-Follow-Up” by Dave </a:t>
            </a:r>
          </a:p>
          <a:p>
            <a:pPr lvl="1"/>
            <a:r>
              <a:rPr lang="en-US" altLang="ko-KR" sz="1800" dirty="0" smtClean="0"/>
              <a:t>Document (0552r0) “Link Budget” by Ron</a:t>
            </a:r>
          </a:p>
          <a:p>
            <a:r>
              <a:rPr lang="en-US" altLang="ko-KR" sz="2000" dirty="0" smtClean="0"/>
              <a:t>Conference call on April 25</a:t>
            </a:r>
          </a:p>
          <a:p>
            <a:pPr lvl="1"/>
            <a:r>
              <a:rPr lang="en-US" altLang="ko-KR" sz="1800" dirty="0"/>
              <a:t>Document (0528r0) “Discussion for </a:t>
            </a:r>
            <a:r>
              <a:rPr lang="en-US" altLang="ko-KR" sz="1800" dirty="0" err="1"/>
              <a:t>TGah</a:t>
            </a:r>
            <a:r>
              <a:rPr lang="en-US" altLang="ko-KR" sz="1800" dirty="0"/>
              <a:t> Functional Requirements” is presented by </a:t>
            </a:r>
            <a:r>
              <a:rPr lang="en-US" altLang="ko-KR" sz="1800" dirty="0" smtClean="0"/>
              <a:t>Minho</a:t>
            </a:r>
          </a:p>
          <a:p>
            <a:pPr lvl="3"/>
            <a:r>
              <a:rPr lang="en-US" altLang="ko-KR" dirty="0" smtClean="0"/>
              <a:t>About Evaluation Methodology Section</a:t>
            </a:r>
            <a:endParaRPr lang="en-US" altLang="ko-KR" dirty="0"/>
          </a:p>
          <a:p>
            <a:pPr lvl="1"/>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113334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(3)</a:t>
            </a:r>
            <a:endParaRPr lang="ko-KR" altLang="en-US" dirty="0"/>
          </a:p>
        </p:txBody>
      </p:sp>
      <p:sp>
        <p:nvSpPr>
          <p:cNvPr id="3" name="내용 개체 틀 2"/>
          <p:cNvSpPr>
            <a:spLocks noGrp="1"/>
          </p:cNvSpPr>
          <p:nvPr>
            <p:ph idx="1"/>
          </p:nvPr>
        </p:nvSpPr>
        <p:spPr/>
        <p:txBody>
          <a:bodyPr/>
          <a:lstStyle/>
          <a:p>
            <a:pPr lvl="0"/>
            <a:r>
              <a:rPr lang="en-US" altLang="ko-KR" sz="2000" dirty="0"/>
              <a:t>17.5.2 Compatibility  </a:t>
            </a:r>
            <a:endParaRPr lang="ko-KR" altLang="ko-KR" sz="2000" dirty="0" smtClean="0"/>
          </a:p>
          <a:p>
            <a:pPr lvl="1"/>
            <a:r>
              <a:rPr lang="en-US" altLang="ko-KR" sz="1600"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 </a:t>
            </a:r>
            <a:endParaRPr lang="ko-KR" altLang="ko-KR" sz="1600" dirty="0" smtClean="0"/>
          </a:p>
          <a:p>
            <a:pPr lvl="1"/>
            <a:r>
              <a:rPr lang="en-US" altLang="ko-KR" sz="1600" dirty="0" smtClean="0"/>
              <a:t>Each </a:t>
            </a:r>
            <a:r>
              <a:rPr lang="en-US" altLang="ko-KR" sz="1600" dirty="0"/>
              <a:t>standard in the IEEE 802 family of standards shall include a definition of managed objects that are compatible with systems management standards. </a:t>
            </a:r>
            <a:endParaRPr lang="ko-KR" altLang="ko-KR" sz="1600" dirty="0"/>
          </a:p>
          <a:p>
            <a:pPr lvl="1"/>
            <a:r>
              <a:rPr lang="en-US" altLang="ko-KR" sz="1600" u="sng" dirty="0" smtClean="0"/>
              <a:t>Compatibility </a:t>
            </a:r>
            <a:r>
              <a:rPr lang="en-US" altLang="ko-KR" sz="1600" u="sng" dirty="0"/>
              <a:t>with IEEE 802 requirements will result from keeping the MAC SAP interface the same as for the existing 802.11 standard</a:t>
            </a:r>
            <a:r>
              <a:rPr lang="en-US" altLang="ko-KR" sz="1600" dirty="0"/>
              <a:t>. </a:t>
            </a:r>
            <a:r>
              <a:rPr lang="en-US" altLang="ko-KR" sz="1600" u="sng" dirty="0"/>
              <a:t> The proposed amendment shall introduce no 802.1 architectural changes</a:t>
            </a:r>
            <a:r>
              <a:rPr lang="en-US" altLang="ko-KR" sz="1600" dirty="0"/>
              <a:t>.  </a:t>
            </a:r>
            <a:r>
              <a:rPr lang="en-US" altLang="ko-KR" sz="1600" u="sng" dirty="0"/>
              <a:t>The MAC SAP definition shall not be altered, ensuring that all LLC and MAC interfaces are compatible to and in conformance with the IEEE 802.1 Architecture, Management and Internetworking standards. </a:t>
            </a:r>
            <a:r>
              <a:rPr lang="en-US" altLang="ko-KR" sz="1600" dirty="0" smtClean="0"/>
              <a:t>New </a:t>
            </a:r>
            <a:r>
              <a:rPr lang="en-US" altLang="ko-KR" sz="1600" dirty="0"/>
              <a:t>managed objects shall be defined as necessary in a format and structure consistent with existing 802.11 managed objects.</a:t>
            </a:r>
            <a:endParaRPr lang="ko-KR" altLang="ko-KR" sz="1600"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61178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(4)</a:t>
            </a:r>
            <a:endParaRPr lang="ko-KR" altLang="en-US" dirty="0"/>
          </a:p>
        </p:txBody>
      </p:sp>
      <p:sp>
        <p:nvSpPr>
          <p:cNvPr id="3" name="내용 개체 틀 2"/>
          <p:cNvSpPr>
            <a:spLocks noGrp="1"/>
          </p:cNvSpPr>
          <p:nvPr>
            <p:ph idx="1"/>
          </p:nvPr>
        </p:nvSpPr>
        <p:spPr/>
        <p:txBody>
          <a:bodyPr/>
          <a:lstStyle/>
          <a:p>
            <a:pPr lvl="0"/>
            <a:r>
              <a:rPr lang="en-US" altLang="ko-KR" sz="2000" dirty="0"/>
              <a:t>17.5.4 Technical Feasibility  </a:t>
            </a:r>
            <a:endParaRPr lang="ko-KR" altLang="ko-KR" sz="2000" dirty="0"/>
          </a:p>
          <a:p>
            <a:pPr lvl="1"/>
            <a:r>
              <a:rPr lang="en-US" altLang="ko-KR" sz="1800" dirty="0"/>
              <a:t>For a project to be authorized, it shall be able to show its technical feasibility. At a minimum, the proposed project shall show: </a:t>
            </a:r>
            <a:endParaRPr lang="ko-KR" altLang="ko-KR" sz="1800" dirty="0"/>
          </a:p>
          <a:p>
            <a:pPr lvl="1"/>
            <a:r>
              <a:rPr lang="en-US" altLang="ko-KR" sz="1800" dirty="0"/>
              <a:t>a) Demonstrated system feasibility. Equipment that utilizes </a:t>
            </a:r>
            <a:r>
              <a:rPr lang="en-US" altLang="ko-KR" sz="1800" u="sng" dirty="0"/>
              <a:t>IEEE 802.11 OFDM radio modulations running at 20 MHz, 10 MHz and 5 MHz are in use today in the 902-928 MHz ISM band.</a:t>
            </a:r>
            <a:endParaRPr lang="ko-KR" altLang="ko-KR" sz="1800" u="sng"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7642851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smtClean="0"/>
              <a:t>17.5.4.1 </a:t>
            </a:r>
            <a:r>
              <a:rPr lang="en-US" altLang="ko-KR" sz="2000" dirty="0"/>
              <a:t>Coexistence of 802 wireless standards specifying devices for unlicensed operation </a:t>
            </a:r>
            <a:endParaRPr lang="ko-KR" altLang="ko-KR" sz="2000" dirty="0"/>
          </a:p>
          <a:p>
            <a:pPr lvl="1"/>
            <a:r>
              <a:rPr lang="en-US" altLang="ko-KR" sz="1600" dirty="0"/>
              <a:t> </a:t>
            </a:r>
            <a:r>
              <a:rPr lang="en-US" altLang="ko-KR" sz="1600" dirty="0" smtClean="0"/>
              <a:t>A </a:t>
            </a:r>
            <a:r>
              <a:rPr lang="en-US" altLang="ko-KR" sz="1600" dirty="0"/>
              <a:t>working group proposing a wireless project is required to demonstrate coexistence through the preparation of a Coexistence Assurance (CA) document unless it is not applicable.  The Working Group will create a CA document as part of the WG balloting process.  If the Working Group elects not to create a CA document, it will explain to the EC the reason the CA document is not applicable. </a:t>
            </a:r>
            <a:endParaRPr lang="ko-KR" altLang="ko-KR" sz="1600" dirty="0"/>
          </a:p>
          <a:p>
            <a:pPr lvl="1"/>
            <a:r>
              <a:rPr lang="en-US" altLang="ko-KR" sz="1600" u="sng" dirty="0" smtClean="0"/>
              <a:t>The </a:t>
            </a:r>
            <a:r>
              <a:rPr lang="en-US" altLang="ko-KR" sz="1600" u="sng" dirty="0"/>
              <a:t>working group will create a CA document and specifically reference IEEE P802.15.4g as part of the WG balloting process</a:t>
            </a:r>
            <a:endParaRPr lang="ko-KR" altLang="ko-KR" sz="1600" u="sng"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443534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Use Cases</a:t>
            </a:r>
            <a:endParaRPr lang="ko-KR" altLang="en-US" dirty="0"/>
          </a:p>
        </p:txBody>
      </p:sp>
      <p:sp>
        <p:nvSpPr>
          <p:cNvPr id="3" name="내용 개체 틀 2"/>
          <p:cNvSpPr>
            <a:spLocks noGrp="1"/>
          </p:cNvSpPr>
          <p:nvPr>
            <p:ph idx="1"/>
          </p:nvPr>
        </p:nvSpPr>
        <p:spPr/>
        <p:txBody>
          <a:bodyPr/>
          <a:lstStyle/>
          <a:p>
            <a:r>
              <a:rPr lang="en-US" altLang="ko-KR" sz="1800" dirty="0"/>
              <a:t>Use Case 1 : Sensors and </a:t>
            </a:r>
            <a:r>
              <a:rPr lang="en-US" altLang="ko-KR" sz="1800" dirty="0" smtClean="0"/>
              <a:t>meters</a:t>
            </a:r>
          </a:p>
          <a:p>
            <a:pPr marL="1009650" lvl="1" indent="-609600"/>
            <a:r>
              <a:rPr lang="en-US" altLang="ko-KR" sz="1600" dirty="0"/>
              <a:t>1a: 11/17r5, slide 7	Smart Grid - Meter to Pole</a:t>
            </a:r>
          </a:p>
          <a:p>
            <a:pPr marL="1009650" lvl="1" indent="-609600"/>
            <a:r>
              <a:rPr lang="en-US" altLang="ko-KR" sz="1600" dirty="0"/>
              <a:t>1c: </a:t>
            </a:r>
            <a:r>
              <a:rPr lang="en-US" altLang="ko-KR" sz="1600" dirty="0" smtClean="0"/>
              <a:t>11/253,</a:t>
            </a:r>
            <a:r>
              <a:rPr lang="en-US" altLang="ko-KR" sz="1600" dirty="0"/>
              <a:t>	</a:t>
            </a:r>
            <a:r>
              <a:rPr lang="en-US" altLang="ko-KR" sz="1600" dirty="0" smtClean="0"/>
              <a:t>Environmental/Agricultural </a:t>
            </a:r>
            <a:r>
              <a:rPr lang="en-US" altLang="ko-KR" sz="1600" dirty="0"/>
              <a:t>Monitoring</a:t>
            </a:r>
          </a:p>
          <a:p>
            <a:pPr marL="1009650" lvl="1" indent="-609600"/>
            <a:r>
              <a:rPr lang="en-US" altLang="ko-KR" sz="1600" dirty="0"/>
              <a:t>1d: 11/260r1, slid 4	Industrial process sensors</a:t>
            </a:r>
          </a:p>
          <a:p>
            <a:pPr marL="1009650" lvl="1" indent="-609600"/>
            <a:r>
              <a:rPr lang="en-US" altLang="ko-KR" sz="1600" dirty="0"/>
              <a:t>1e: 11/17r5, slid 17	Healthcare</a:t>
            </a:r>
          </a:p>
          <a:p>
            <a:pPr marL="1009650" lvl="1" indent="-609600"/>
            <a:r>
              <a:rPr lang="en-US" altLang="ko-KR" sz="1600" dirty="0"/>
              <a:t>1f: 11/241r0, slide 3	Healthcare</a:t>
            </a:r>
          </a:p>
          <a:p>
            <a:pPr marL="1009650" lvl="1" indent="-609600"/>
            <a:r>
              <a:rPr lang="en-US" altLang="ko-KR" sz="1600" dirty="0"/>
              <a:t>1g: 11/241r0, slid 5	Home/Building Automation</a:t>
            </a:r>
          </a:p>
          <a:p>
            <a:pPr marL="1009650" lvl="1" indent="-609600"/>
            <a:r>
              <a:rPr lang="en-US" altLang="ko-KR" sz="1600" dirty="0"/>
              <a:t>1h: 11/242r0, slid 2	Home sensors</a:t>
            </a:r>
          </a:p>
          <a:p>
            <a:r>
              <a:rPr lang="en-US" altLang="ko-KR" sz="1800" dirty="0" smtClean="0"/>
              <a:t>Use </a:t>
            </a:r>
            <a:r>
              <a:rPr lang="en-US" altLang="ko-KR" sz="1800" dirty="0"/>
              <a:t>Case 2 : Backhaul Sensor and meter </a:t>
            </a:r>
            <a:r>
              <a:rPr lang="en-US" altLang="ko-KR" sz="1800" dirty="0" smtClean="0"/>
              <a:t>data</a:t>
            </a:r>
          </a:p>
          <a:p>
            <a:pPr marL="1009650" lvl="1" indent="-609600"/>
            <a:r>
              <a:rPr lang="en-US" altLang="ko-KR" sz="1600" dirty="0" smtClean="0"/>
              <a:t>2a: 11/14r2</a:t>
            </a:r>
            <a:r>
              <a:rPr lang="en-US" altLang="ko-KR" sz="1600" dirty="0"/>
              <a:t>, slide 5	Backhaul aggregation of sensors</a:t>
            </a:r>
          </a:p>
          <a:p>
            <a:pPr marL="1009650" lvl="1" indent="-609600"/>
            <a:r>
              <a:rPr lang="en-US" altLang="ko-KR" sz="1600" dirty="0" smtClean="0"/>
              <a:t>2b: 11/260r1</a:t>
            </a:r>
            <a:r>
              <a:rPr lang="en-US" altLang="ko-KR" sz="1600" dirty="0"/>
              <a:t>, slide 4	Backhaul aggregation of industrial sensors</a:t>
            </a:r>
          </a:p>
          <a:p>
            <a:r>
              <a:rPr lang="en-US" altLang="ko-KR" sz="1800" dirty="0"/>
              <a:t>Use Case 3 : Extended range </a:t>
            </a:r>
            <a:r>
              <a:rPr lang="en-US" altLang="ko-KR" sz="1800" dirty="0" smtClean="0"/>
              <a:t>Wi-Fi</a:t>
            </a:r>
          </a:p>
          <a:p>
            <a:pPr marL="1009650" lvl="1" indent="-609600"/>
            <a:r>
              <a:rPr lang="en-US" altLang="ko-KR" sz="1600" dirty="0" smtClean="0"/>
              <a:t>3a: 11/243r0</a:t>
            </a:r>
            <a:r>
              <a:rPr lang="en-US" altLang="ko-KR" sz="1600" dirty="0"/>
              <a:t>	</a:t>
            </a:r>
            <a:r>
              <a:rPr lang="en-US" altLang="ko-KR" sz="1600" dirty="0" smtClean="0"/>
              <a:t>Outdoor </a:t>
            </a:r>
            <a:r>
              <a:rPr lang="en-US" altLang="ko-KR" sz="1600" dirty="0"/>
              <a:t>extended range hotspot</a:t>
            </a:r>
          </a:p>
          <a:p>
            <a:pPr marL="1009650" lvl="1" indent="-609600"/>
            <a:r>
              <a:rPr lang="en-US" altLang="ko-KR" sz="1600" dirty="0" smtClean="0"/>
              <a:t>3b: 11/244r1</a:t>
            </a:r>
            <a:r>
              <a:rPr lang="en-US" altLang="ko-KR" sz="1600" dirty="0"/>
              <a:t>	</a:t>
            </a:r>
            <a:r>
              <a:rPr lang="en-US" altLang="ko-KR" sz="1600" dirty="0" smtClean="0"/>
              <a:t>Outdoor </a:t>
            </a:r>
            <a:r>
              <a:rPr lang="en-US" altLang="ko-KR" sz="1600" dirty="0"/>
              <a:t>Wi-Fi for cellular traffic offloading</a:t>
            </a:r>
          </a:p>
          <a:p>
            <a:endParaRPr lang="en-US" altLang="ko-KR" sz="1800" dirty="0"/>
          </a:p>
          <a:p>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836831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Use </a:t>
            </a:r>
            <a:r>
              <a:rPr lang="en-US" altLang="ko-KR" dirty="0" smtClean="0"/>
              <a:t>Cases (2)</a:t>
            </a:r>
            <a:endParaRPr lang="ko-KR" altLang="en-US" dirty="0"/>
          </a:p>
        </p:txBody>
      </p:sp>
      <p:sp>
        <p:nvSpPr>
          <p:cNvPr id="3" name="내용 개체 틀 2"/>
          <p:cNvSpPr>
            <a:spLocks noGrp="1"/>
          </p:cNvSpPr>
          <p:nvPr>
            <p:ph idx="1"/>
          </p:nvPr>
        </p:nvSpPr>
        <p:spPr/>
        <p:txBody>
          <a:bodyPr/>
          <a:lstStyle/>
          <a:p>
            <a:r>
              <a:rPr lang="en-US" altLang="ko-KR" dirty="0" smtClean="0"/>
              <a:t>Data rate (aggregated)</a:t>
            </a:r>
          </a:p>
          <a:p>
            <a:pPr lvl="1"/>
            <a:r>
              <a:rPr lang="en-US" altLang="ko-KR" dirty="0" smtClean="0"/>
              <a:t>100Kbps(others), &lt;1Mbps(1d), &lt;10Mbps(3a), &lt;20Mbps(3b)</a:t>
            </a:r>
          </a:p>
          <a:p>
            <a:r>
              <a:rPr lang="en-US" altLang="ko-KR" dirty="0"/>
              <a:t>STA/AP capacity</a:t>
            </a:r>
          </a:p>
          <a:p>
            <a:pPr lvl="1"/>
            <a:r>
              <a:rPr lang="en-US" altLang="ko-KR" dirty="0" smtClean="0"/>
              <a:t>6000(1a), 300(1c), 500(1d), 100(1g), &lt;50(others)</a:t>
            </a:r>
          </a:p>
          <a:p>
            <a:r>
              <a:rPr lang="en-US" altLang="ko-KR" dirty="0" smtClean="0"/>
              <a:t>Other features</a:t>
            </a:r>
          </a:p>
          <a:p>
            <a:pPr lvl="1"/>
            <a:r>
              <a:rPr lang="en-US" altLang="ko-KR" dirty="0" smtClean="0"/>
              <a:t>Stronger Reliability (1d) : PER&lt;1%</a:t>
            </a:r>
          </a:p>
          <a:p>
            <a:pPr lvl="1"/>
            <a:r>
              <a:rPr lang="en-US" altLang="ko-KR" dirty="0" smtClean="0"/>
              <a:t>Real time comm. (1d) : latency &lt; hundreds of milliseconds</a:t>
            </a:r>
          </a:p>
          <a:p>
            <a:pPr lvl="1"/>
            <a:r>
              <a:rPr lang="en-US" altLang="ko-KR" dirty="0" smtClean="0"/>
              <a:t>Large outdoor coverage (1d) : &lt; 2km</a:t>
            </a:r>
          </a:p>
          <a:p>
            <a:pPr lvl="1"/>
            <a:r>
              <a:rPr lang="en-US" altLang="ko-KR" dirty="0" smtClean="0"/>
              <a:t>Coexistence with 15.4g (2a) : </a:t>
            </a:r>
            <a:r>
              <a:rPr lang="en-US" altLang="ko-KR" dirty="0" smtClean="0">
                <a:effectLst>
                  <a:outerShdw blurRad="38100" dist="38100" dir="2700000" algn="tl">
                    <a:srgbClr val="C0C0C0"/>
                  </a:outerShdw>
                </a:effectLst>
              </a:rPr>
              <a:t>performs </a:t>
            </a:r>
            <a:r>
              <a:rPr lang="en-US" altLang="ko-KR" dirty="0">
                <a:effectLst>
                  <a:outerShdw blurRad="38100" dist="38100" dir="2700000" algn="tl">
                    <a:srgbClr val="C0C0C0"/>
                  </a:outerShdw>
                </a:effectLst>
              </a:rPr>
              <a:t>without degradation of </a:t>
            </a:r>
            <a:r>
              <a:rPr lang="en-US" altLang="ko-KR" dirty="0" smtClean="0">
                <a:effectLst>
                  <a:outerShdw blurRad="38100" dist="38100" dir="2700000" algn="tl">
                    <a:srgbClr val="C0C0C0"/>
                  </a:outerShdw>
                </a:effectLst>
              </a:rPr>
              <a:t>throughput </a:t>
            </a:r>
            <a:r>
              <a:rPr lang="en-US" altLang="ko-KR" dirty="0">
                <a:effectLst>
                  <a:outerShdw blurRad="38100" dist="38100" dir="2700000" algn="tl">
                    <a:srgbClr val="C0C0C0"/>
                  </a:outerShdw>
                </a:effectLst>
              </a:rPr>
              <a:t>and reliability, even if co-existing </a:t>
            </a:r>
            <a:r>
              <a:rPr lang="en-US" altLang="ko-KR" b="0" dirty="0"/>
              <a:t>with 15.4g. </a:t>
            </a:r>
            <a:endParaRPr lang="en-US" altLang="ko-KR" b="0" dirty="0" smtClean="0"/>
          </a:p>
          <a:p>
            <a:pPr lvl="1"/>
            <a:r>
              <a:rPr lang="en-US" altLang="ko-KR" dirty="0" smtClean="0"/>
              <a:t>Battery operation (2b) : battery operation over 5 years</a:t>
            </a:r>
            <a:endParaRPr lang="en-US" altLang="ko-KR" b="0" dirty="0"/>
          </a:p>
          <a:p>
            <a:endParaRPr lang="en-US" altLang="ko-KR" dirty="0" smtClean="0"/>
          </a:p>
          <a:p>
            <a:pPr lvl="1"/>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89217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11n simulation </a:t>
            </a:r>
            <a:r>
              <a:rPr lang="en-US" altLang="ko-KR" dirty="0" smtClean="0"/>
              <a:t>scenarios</a:t>
            </a:r>
            <a:endParaRPr lang="ko-KR" altLang="en-US" dirty="0"/>
          </a:p>
        </p:txBody>
      </p:sp>
      <p:sp>
        <p:nvSpPr>
          <p:cNvPr id="3" name="내용 개체 틀 2"/>
          <p:cNvSpPr>
            <a:spLocks noGrp="1"/>
          </p:cNvSpPr>
          <p:nvPr>
            <p:ph idx="1"/>
          </p:nvPr>
        </p:nvSpPr>
        <p:spPr/>
        <p:txBody>
          <a:bodyPr/>
          <a:lstStyle/>
          <a:p>
            <a:r>
              <a:rPr lang="en-US" altLang="ko-KR" dirty="0" smtClean="0"/>
              <a:t>It was not possible to define simulation scenarios for every use cases</a:t>
            </a:r>
          </a:p>
          <a:p>
            <a:r>
              <a:rPr lang="en-US" altLang="ko-KR" dirty="0" smtClean="0"/>
              <a:t>So, usage model was derived from multiple use cases as a mixture of use cases to represent its 11n-specific applications well </a:t>
            </a:r>
          </a:p>
          <a:p>
            <a:r>
              <a:rPr lang="en-US" altLang="ko-KR" dirty="0" smtClean="0"/>
              <a:t>During this mapping process, by imposed impact factor (derived by many straw polls), there’ve been discussions on which use case is more appropriate for a member of specific defined usage model</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552530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11n simulation scenarios</a:t>
            </a:r>
            <a:endParaRPr lang="ko-KR" altLang="en-US" dirty="0"/>
          </a:p>
        </p:txBody>
      </p:sp>
      <p:sp>
        <p:nvSpPr>
          <p:cNvPr id="3" name="내용 개체 틀 2"/>
          <p:cNvSpPr>
            <a:spLocks noGrp="1"/>
          </p:cNvSpPr>
          <p:nvPr>
            <p:ph idx="1"/>
          </p:nvPr>
        </p:nvSpPr>
        <p:spPr/>
        <p:txBody>
          <a:bodyPr/>
          <a:lstStyle/>
          <a:p>
            <a:r>
              <a:rPr lang="en-US" altLang="ko-KR" sz="1200" dirty="0" smtClean="0"/>
              <a:t>The </a:t>
            </a:r>
            <a:r>
              <a:rPr lang="en-US" altLang="ko-KR" sz="1200" dirty="0"/>
              <a:t>score relates to the results reported in [4] from the vote on 21 July 2003.  This scores 3 for high, 2 for medium and 1 for low priority.  The "</a:t>
            </a:r>
            <a:r>
              <a:rPr lang="en-US" altLang="ko-KR" sz="1200" dirty="0" err="1"/>
              <a:t>Dev</a:t>
            </a:r>
            <a:r>
              <a:rPr lang="en-US" altLang="ko-KR" sz="1200" baseline="30000" dirty="0" err="1"/>
              <a:t>n</a:t>
            </a:r>
            <a:r>
              <a:rPr lang="en-US" altLang="ko-KR" sz="1200" dirty="0"/>
              <a:t>" column shows the weighted absolute deviation in the votes (0 shows complete agreement and 1 shows complete disagreement).</a:t>
            </a:r>
            <a:endParaRPr lang="ko-KR" altLang="ko-KR" sz="1200" dirty="0"/>
          </a:p>
          <a:p>
            <a:endParaRPr lang="en-US" altLang="ko-KR" sz="1200" dirty="0" smtClean="0"/>
          </a:p>
          <a:p>
            <a:r>
              <a:rPr lang="en-US" altLang="ko-KR" sz="1200" dirty="0" smtClean="0"/>
              <a:t>Part of Table </a:t>
            </a:r>
            <a:r>
              <a:rPr lang="en-US" altLang="ko-KR" sz="1200" dirty="0"/>
              <a:t>5 - Use Case Definitions </a:t>
            </a:r>
            <a:r>
              <a:rPr lang="en-US" altLang="ko-KR" sz="1200" dirty="0" smtClean="0"/>
              <a:t>(in 11-03-0802-23-000n-usage-models)</a:t>
            </a:r>
            <a:endParaRPr lang="ko-KR" altLang="ko-KR" sz="1200" dirty="0"/>
          </a:p>
          <a:p>
            <a:endParaRPr lang="ko-KR" altLang="ko-KR"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graphicFrame>
        <p:nvGraphicFramePr>
          <p:cNvPr id="9" name="표 8"/>
          <p:cNvGraphicFramePr>
            <a:graphicFrameLocks noGrp="1"/>
          </p:cNvGraphicFramePr>
          <p:nvPr>
            <p:extLst>
              <p:ext uri="{D42A27DB-BD31-4B8C-83A1-F6EECF244321}">
                <p14:modId xmlns:p14="http://schemas.microsoft.com/office/powerpoint/2010/main" val="314482453"/>
              </p:ext>
            </p:extLst>
          </p:nvPr>
        </p:nvGraphicFramePr>
        <p:xfrm>
          <a:off x="1676400" y="3048000"/>
          <a:ext cx="5590760" cy="3108960"/>
        </p:xfrm>
        <a:graphic>
          <a:graphicData uri="http://schemas.openxmlformats.org/drawingml/2006/table">
            <a:tbl>
              <a:tblPr>
                <a:tableStyleId>{5C22544A-7EE6-4342-B048-85BDC9FD1C3A}</a:tableStyleId>
              </a:tblPr>
              <a:tblGrid>
                <a:gridCol w="671424"/>
                <a:gridCol w="650126"/>
                <a:gridCol w="1241681"/>
                <a:gridCol w="1106438"/>
                <a:gridCol w="972792"/>
                <a:gridCol w="486662"/>
                <a:gridCol w="461637"/>
              </a:tblGrid>
              <a:tr h="366331">
                <a:tc>
                  <a:txBody>
                    <a:bodyPr/>
                    <a:lstStyle/>
                    <a:p>
                      <a:pPr>
                        <a:spcAft>
                          <a:spcPts val="0"/>
                        </a:spcAft>
                      </a:pPr>
                      <a:r>
                        <a:rPr lang="en-US" sz="1200" dirty="0">
                          <a:effectLst/>
                        </a:rPr>
                        <a:t>Number</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Covered by model #</a:t>
                      </a:r>
                      <a:endParaRPr lang="ko-KR" sz="800">
                        <a:effectLst/>
                        <a:latin typeface="Times New Roman"/>
                        <a:ea typeface="맑은 고딕"/>
                      </a:endParaRPr>
                    </a:p>
                  </a:txBody>
                  <a:tcPr marL="57505" marR="57505" marT="0" marB="0"/>
                </a:tc>
                <a:tc>
                  <a:txBody>
                    <a:bodyPr/>
                    <a:lstStyle/>
                    <a:p>
                      <a:pPr>
                        <a:spcAft>
                          <a:spcPts val="0"/>
                        </a:spcAft>
                      </a:pPr>
                      <a:r>
                        <a:rPr lang="en-US" sz="1200" dirty="0">
                          <a:effectLst/>
                        </a:rPr>
                        <a:t>Use case</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Application</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Environment</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Score</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Dev</a:t>
                      </a:r>
                      <a:r>
                        <a:rPr lang="en-US" sz="1200" baseline="30000">
                          <a:effectLst/>
                        </a:rPr>
                        <a:t>n</a:t>
                      </a:r>
                      <a:r>
                        <a:rPr lang="en-US" sz="1200">
                          <a:effectLst/>
                        </a:rPr>
                        <a:t>.</a:t>
                      </a:r>
                      <a:endParaRPr lang="ko-KR" sz="800">
                        <a:effectLst/>
                        <a:latin typeface="Times New Roman"/>
                        <a:ea typeface="맑은 고딕"/>
                      </a:endParaRPr>
                    </a:p>
                  </a:txBody>
                  <a:tcPr marL="57505" marR="57505" marT="0" marB="0"/>
                </a:tc>
              </a:tr>
              <a:tr h="814068">
                <a:tc>
                  <a:txBody>
                    <a:bodyPr/>
                    <a:lstStyle/>
                    <a:p>
                      <a:pPr>
                        <a:spcAft>
                          <a:spcPts val="0"/>
                        </a:spcAft>
                      </a:pPr>
                      <a:r>
                        <a:rPr lang="en-US" sz="800">
                          <a:effectLst/>
                        </a:rPr>
                        <a:t>1</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1, 3, 4, 5, 6, 7</a:t>
                      </a:r>
                      <a:endParaRPr lang="ko-KR" sz="800">
                        <a:effectLst/>
                        <a:latin typeface="Times New Roman"/>
                        <a:ea typeface="맑은 고딕"/>
                      </a:endParaRPr>
                    </a:p>
                  </a:txBody>
                  <a:tcPr marL="57505" marR="57505" marT="0" marB="0"/>
                </a:tc>
                <a:tc>
                  <a:txBody>
                    <a:bodyPr/>
                    <a:lstStyle/>
                    <a:p>
                      <a:pPr>
                        <a:spcAft>
                          <a:spcPts val="0"/>
                        </a:spcAft>
                      </a:pPr>
                      <a:r>
                        <a:rPr lang="en-US" sz="800">
                          <a:effectLst/>
                        </a:rPr>
                        <a:t>One personal phone everywhere – home, office.  Each person has a phone that works everywhere, home, office – same number.   An extension of the cell phone into the office building. This includes cordless phone over VoIP.</a:t>
                      </a:r>
                      <a:endParaRPr lang="ko-KR" sz="800">
                        <a:effectLst/>
                        <a:latin typeface="Times New Roman"/>
                        <a:ea typeface="맑은 고딕"/>
                      </a:endParaRPr>
                    </a:p>
                  </a:txBody>
                  <a:tcPr marL="57505" marR="57505" marT="0" marB="0"/>
                </a:tc>
                <a:tc>
                  <a:txBody>
                    <a:bodyPr/>
                    <a:lstStyle/>
                    <a:p>
                      <a:pPr>
                        <a:spcAft>
                          <a:spcPts val="0"/>
                        </a:spcAft>
                      </a:pPr>
                      <a:r>
                        <a:rPr lang="en-US" sz="800">
                          <a:effectLst/>
                        </a:rPr>
                        <a:t>VOIP integrated with other wireless WAN technologies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 Enterprise – large and small,  conference room</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2.12</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0.84</a:t>
                      </a:r>
                      <a:endParaRPr lang="ko-KR" sz="800">
                        <a:effectLst/>
                        <a:latin typeface="Times New Roman"/>
                        <a:ea typeface="맑은 고딕"/>
                      </a:endParaRPr>
                    </a:p>
                  </a:txBody>
                  <a:tcPr marL="57505" marR="57505" marT="0" marB="0"/>
                </a:tc>
              </a:tr>
              <a:tr h="325627">
                <a:tc>
                  <a:txBody>
                    <a:bodyPr/>
                    <a:lstStyle/>
                    <a:p>
                      <a:pPr>
                        <a:spcAft>
                          <a:spcPts val="0"/>
                        </a:spcAft>
                      </a:pPr>
                      <a:r>
                        <a:rPr lang="en-US" sz="800">
                          <a:effectLst/>
                        </a:rPr>
                        <a:t>2</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Multiplayer Internet gaming anywhere within the home / Internet Café.</a:t>
                      </a:r>
                      <a:endParaRPr lang="ko-KR" sz="800">
                        <a:effectLst/>
                        <a:latin typeface="Times New Roman"/>
                        <a:ea typeface="맑은 고딕"/>
                      </a:endParaRPr>
                    </a:p>
                  </a:txBody>
                  <a:tcPr marL="57505" marR="57505" marT="0" marB="0"/>
                </a:tc>
                <a:tc>
                  <a:txBody>
                    <a:bodyPr/>
                    <a:lstStyle/>
                    <a:p>
                      <a:pPr>
                        <a:spcAft>
                          <a:spcPts val="0"/>
                        </a:spcAft>
                      </a:pPr>
                      <a:r>
                        <a:rPr lang="en-US" sz="800">
                          <a:effectLst/>
                        </a:rPr>
                        <a:t>Interactive gaming (console to internet), internet gaming (controller to console)</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Residential/small enterprise (internet cafes)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1.69</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0.77</a:t>
                      </a:r>
                      <a:endParaRPr lang="ko-KR" sz="800">
                        <a:effectLst/>
                        <a:latin typeface="Times New Roman"/>
                        <a:ea typeface="맑은 고딕"/>
                      </a:endParaRPr>
                    </a:p>
                  </a:txBody>
                  <a:tcPr marL="57505" marR="57505" marT="0" marB="0"/>
                </a:tc>
              </a:tr>
              <a:tr h="569848">
                <a:tc>
                  <a:txBody>
                    <a:bodyPr/>
                    <a:lstStyle/>
                    <a:p>
                      <a:pPr>
                        <a:spcAft>
                          <a:spcPts val="0"/>
                        </a:spcAft>
                      </a:pPr>
                      <a:r>
                        <a:rPr lang="en-US" sz="800">
                          <a:effectLst/>
                        </a:rPr>
                        <a:t>3</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Multiple TVs running throughout the home getting their content from a single remotely located AV-server/AP/set top box.  Local control of the content (changing channels, etc).</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HDTV, SDTV, </a:t>
                      </a:r>
                      <a:r>
                        <a:rPr lang="en-US" sz="800" dirty="0" err="1">
                          <a:effectLst/>
                        </a:rPr>
                        <a:t>VoD</a:t>
                      </a:r>
                      <a:r>
                        <a:rPr lang="en-US" sz="800" dirty="0">
                          <a:effectLst/>
                        </a:rPr>
                        <a:t> control channel</a:t>
                      </a:r>
                      <a:endParaRPr lang="ko-KR" sz="800" dirty="0">
                        <a:effectLst/>
                        <a:latin typeface="Times New Roman"/>
                        <a:ea typeface="맑은 고딕"/>
                      </a:endParaRPr>
                    </a:p>
                  </a:txBody>
                  <a:tcPr marL="57505" marR="57505" marT="0" marB="0"/>
                </a:tc>
                <a:tc>
                  <a:txBody>
                    <a:bodyPr/>
                    <a:lstStyle/>
                    <a:p>
                      <a:pPr>
                        <a:spcAft>
                          <a:spcPts val="0"/>
                        </a:spcAft>
                      </a:pPr>
                      <a:r>
                        <a:rPr lang="en-US" sz="800">
                          <a:effectLst/>
                        </a:rPr>
                        <a:t>Residential</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2.87</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0.23</a:t>
                      </a:r>
                      <a:endParaRPr lang="ko-KR" sz="800" dirty="0">
                        <a:effectLst/>
                        <a:latin typeface="Times New Roman"/>
                        <a:ea typeface="맑은 고딕"/>
                      </a:endParaRPr>
                    </a:p>
                  </a:txBody>
                  <a:tcPr marL="57505" marR="57505" marT="0" marB="0"/>
                </a:tc>
              </a:tr>
            </a:tbl>
          </a:graphicData>
        </a:graphic>
      </p:graphicFrame>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789850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11n simulation scenarios </a:t>
            </a:r>
            <a:br>
              <a:rPr lang="en-US" altLang="ko-KR" dirty="0" smtClean="0"/>
            </a:br>
            <a:r>
              <a:rPr lang="en-US" altLang="ko-KR" dirty="0" smtClean="0">
                <a:ea typeface="굴림" charset="-127"/>
              </a:rPr>
              <a:t>(</a:t>
            </a:r>
            <a:r>
              <a:rPr lang="en-US" altLang="ko-KR" dirty="0">
                <a:ea typeface="굴림" charset="-127"/>
              </a:rPr>
              <a:t>from </a:t>
            </a:r>
            <a:r>
              <a:rPr lang="en-US" altLang="ko-KR" dirty="0" smtClean="0">
                <a:ea typeface="굴림" charset="-127"/>
              </a:rPr>
              <a:t>802.11-09/0096r0)</a:t>
            </a:r>
            <a:endParaRPr lang="ko-KR" altLang="en-US" dirty="0"/>
          </a:p>
        </p:txBody>
      </p:sp>
      <p:sp>
        <p:nvSpPr>
          <p:cNvPr id="3" name="내용 개체 틀 2"/>
          <p:cNvSpPr>
            <a:spLocks noGrp="1"/>
          </p:cNvSpPr>
          <p:nvPr>
            <p:ph idx="1"/>
          </p:nvPr>
        </p:nvSpPr>
        <p:spPr/>
        <p:txBody>
          <a:bodyPr/>
          <a:lstStyle/>
          <a:p>
            <a:pPr>
              <a:lnSpc>
                <a:spcPct val="80000"/>
              </a:lnSpc>
            </a:pPr>
            <a:r>
              <a:rPr lang="en-US" altLang="ko-KR" sz="1600" dirty="0">
                <a:ea typeface="굴림" charset="-127"/>
              </a:rPr>
              <a:t>11n developed typical usage models and objective comparison criteria to ensure that all technical solutions met certain standard</a:t>
            </a:r>
          </a:p>
          <a:p>
            <a:pPr>
              <a:lnSpc>
                <a:spcPct val="80000"/>
              </a:lnSpc>
            </a:pPr>
            <a:r>
              <a:rPr lang="en-US" altLang="ko-KR" sz="1600" dirty="0">
                <a:ea typeface="굴림" charset="-127"/>
              </a:rPr>
              <a:t>11n usage model defined environments, applications, uses cases, usage models, represented by simulation scenarios</a:t>
            </a:r>
          </a:p>
          <a:p>
            <a:pPr lvl="1">
              <a:lnSpc>
                <a:spcPct val="80000"/>
              </a:lnSpc>
            </a:pPr>
            <a:r>
              <a:rPr lang="en-US" altLang="ko-KR" sz="1400" dirty="0">
                <a:ea typeface="굴림" charset="-127"/>
              </a:rPr>
              <a:t>There were 9 environments, 21 applications, 39 use cases, 17 usage models, 11 simulation scenarios</a:t>
            </a:r>
          </a:p>
          <a:p>
            <a:pPr lvl="1">
              <a:lnSpc>
                <a:spcPct val="80000"/>
              </a:lnSpc>
            </a:pPr>
            <a:r>
              <a:rPr lang="en-US" altLang="ko-KR" sz="1400" dirty="0">
                <a:ea typeface="굴림" charset="-127"/>
              </a:rPr>
              <a:t>Simulations were important in quantifying the performance of a feature </a:t>
            </a:r>
          </a:p>
          <a:p>
            <a:pPr lvl="1">
              <a:lnSpc>
                <a:spcPct val="80000"/>
              </a:lnSpc>
            </a:pPr>
            <a:r>
              <a:rPr lang="en-US" altLang="ko-KR" sz="1400" dirty="0">
                <a:ea typeface="굴림" charset="-127"/>
              </a:rPr>
              <a:t>But in the end the task group focused on </a:t>
            </a:r>
            <a:r>
              <a:rPr lang="en-US" altLang="ko-KR" sz="1400" dirty="0">
                <a:solidFill>
                  <a:srgbClr val="FF0000"/>
                </a:solidFill>
                <a:ea typeface="굴림" charset="-127"/>
              </a:rPr>
              <a:t>only three (or four) simulation scenarios</a:t>
            </a:r>
          </a:p>
          <a:p>
            <a:pPr lvl="1">
              <a:lnSpc>
                <a:spcPct val="80000"/>
              </a:lnSpc>
            </a:pPr>
            <a:r>
              <a:rPr lang="en-US" altLang="ko-KR" sz="1400" dirty="0">
                <a:ea typeface="굴림" charset="-127"/>
              </a:rPr>
              <a:t>And it was up to those performing simulations to modify the applications to saturate the system</a:t>
            </a:r>
          </a:p>
          <a:p>
            <a:pPr>
              <a:lnSpc>
                <a:spcPct val="80000"/>
              </a:lnSpc>
            </a:pPr>
            <a:r>
              <a:rPr lang="en-US" altLang="ko-KR" sz="1600" dirty="0">
                <a:ea typeface="굴림" charset="-127"/>
              </a:rPr>
              <a:t>11n comparison criteria document included many categories requiring detailed documentation by the proposal teams</a:t>
            </a:r>
          </a:p>
          <a:p>
            <a:pPr lvl="1">
              <a:lnSpc>
                <a:spcPct val="80000"/>
              </a:lnSpc>
            </a:pPr>
            <a:r>
              <a:rPr lang="en-US" altLang="ko-KR" sz="1400" dirty="0">
                <a:ea typeface="굴림" charset="-127"/>
              </a:rPr>
              <a:t>Categories include marketability, backward compatibility and coexistence with legacy devices, performance measurements at the MAC SAP, MAC changes, PHY rates and preambles, channelization, spectral efficiency, PHY performance and changes</a:t>
            </a:r>
          </a:p>
          <a:p>
            <a:pPr lvl="1">
              <a:lnSpc>
                <a:spcPct val="80000"/>
              </a:lnSpc>
            </a:pPr>
            <a:r>
              <a:rPr lang="en-US" altLang="ko-KR" sz="1400" dirty="0">
                <a:ea typeface="굴림" charset="-127"/>
              </a:rPr>
              <a:t>In the end the task group focused mainly on throughput simulations</a:t>
            </a:r>
          </a:p>
          <a:p>
            <a:pPr lvl="1">
              <a:lnSpc>
                <a:spcPct val="80000"/>
              </a:lnSpc>
            </a:pPr>
            <a:r>
              <a:rPr lang="en-US" altLang="ko-KR" sz="1400" dirty="0">
                <a:ea typeface="굴림" charset="-127"/>
              </a:rPr>
              <a:t>Physical layer impairment scenarios were very useful in adding realism to PHY simulations</a:t>
            </a:r>
          </a:p>
          <a:p>
            <a:endParaRPr lang="ko-KR" altLang="en-US" dirty="0"/>
          </a:p>
        </p:txBody>
      </p:sp>
      <p:sp>
        <p:nvSpPr>
          <p:cNvPr id="5" name="바닥글 개체 틀 4"/>
          <p:cNvSpPr>
            <a:spLocks noGrp="1"/>
          </p:cNvSpPr>
          <p:nvPr>
            <p:ph type="ftr" sz="quarter" idx="11"/>
          </p:nvPr>
        </p:nvSpPr>
        <p:spPr/>
        <p:txBody>
          <a:bodyPr/>
          <a:lstStyle/>
          <a:p>
            <a:pPr>
              <a:defRPr/>
            </a:pPr>
            <a:r>
              <a:rPr lang="en-US" dirty="0"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11230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ko-KR" dirty="0"/>
              <a:t>Revisit 11n simulation scenarios </a:t>
            </a:r>
            <a:r>
              <a:rPr lang="en-US" altLang="ko-KR" sz="2800" dirty="0" smtClean="0">
                <a:ea typeface="굴림" charset="-127"/>
              </a:rPr>
              <a:t/>
            </a:r>
            <a:br>
              <a:rPr lang="en-US" altLang="ko-KR" sz="2800" dirty="0" smtClean="0">
                <a:ea typeface="굴림" charset="-127"/>
              </a:rPr>
            </a:br>
            <a:r>
              <a:rPr lang="en-US" altLang="ko-KR" sz="2800" dirty="0" smtClean="0">
                <a:ea typeface="굴림" charset="-127"/>
              </a:rPr>
              <a:t>(from 802.11-08/1323r0)</a:t>
            </a:r>
            <a:r>
              <a:rPr lang="en-US" altLang="ko-KR" dirty="0" smtClean="0">
                <a:ea typeface="굴림" charset="-127"/>
              </a:rPr>
              <a:t> </a:t>
            </a:r>
          </a:p>
        </p:txBody>
      </p:sp>
      <p:sp>
        <p:nvSpPr>
          <p:cNvPr id="137219" name="Rectangle 3"/>
          <p:cNvSpPr>
            <a:spLocks noGrp="1" noChangeArrowheads="1"/>
          </p:cNvSpPr>
          <p:nvPr>
            <p:ph type="body" idx="1"/>
          </p:nvPr>
        </p:nvSpPr>
        <p:spPr>
          <a:xfrm>
            <a:off x="685800" y="1752600"/>
            <a:ext cx="7772400" cy="4114800"/>
          </a:xfrm>
        </p:spPr>
        <p:txBody>
          <a:bodyPr/>
          <a:lstStyle/>
          <a:p>
            <a:pPr>
              <a:lnSpc>
                <a:spcPct val="80000"/>
              </a:lnSpc>
              <a:buFontTx/>
              <a:buNone/>
            </a:pPr>
            <a:r>
              <a:rPr lang="en-US" altLang="ko-KR" sz="1400" dirty="0" smtClean="0">
                <a:ea typeface="굴림" charset="-127"/>
              </a:rPr>
              <a:t>Application </a:t>
            </a:r>
            <a:r>
              <a:rPr lang="en-US" altLang="ko-KR" sz="1400" b="0" dirty="0" smtClean="0">
                <a:ea typeface="굴림" charset="-127"/>
              </a:rPr>
              <a:t>– a source or sink of wireless data that relates to a particular type of user activity.</a:t>
            </a:r>
          </a:p>
          <a:p>
            <a:pPr>
              <a:lnSpc>
                <a:spcPct val="80000"/>
              </a:lnSpc>
              <a:buFontTx/>
              <a:buNone/>
            </a:pPr>
            <a:r>
              <a:rPr lang="en-US" altLang="ko-KR" sz="1400" b="0" dirty="0" smtClean="0">
                <a:ea typeface="굴림" charset="-127"/>
              </a:rPr>
              <a:t>		Examples: Streaming video. VOIP.</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Environment </a:t>
            </a:r>
            <a:r>
              <a:rPr lang="en-US" altLang="ko-KR" sz="1400" b="0" dirty="0" smtClean="0">
                <a:ea typeface="굴림" charset="-127"/>
              </a:rPr>
              <a:t>– The type of place a WLAN system is deployed in.  Initial examples:  home, large office.</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Use case </a:t>
            </a:r>
            <a:r>
              <a:rPr lang="en-US" altLang="ko-KR" sz="1400" b="0" dirty="0" smtClean="0">
                <a:ea typeface="굴림" charset="-127"/>
              </a:rPr>
              <a:t>– A use case is a description of how an end user uses a system that exercises that system’s deployment of WLAN.  A use case includes an application in a deployment environment with details regarding the user activity and both sides of the link.</a:t>
            </a:r>
            <a:br>
              <a:rPr lang="en-US" altLang="ko-KR" sz="1400" b="0" dirty="0" smtClean="0">
                <a:ea typeface="굴림" charset="-127"/>
              </a:rPr>
            </a:br>
            <a:r>
              <a:rPr lang="en-US" altLang="ko-KR" sz="1400" b="0" dirty="0" smtClean="0">
                <a:ea typeface="굴림" charset="-127"/>
              </a:rPr>
              <a:t>  </a:t>
            </a:r>
          </a:p>
          <a:p>
            <a:pPr>
              <a:lnSpc>
                <a:spcPct val="80000"/>
              </a:lnSpc>
              <a:buFontTx/>
              <a:buNone/>
            </a:pPr>
            <a:r>
              <a:rPr lang="en-US" altLang="ko-KR" sz="1400" b="0" dirty="0" smtClean="0">
                <a:ea typeface="굴림" charset="-127"/>
              </a:rPr>
              <a:t>	Examples: Watching television remote from the cable or set-top box within the home.  Talking on the telephone remote from one’s desk at work.</a:t>
            </a:r>
            <a:br>
              <a:rPr lang="en-US" altLang="ko-KR" sz="1400" b="0" dirty="0" smtClean="0">
                <a:ea typeface="굴림" charset="-127"/>
              </a:rPr>
            </a:br>
            <a:r>
              <a:rPr lang="en-US" altLang="ko-KR" sz="1400" dirty="0" smtClean="0">
                <a:ea typeface="굴림" charset="-127"/>
              </a:rPr>
              <a:t>  </a:t>
            </a:r>
          </a:p>
          <a:p>
            <a:pPr>
              <a:lnSpc>
                <a:spcPct val="80000"/>
              </a:lnSpc>
              <a:buFontTx/>
              <a:buNone/>
            </a:pPr>
            <a:r>
              <a:rPr lang="en-US" altLang="ko-KR" sz="1400" dirty="0" smtClean="0">
                <a:ea typeface="굴림" charset="-127"/>
              </a:rPr>
              <a:t>Usage Model </a:t>
            </a:r>
            <a:r>
              <a:rPr lang="en-US" altLang="ko-KR" sz="1400" b="0" dirty="0" smtClean="0">
                <a:ea typeface="굴림" charset="-127"/>
              </a:rPr>
              <a:t>– </a:t>
            </a:r>
            <a:r>
              <a:rPr lang="en-US" altLang="ko-KR" sz="1400" b="0" u="sng" dirty="0" smtClean="0">
                <a:ea typeface="굴림" charset="-127"/>
              </a:rPr>
              <a:t>A specification of one or more applications and environments from which a simulation scenario can be created once the traffic patterns of the applications are known.  </a:t>
            </a:r>
            <a:br>
              <a:rPr lang="en-US" altLang="ko-KR" sz="1400" b="0" u="sng" dirty="0" smtClean="0">
                <a:ea typeface="굴림" charset="-127"/>
              </a:rPr>
            </a:br>
            <a:r>
              <a:rPr lang="en-US" altLang="ko-KR" sz="1400" b="0" u="sng" dirty="0" smtClean="0">
                <a:ea typeface="굴림" charset="-127"/>
              </a:rPr>
              <a:t>Usage models are created to "cover" use cases.</a:t>
            </a:r>
            <a:r>
              <a:rPr lang="en-US" altLang="ko-KR" sz="1400" b="0" u="sng" dirty="0" smtClean="0">
                <a:solidFill>
                  <a:srgbClr val="FF0000"/>
                </a:solidFill>
                <a:ea typeface="굴림" charset="-127"/>
              </a:rPr>
              <a:t/>
            </a:r>
            <a:br>
              <a:rPr lang="en-US" altLang="ko-KR" sz="1400" b="0" u="sng" dirty="0" smtClean="0">
                <a:solidFill>
                  <a:srgbClr val="FF0000"/>
                </a:solidFill>
                <a:ea typeface="굴림" charset="-127"/>
              </a:rPr>
            </a:br>
            <a:endParaRPr lang="en-US" altLang="ko-KR" sz="1400" b="0" u="sng" dirty="0" smtClean="0">
              <a:solidFill>
                <a:srgbClr val="FF0000"/>
              </a:solidFill>
              <a:ea typeface="굴림" charset="-127"/>
            </a:endParaRPr>
          </a:p>
          <a:p>
            <a:pPr>
              <a:lnSpc>
                <a:spcPct val="80000"/>
              </a:lnSpc>
              <a:buFontTx/>
              <a:buNone/>
            </a:pPr>
            <a:r>
              <a:rPr lang="en-US" altLang="ko-KR" sz="1400" dirty="0" smtClean="0">
                <a:ea typeface="굴림" charset="-127"/>
              </a:rPr>
              <a:t>Simulation Scenario </a:t>
            </a:r>
            <a:r>
              <a:rPr lang="en-US" altLang="ko-KR" sz="1400" b="0" dirty="0" smtClean="0">
                <a:ea typeface="굴림" charset="-127"/>
              </a:rPr>
              <a:t>– A simulation scenario is a description of a usage model that supports simulation.  A simulation scenario includes details needed for simulation.  </a:t>
            </a:r>
            <a:br>
              <a:rPr lang="en-US" altLang="ko-KR" sz="1400" b="0" dirty="0" smtClean="0">
                <a:ea typeface="굴림" charset="-127"/>
              </a:rPr>
            </a:br>
            <a:r>
              <a:rPr lang="en-US" altLang="ko-KR" sz="1400" b="0" dirty="0" smtClean="0">
                <a:ea typeface="굴림" charset="-127"/>
              </a:rPr>
              <a:t/>
            </a:r>
            <a:br>
              <a:rPr lang="en-US" altLang="ko-KR" sz="1400" b="0" dirty="0" smtClean="0">
                <a:ea typeface="굴림" charset="-127"/>
              </a:rPr>
            </a:br>
            <a:r>
              <a:rPr lang="en-US" altLang="ko-KR" sz="1400" b="0" dirty="0" smtClean="0">
                <a:ea typeface="굴림" charset="-127"/>
              </a:rPr>
              <a:t>Types of details to be included are descriptions that link the usage model to the simulation scenario: environment linked to a channel model, position of the AP (console or ceiling mounted), position of STAs w.r.t. AP, uplink and downlink traffic (# packets, size of packets, interference (number and types of users on the same WLAN channel – adjacent cells, the same cell, number and types of users on alternate channels, BT, baby monitors, GPRS or other systems).  A simulation scenario is created from a Usage Model by characterizing the traffic profile of the applications and possibly merging multiple applications together to reduce simulation time.</a:t>
            </a:r>
          </a:p>
        </p:txBody>
      </p:sp>
      <p:sp>
        <p:nvSpPr>
          <p:cNvPr id="137223"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FAD9EE6F-A810-440C-836F-BBB6C95E4908}" type="slidenum">
              <a:rPr lang="en-US" altLang="ko-KR">
                <a:ea typeface="굴림" charset="-127"/>
              </a:rPr>
              <a:pPr algn="ctr"/>
              <a:t>38</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273730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990600"/>
            <a:ext cx="7772400" cy="762000"/>
          </a:xfrm>
        </p:spPr>
        <p:txBody>
          <a:bodyPr/>
          <a:lstStyle/>
          <a:p>
            <a:r>
              <a:rPr lang="en-US" altLang="ko-KR" dirty="0"/>
              <a:t>Revisit 11n simulation scenarios </a:t>
            </a:r>
            <a:r>
              <a:rPr lang="en-US" altLang="ko-KR" sz="2800" dirty="0">
                <a:ea typeface="굴림" charset="-127"/>
              </a:rPr>
              <a:t/>
            </a:r>
            <a:br>
              <a:rPr lang="en-US" altLang="ko-KR" sz="2800" dirty="0">
                <a:ea typeface="굴림" charset="-127"/>
              </a:rPr>
            </a:br>
            <a:r>
              <a:rPr lang="en-US" altLang="ko-KR" sz="2800" dirty="0">
                <a:ea typeface="굴림" charset="-127"/>
              </a:rPr>
              <a:t>(from 802.11-08/1323r0)</a:t>
            </a:r>
            <a:r>
              <a:rPr lang="en-US" altLang="ko-KR" dirty="0">
                <a:ea typeface="굴림" charset="-127"/>
              </a:rPr>
              <a:t> </a:t>
            </a:r>
            <a:r>
              <a:rPr lang="en-GB" sz="2800" dirty="0" smtClean="0"/>
              <a:t/>
            </a:r>
            <a:br>
              <a:rPr lang="en-GB" sz="2800" dirty="0" smtClean="0"/>
            </a:br>
            <a:endParaRPr lang="en-US" altLang="ko-KR" sz="2800" dirty="0" smtClean="0">
              <a:ea typeface="굴림" charset="-127"/>
            </a:endParaRPr>
          </a:p>
        </p:txBody>
      </p:sp>
      <p:sp>
        <p:nvSpPr>
          <p:cNvPr id="139267" name="Rectangle 3"/>
          <p:cNvSpPr>
            <a:spLocks noGrp="1" noChangeArrowheads="1"/>
          </p:cNvSpPr>
          <p:nvPr>
            <p:ph type="body" idx="1"/>
          </p:nvPr>
        </p:nvSpPr>
        <p:spPr>
          <a:xfrm>
            <a:off x="685800" y="1752600"/>
            <a:ext cx="7772400" cy="4343400"/>
          </a:xfrm>
        </p:spPr>
        <p:txBody>
          <a:bodyPr/>
          <a:lstStyle/>
          <a:p>
            <a:pPr marL="457200" indent="-457200">
              <a:lnSpc>
                <a:spcPct val="80000"/>
              </a:lnSpc>
            </a:pPr>
            <a:r>
              <a:rPr lang="en-US" altLang="ko-KR" sz="1600" b="0" dirty="0" smtClean="0">
                <a:ea typeface="굴림" charset="-127"/>
              </a:rPr>
              <a:t>Understanding and defining the application, environment, channel model, use case, usage model and simulation scenario are all necessary to create comparative results from 802.11 </a:t>
            </a:r>
            <a:r>
              <a:rPr lang="en-US" altLang="ko-KR" sz="1600" b="0" dirty="0" err="1" smtClean="0">
                <a:ea typeface="굴림" charset="-127"/>
              </a:rPr>
              <a:t>TGn</a:t>
            </a:r>
            <a:r>
              <a:rPr lang="en-US" altLang="ko-KR" sz="1600" b="0" dirty="0" smtClean="0">
                <a:ea typeface="굴림" charset="-127"/>
              </a:rPr>
              <a:t> proposals.</a:t>
            </a:r>
          </a:p>
          <a:p>
            <a:pPr marL="457200" indent="-457200">
              <a:lnSpc>
                <a:spcPct val="80000"/>
              </a:lnSpc>
            </a:pPr>
            <a:r>
              <a:rPr lang="en-US" altLang="ko-KR" sz="1600" b="0" dirty="0" smtClean="0">
                <a:ea typeface="굴림" charset="-127"/>
              </a:rPr>
              <a:t>Channel models have been defined in </a:t>
            </a:r>
            <a:r>
              <a:rPr lang="en-US" altLang="ko-KR" sz="1600" b="0" dirty="0" err="1" smtClean="0">
                <a:ea typeface="굴림" charset="-127"/>
              </a:rPr>
              <a:t>TGn</a:t>
            </a:r>
            <a:r>
              <a:rPr lang="en-US" altLang="ko-KR" sz="1600" b="0" dirty="0" smtClean="0">
                <a:ea typeface="굴림" charset="-127"/>
              </a:rPr>
              <a:t> channel modeling documents, with 6 channel models.  Each environment will map to a pair of channel models..</a:t>
            </a:r>
          </a:p>
          <a:p>
            <a:pPr marL="457200" indent="-457200">
              <a:lnSpc>
                <a:spcPct val="80000"/>
              </a:lnSpc>
            </a:pPr>
            <a:r>
              <a:rPr lang="en-US" altLang="ko-KR" sz="1600" b="0" u="sng" dirty="0" smtClean="0">
                <a:ea typeface="굴림" charset="-127"/>
              </a:rPr>
              <a:t>Each use case involves the use of one or more applications and is defined for one or more environments.  It represents a single type of use of a system using the technology.</a:t>
            </a:r>
          </a:p>
          <a:p>
            <a:pPr marL="457200" indent="-457200">
              <a:lnSpc>
                <a:spcPct val="80000"/>
              </a:lnSpc>
            </a:pPr>
            <a:r>
              <a:rPr lang="en-US" altLang="ko-KR" sz="1600" b="0" dirty="0" smtClean="0">
                <a:ea typeface="굴림" charset="-127"/>
              </a:rPr>
              <a:t>Each application reflects a source or sink of data.   They will eventually be characterized in terms of a traffic profile that allows a simulation of the application to be created.</a:t>
            </a:r>
          </a:p>
          <a:p>
            <a:pPr marL="457200" indent="-457200">
              <a:lnSpc>
                <a:spcPct val="80000"/>
              </a:lnSpc>
            </a:pPr>
            <a:r>
              <a:rPr lang="en-US" altLang="ko-KR" sz="1600" b="0" u="sng" dirty="0" smtClean="0">
                <a:ea typeface="굴림" charset="-127"/>
              </a:rPr>
              <a:t>Each usage model contains a representative mixture of applications and channel models designed to adequately cover the important use cases</a:t>
            </a:r>
            <a:r>
              <a:rPr lang="en-US" altLang="ko-KR" sz="1600" b="0" dirty="0" smtClean="0">
                <a:solidFill>
                  <a:srgbClr val="FF0000"/>
                </a:solidFill>
                <a:ea typeface="굴림" charset="-127"/>
              </a:rPr>
              <a:t>.  </a:t>
            </a:r>
            <a:r>
              <a:rPr lang="en-US" altLang="ko-KR" sz="1600" b="0" dirty="0" smtClean="0">
                <a:ea typeface="굴림" charset="-127"/>
              </a:rPr>
              <a:t>There is a many to many mapping between use cases and usage models (i.e., the same use case may contribute to multiple usage models and the same usage model may include applications from multiple use cases).</a:t>
            </a:r>
          </a:p>
          <a:p>
            <a:pPr marL="457200" indent="-457200">
              <a:lnSpc>
                <a:spcPct val="80000"/>
              </a:lnSpc>
            </a:pPr>
            <a:r>
              <a:rPr lang="en-US" altLang="ko-KR" sz="1600" b="0" dirty="0" smtClean="0">
                <a:ea typeface="굴림" charset="-127"/>
              </a:rPr>
              <a:t>There will be a one-to-one mapping between usage models and simulation scenarios.   </a:t>
            </a:r>
            <a:r>
              <a:rPr lang="en-US" altLang="ko-KR" sz="1600" b="0" u="sng" dirty="0" smtClean="0">
                <a:ea typeface="굴림" charset="-127"/>
              </a:rPr>
              <a:t>The usage model is a marketing-oriented description of a "reasonable mixture" covering the important use cases.</a:t>
            </a:r>
            <a:r>
              <a:rPr lang="en-US" altLang="ko-KR" sz="1600" b="0" dirty="0" smtClean="0">
                <a:ea typeface="굴림" charset="-127"/>
              </a:rPr>
              <a:t>  The simulation scenario fills in any technical details necessary to fully define the simulation inputs not present in the usage model.</a:t>
            </a:r>
          </a:p>
        </p:txBody>
      </p:sp>
      <p:sp>
        <p:nvSpPr>
          <p:cNvPr id="139271"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0B5AE3F-E8DF-4514-AC47-2808ADCDB95C}" type="slidenum">
              <a:rPr lang="en-US" altLang="ko-KR">
                <a:ea typeface="굴림" charset="-127"/>
              </a:rPr>
              <a:pPr algn="ctr"/>
              <a:t>39</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18032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What is Next Step?</a:t>
            </a:r>
            <a:endParaRPr lang="ko-KR" altLang="en-US" dirty="0"/>
          </a:p>
        </p:txBody>
      </p:sp>
      <p:sp>
        <p:nvSpPr>
          <p:cNvPr id="3" name="내용 개체 틀 2"/>
          <p:cNvSpPr>
            <a:spLocks noGrp="1"/>
          </p:cNvSpPr>
          <p:nvPr>
            <p:ph idx="1"/>
          </p:nvPr>
        </p:nvSpPr>
        <p:spPr/>
        <p:txBody>
          <a:bodyPr/>
          <a:lstStyle/>
          <a:p>
            <a:r>
              <a:rPr lang="en-US" altLang="ko-KR" sz="1800" dirty="0" smtClean="0"/>
              <a:t>In this Palm Spring meeting, there are lots of submissions about potential functional requirements.</a:t>
            </a:r>
          </a:p>
          <a:p>
            <a:r>
              <a:rPr lang="en-US" altLang="ko-KR" sz="1800" dirty="0" smtClean="0"/>
              <a:t>I have a plan to have straw polls on all the potential key requirements issues after all the presentations about requirements are done. Straw polls on approach for evaluation methodology will be also done.</a:t>
            </a:r>
          </a:p>
          <a:p>
            <a:r>
              <a:rPr lang="en-US" altLang="ko-KR" sz="1800" dirty="0" smtClean="0"/>
              <a:t>I think in my mind that the meaningful threshold by which key functional requirements can be chosen is 75% agreement in </a:t>
            </a:r>
            <a:r>
              <a:rPr lang="en-US" altLang="ko-KR" sz="1800" dirty="0" err="1" smtClean="0"/>
              <a:t>TGah</a:t>
            </a:r>
            <a:r>
              <a:rPr lang="en-US" altLang="ko-KR" sz="1800" dirty="0" smtClean="0"/>
              <a:t> group.</a:t>
            </a:r>
          </a:p>
          <a:p>
            <a:r>
              <a:rPr lang="en-US" altLang="ko-KR" sz="1800" dirty="0" smtClean="0"/>
              <a:t>With the use of those straw poll results, I will try to make a initial version of “</a:t>
            </a:r>
            <a:r>
              <a:rPr lang="en-US" altLang="ko-KR" sz="1800" dirty="0" err="1" smtClean="0"/>
              <a:t>TGah</a:t>
            </a:r>
            <a:r>
              <a:rPr lang="en-US" altLang="ko-KR" sz="1800" dirty="0" smtClean="0"/>
              <a:t> Functional Requirements and Evaluation Methodology (FR-EM) document” until the upcoming conference call after Palm Springs meeting.</a:t>
            </a:r>
          </a:p>
          <a:p>
            <a:r>
              <a:rPr lang="en-US" altLang="ko-KR" sz="1800" dirty="0" smtClean="0"/>
              <a:t>In the long run, the mature version of that document (FR-EM) with which </a:t>
            </a:r>
            <a:r>
              <a:rPr lang="en-US" altLang="ko-KR" sz="1800" dirty="0" err="1" smtClean="0"/>
              <a:t>Tgah</a:t>
            </a:r>
            <a:r>
              <a:rPr lang="en-US" altLang="ko-KR" sz="1800" dirty="0" smtClean="0"/>
              <a:t> will have a first official motion may be ready until September 2011.</a:t>
            </a:r>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8982497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11ac simulation scenarios</a:t>
            </a:r>
            <a:endParaRPr lang="ko-KR" altLang="en-US" dirty="0"/>
          </a:p>
        </p:txBody>
      </p:sp>
      <p:sp>
        <p:nvSpPr>
          <p:cNvPr id="3" name="내용 개체 틀 2"/>
          <p:cNvSpPr>
            <a:spLocks noGrp="1"/>
          </p:cNvSpPr>
          <p:nvPr>
            <p:ph idx="1"/>
          </p:nvPr>
        </p:nvSpPr>
        <p:spPr/>
        <p:txBody>
          <a:bodyPr/>
          <a:lstStyle/>
          <a:p>
            <a:r>
              <a:rPr lang="en-US" altLang="ko-KR" dirty="0" smtClean="0"/>
              <a:t>New Demand in </a:t>
            </a:r>
            <a:r>
              <a:rPr lang="en-US" altLang="ko-KR" dirty="0" err="1" smtClean="0"/>
              <a:t>TGac</a:t>
            </a:r>
            <a:r>
              <a:rPr lang="en-US" altLang="ko-KR" dirty="0" smtClean="0"/>
              <a:t> evaluation (from that of 11n)</a:t>
            </a:r>
          </a:p>
          <a:p>
            <a:r>
              <a:rPr lang="en-US" altLang="ko-KR" dirty="0" err="1">
                <a:ea typeface="굴림" charset="-127"/>
              </a:rPr>
              <a:t>TGac</a:t>
            </a:r>
            <a:r>
              <a:rPr lang="en-US" altLang="ko-KR" dirty="0">
                <a:ea typeface="굴림" charset="-127"/>
              </a:rPr>
              <a:t> Evaluation shall satisfy these</a:t>
            </a:r>
          </a:p>
          <a:p>
            <a:pPr lvl="1"/>
            <a:r>
              <a:rPr lang="en-US" altLang="ko-KR" dirty="0">
                <a:ea typeface="굴림" charset="-127"/>
              </a:rPr>
              <a:t>Compliance to VHTL6 PAR</a:t>
            </a:r>
          </a:p>
          <a:p>
            <a:pPr marL="1143000" lvl="2"/>
            <a:r>
              <a:rPr lang="en-GB" altLang="ko-KR" sz="1800" dirty="0">
                <a:ea typeface="굴림" charset="-127"/>
              </a:rPr>
              <a:t>Point-to-point (500Mbps) &amp; point-multipoint link test (1Gbps)</a:t>
            </a:r>
          </a:p>
          <a:p>
            <a:pPr marL="1600200" lvl="3"/>
            <a:r>
              <a:rPr lang="en-GB" altLang="ko-KR" dirty="0">
                <a:ea typeface="굴림" charset="-127"/>
              </a:rPr>
              <a:t>Source and sink</a:t>
            </a:r>
          </a:p>
          <a:p>
            <a:pPr marL="1600200" lvl="3"/>
            <a:r>
              <a:rPr lang="en-GB" altLang="ko-KR" dirty="0">
                <a:ea typeface="굴림" charset="-127"/>
              </a:rPr>
              <a:t>UDP traffic, with infinite offered load</a:t>
            </a:r>
          </a:p>
          <a:p>
            <a:pPr marL="1600200" lvl="3"/>
            <a:r>
              <a:rPr lang="en-GB" altLang="ko-KR" dirty="0">
                <a:ea typeface="굴림" charset="-127"/>
              </a:rPr>
              <a:t>select PHY channel model for each system performance functional requirement</a:t>
            </a:r>
          </a:p>
          <a:p>
            <a:pPr lvl="1"/>
            <a:r>
              <a:rPr lang="en-GB" altLang="ko-KR" dirty="0">
                <a:ea typeface="굴림" charset="-127"/>
              </a:rPr>
              <a:t>Compliance to VHT-specific Usage models</a:t>
            </a:r>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4627999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CED0439-FC20-407B-BA74-065DA299CDCE}" type="slidenum">
              <a:rPr lang="en-US" altLang="ko-KR">
                <a:ea typeface="굴림" charset="-127"/>
              </a:rPr>
              <a:pPr algn="ctr"/>
              <a:t>41</a:t>
            </a:fld>
            <a:endParaRPr lang="en-US" altLang="ko-KR">
              <a:ea typeface="굴림" charset="-127"/>
            </a:endParaRPr>
          </a:p>
        </p:txBody>
      </p:sp>
      <p:sp>
        <p:nvSpPr>
          <p:cNvPr id="160773" name="Rectangle 2"/>
          <p:cNvSpPr>
            <a:spLocks noGrp="1" noChangeArrowheads="1"/>
          </p:cNvSpPr>
          <p:nvPr>
            <p:ph type="title" idx="4294967295"/>
          </p:nvPr>
        </p:nvSpPr>
        <p:spPr>
          <a:noFill/>
        </p:spPr>
        <p:txBody>
          <a:bodyPr/>
          <a:lstStyle/>
          <a:p>
            <a:r>
              <a:rPr lang="en-US" altLang="ko-KR" smtClean="0">
                <a:ea typeface="굴림" charset="-127"/>
              </a:rPr>
              <a:t>High-Quality Video Service Requirements </a:t>
            </a:r>
            <a:br>
              <a:rPr lang="en-US" altLang="ko-KR" smtClean="0">
                <a:ea typeface="굴림" charset="-127"/>
              </a:rPr>
            </a:br>
            <a:r>
              <a:rPr lang="en-US" altLang="ko-KR" smtClean="0">
                <a:ea typeface="굴림" charset="-127"/>
              </a:rPr>
              <a:t>(from 802.11-09/0161r2)</a:t>
            </a:r>
          </a:p>
        </p:txBody>
      </p:sp>
      <p:sp>
        <p:nvSpPr>
          <p:cNvPr id="16077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sp>
        <p:nvSpPr>
          <p:cNvPr id="160775" name="Rectangle 3"/>
          <p:cNvSpPr>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graphicFrame>
        <p:nvGraphicFramePr>
          <p:cNvPr id="292868" name="Group 4"/>
          <p:cNvGraphicFramePr>
            <a:graphicFrameLocks noGrp="1"/>
          </p:cNvGraphicFramePr>
          <p:nvPr>
            <p:ph type="tbl" idx="4294967295"/>
          </p:nvPr>
        </p:nvGraphicFramePr>
        <p:xfrm>
          <a:off x="533400" y="2362200"/>
          <a:ext cx="8153400" cy="3275330"/>
        </p:xfrm>
        <a:graphic>
          <a:graphicData uri="http://schemas.openxmlformats.org/drawingml/2006/table">
            <a:tbl>
              <a:tblPr/>
              <a:tblGrid>
                <a:gridCol w="1785938"/>
                <a:gridCol w="776287"/>
                <a:gridCol w="2466975"/>
                <a:gridCol w="949325"/>
                <a:gridCol w="803275"/>
                <a:gridCol w="673100"/>
                <a:gridCol w="698500"/>
              </a:tblGrid>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Video Compression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Rate, </a:t>
                      </a:r>
                      <a:r>
                        <a:rPr kumimoji="0" lang="en-US" altLang="ko-KR" sz="800" b="1" i="0" u="none" strike="noStrike" cap="none" normalizeH="0" baseline="0" smtClean="0">
                          <a:ln>
                            <a:noFill/>
                          </a:ln>
                          <a:solidFill>
                            <a:schemeClr val="tx1"/>
                          </a:solidFill>
                          <a:effectLst/>
                          <a:latin typeface="Times New Roman" pitchFamily="18" charset="0"/>
                          <a:ea typeface="굴림" charset="-127"/>
                        </a:rPr>
                        <a:t>Mbps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Packet Error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Jitter, </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Delay,</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371475">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Uncompressed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720p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1280x720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1920x1080/2pixels,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(YCrCb): 1920x1080 pixels, 12bits/pixels,60frames/s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549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Lightly 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Motion JPEG2000</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rgbClr val="FF0000"/>
                          </a:solidFill>
                          <a:effectLst/>
                          <a:latin typeface="Times New Roman" pitchFamily="18" charset="0"/>
                          <a:ea typeface="굴림" charset="-127"/>
                        </a:rPr>
                        <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chemeClr val="tx1"/>
                          </a:solidFill>
                          <a:effectLst/>
                          <a:latin typeface="Times New Roman" pitchFamily="18" charset="0"/>
                          <a:ea typeface="굴림" charset="-127"/>
                        </a:rPr>
                        <a:t>H.264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70 - 200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1e-7 /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Blu-ray™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HD MPEG2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286759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6CA81B94-5A3F-4484-99F9-4258664486A1}" type="slidenum">
              <a:rPr lang="en-US" altLang="ko-KR">
                <a:ea typeface="굴림" charset="-127"/>
              </a:rPr>
              <a:pPr algn="ctr"/>
              <a:t>42</a:t>
            </a:fld>
            <a:endParaRPr lang="en-US" altLang="ko-KR">
              <a:ea typeface="굴림" charset="-127"/>
            </a:endParaRPr>
          </a:p>
        </p:txBody>
      </p:sp>
      <p:sp>
        <p:nvSpPr>
          <p:cNvPr id="106501" name="Rectangle 2"/>
          <p:cNvSpPr>
            <a:spLocks noGrp="1" noChangeArrowheads="1"/>
          </p:cNvSpPr>
          <p:nvPr>
            <p:ph type="title" idx="4294967295"/>
          </p:nvPr>
        </p:nvSpPr>
        <p:spPr>
          <a:noFill/>
        </p:spPr>
        <p:txBody>
          <a:bodyPr/>
          <a:lstStyle/>
          <a:p>
            <a:r>
              <a:rPr lang="en-US" altLang="ko-KR" smtClean="0">
                <a:ea typeface="굴림" charset="-127"/>
              </a:rPr>
              <a:t>Usage Model Mapping to Operating Bands (from 802.11-09/0161r2 and 08/0451r0)</a:t>
            </a:r>
          </a:p>
        </p:txBody>
      </p:sp>
      <p:sp>
        <p:nvSpPr>
          <p:cNvPr id="106502"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06602" name="Group 106"/>
          <p:cNvGraphicFramePr>
            <a:graphicFrameLocks noGrp="1"/>
          </p:cNvGraphicFramePr>
          <p:nvPr/>
        </p:nvGraphicFramePr>
        <p:xfrm>
          <a:off x="228600" y="1676400"/>
          <a:ext cx="7543800" cy="4864608"/>
        </p:xfrm>
        <a:graphic>
          <a:graphicData uri="http://schemas.openxmlformats.org/drawingml/2006/table">
            <a:tbl>
              <a:tblPr/>
              <a:tblGrid>
                <a:gridCol w="2667000"/>
                <a:gridCol w="381000"/>
                <a:gridCol w="4495800"/>
              </a:tblGrid>
              <a:tr h="182563">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Usage model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 Wireless Display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Desktop Storage &amp; Display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4150">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Projection to TV or projector in conf room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 room gaming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62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Streaming from camcorder to display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Broadcast TV field pick up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2. Distribution of HDTV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Lightly compressed video streaming around the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Compressed video streaming around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Intra large vehicle (e.g. airplane) applications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Wireless networking for small office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Remote medical assistance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3. Rapid upload/download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3a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Rapid sync-n-go file transfer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Picture by picture viewing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Airplane docking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Movie content download to car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Police / surveillance car upload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4. backhaul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4a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Multi-media mesh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4b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Point-to-point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 Outdoor campus / auditorium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Video demos / tele-presence in auditorium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5b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Public safety mesh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6. Manufacturing floor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6a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Manufacturing floor automation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6598" name="Rectangle 3"/>
          <p:cNvSpPr>
            <a:spLocks noChangeArrowheads="1"/>
          </p:cNvSpPr>
          <p:nvPr/>
        </p:nvSpPr>
        <p:spPr bwMode="auto">
          <a:xfrm>
            <a:off x="7467600" y="1752600"/>
            <a:ext cx="1676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r>
              <a:rPr lang="en-US" altLang="ko-KR" b="1">
                <a:ea typeface="굴림" charset="-127"/>
              </a:rPr>
              <a:t>This table is from  TGac usage model document (09/0161r2)</a:t>
            </a:r>
          </a:p>
          <a:p>
            <a:pPr marL="342900" indent="-342900">
              <a:spcBef>
                <a:spcPct val="20000"/>
              </a:spcBef>
              <a:buFontTx/>
              <a:buChar char="•"/>
            </a:pPr>
            <a:endParaRPr lang="en-US" altLang="ko-KR" b="1">
              <a:ea typeface="굴림" charset="-127"/>
            </a:endParaRPr>
          </a:p>
          <a:p>
            <a:pPr marL="342900" indent="-342900">
              <a:spcBef>
                <a:spcPct val="20000"/>
              </a:spcBef>
              <a:buFontTx/>
              <a:buChar char="•"/>
            </a:pPr>
            <a:r>
              <a:rPr lang="en-US" altLang="ko-KR" b="1">
                <a:ea typeface="굴림" charset="-127"/>
              </a:rPr>
              <a:t>Usage model mapping to operating bands</a:t>
            </a:r>
          </a:p>
          <a:p>
            <a:pPr marL="342900" indent="-342900">
              <a:spcBef>
                <a:spcPct val="20000"/>
              </a:spcBef>
              <a:buFontTx/>
              <a:buChar char="•"/>
            </a:pPr>
            <a:r>
              <a:rPr lang="en-US" altLang="ko-KR" b="1">
                <a:ea typeface="굴림" charset="-127"/>
              </a:rPr>
              <a:t>by 08/0451r0</a:t>
            </a:r>
          </a:p>
          <a:p>
            <a:pPr marL="342900" indent="-342900">
              <a:spcBef>
                <a:spcPct val="20000"/>
              </a:spcBef>
              <a:buFontTx/>
              <a:buChar char="•"/>
            </a:pPr>
            <a:endParaRPr lang="en-US" altLang="ko-KR" b="1">
              <a:solidFill>
                <a:srgbClr val="FF0000"/>
              </a:solidFill>
              <a:ea typeface="굴림" charset="-127"/>
            </a:endParaRPr>
          </a:p>
          <a:p>
            <a:pPr marL="342900" indent="-342900">
              <a:spcBef>
                <a:spcPct val="20000"/>
              </a:spcBef>
              <a:buFontTx/>
              <a:buChar char="•"/>
            </a:pPr>
            <a:r>
              <a:rPr lang="en-US" altLang="ko-KR" b="1">
                <a:solidFill>
                  <a:srgbClr val="FF0000"/>
                </a:solidFill>
                <a:ea typeface="굴림" charset="-127"/>
              </a:rPr>
              <a:t>Red mainly matches to TGac usages.</a:t>
            </a:r>
            <a:r>
              <a:rPr lang="en-US" altLang="ko-KR" b="1">
                <a:ea typeface="굴림" charset="-127"/>
              </a:rPr>
              <a:t> </a:t>
            </a:r>
          </a:p>
          <a:p>
            <a:pPr marL="342900" indent="-342900">
              <a:spcBef>
                <a:spcPct val="20000"/>
              </a:spcBef>
              <a:buFontTx/>
              <a:buChar char="•"/>
            </a:pPr>
            <a:r>
              <a:rPr lang="en-US" altLang="ko-KR" b="1">
                <a:solidFill>
                  <a:srgbClr val="FF9966"/>
                </a:solidFill>
                <a:ea typeface="굴림" charset="-127"/>
              </a:rPr>
              <a:t>Orange mainly matches to both TGac and TGad usages.</a:t>
            </a:r>
          </a:p>
          <a:p>
            <a:pPr marL="342900" indent="-342900">
              <a:spcBef>
                <a:spcPct val="20000"/>
              </a:spcBef>
              <a:buFontTx/>
              <a:buChar char="•"/>
            </a:pPr>
            <a:r>
              <a:rPr lang="en-US" altLang="ko-KR" b="1">
                <a:ea typeface="굴림" charset="-127"/>
              </a:rPr>
              <a:t>Black mainly matches to TGad usages.</a:t>
            </a:r>
          </a:p>
          <a:p>
            <a:pPr marL="342900" indent="-342900">
              <a:spcBef>
                <a:spcPct val="20000"/>
              </a:spcBef>
              <a:buFontTx/>
              <a:buChar char="•"/>
            </a:pPr>
            <a:endParaRPr lang="en-US" altLang="ko-KR" b="1">
              <a:ea typeface="굴림" charset="-127"/>
            </a:endParaRPr>
          </a:p>
          <a:p>
            <a:pPr marL="342900" indent="-342900">
              <a:spcBef>
                <a:spcPct val="20000"/>
              </a:spcBef>
              <a:buFontTx/>
              <a:buChar char="•"/>
            </a:pPr>
            <a:endParaRPr lang="en-US" altLang="ko-KR" b="1" u="sng">
              <a:solidFill>
                <a:schemeClr val="hlink"/>
              </a:solidFill>
              <a:ea typeface="굴림" charset="-127"/>
            </a:endParaRPr>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1843628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ko-KR" dirty="0" smtClean="0">
                <a:ea typeface="굴림" charset="-127"/>
              </a:rPr>
              <a:t>Usage Model Mapping to Operating Bands</a:t>
            </a:r>
            <a:endParaRPr lang="ko-KR" altLang="en-US" dirty="0" smtClean="0">
              <a:ea typeface="굴림" charset="-127"/>
            </a:endParaRPr>
          </a:p>
        </p:txBody>
      </p:sp>
      <p:sp>
        <p:nvSpPr>
          <p:cNvPr id="153603" name="Rectangle 3"/>
          <p:cNvSpPr>
            <a:spLocks noGrp="1" noChangeArrowheads="1"/>
          </p:cNvSpPr>
          <p:nvPr>
            <p:ph type="body" idx="1"/>
          </p:nvPr>
        </p:nvSpPr>
        <p:spPr/>
        <p:txBody>
          <a:bodyPr/>
          <a:lstStyle/>
          <a:p>
            <a:r>
              <a:rPr lang="en-US" altLang="ko-KR" b="0" dirty="0" smtClean="0">
                <a:ea typeface="굴림" charset="-127"/>
              </a:rPr>
              <a:t>It is seen that </a:t>
            </a:r>
            <a:r>
              <a:rPr lang="en-US" altLang="ko-KR" b="0" dirty="0" err="1" smtClean="0">
                <a:ea typeface="굴림" charset="-127"/>
              </a:rPr>
              <a:t>TGac</a:t>
            </a:r>
            <a:r>
              <a:rPr lang="en-US" altLang="ko-KR" b="0" dirty="0" smtClean="0">
                <a:ea typeface="굴림" charset="-127"/>
              </a:rPr>
              <a:t> usage models are mainly focused on </a:t>
            </a:r>
          </a:p>
          <a:p>
            <a:pPr lvl="1"/>
            <a:r>
              <a:rPr lang="en-US" altLang="ko-KR" dirty="0" smtClean="0">
                <a:ea typeface="굴림" charset="-127"/>
              </a:rPr>
              <a:t>lightly-compressed video in a residential environment</a:t>
            </a:r>
          </a:p>
          <a:p>
            <a:pPr lvl="1"/>
            <a:r>
              <a:rPr lang="en-US" altLang="ko-KR" dirty="0" smtClean="0">
                <a:ea typeface="굴림" charset="-127"/>
              </a:rPr>
              <a:t>P2MP compressed video (e.g. blue-ray) in a large office</a:t>
            </a:r>
          </a:p>
          <a:p>
            <a:pPr lvl="1"/>
            <a:r>
              <a:rPr lang="en-US" altLang="ko-KR" dirty="0" smtClean="0">
                <a:ea typeface="굴림" charset="-127"/>
              </a:rPr>
              <a:t>P2P high-speed backhaul</a:t>
            </a:r>
          </a:p>
          <a:p>
            <a:pPr lvl="1"/>
            <a:endParaRPr lang="en-US" altLang="ko-KR" dirty="0" smtClean="0">
              <a:ea typeface="굴림" charset="-127"/>
            </a:endParaRPr>
          </a:p>
          <a:p>
            <a:pPr lvl="1"/>
            <a:endParaRPr lang="en-US" altLang="ko-KR" b="1" dirty="0" smtClean="0">
              <a:ea typeface="굴림" charset="-127"/>
            </a:endParaRPr>
          </a:p>
          <a:p>
            <a:pPr lvl="1"/>
            <a:endParaRPr lang="ko-KR" altLang="en-US" b="1" dirty="0" smtClean="0">
              <a:ea typeface="굴림" charset="-127"/>
            </a:endParaRPr>
          </a:p>
          <a:p>
            <a:endParaRPr lang="ko-KR" altLang="en-US" b="0" dirty="0" smtClean="0">
              <a:ea typeface="굴림" charset="-127"/>
            </a:endParaRPr>
          </a:p>
        </p:txBody>
      </p:sp>
      <p:sp>
        <p:nvSpPr>
          <p:cNvPr id="15360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16CA35BF-38CA-4F25-A52F-0ED182C4FD4B}" type="slidenum">
              <a:rPr lang="en-US" altLang="ko-KR">
                <a:ea typeface="굴림" charset="-127"/>
              </a:rPr>
              <a:pPr algn="ctr"/>
              <a:t>43</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2155906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7DD22F7-29D7-4007-95A9-C8A7065E42BB}" type="slidenum">
              <a:rPr lang="en-US" altLang="ko-KR">
                <a:ea typeface="굴림" charset="-127"/>
              </a:rPr>
              <a:pPr algn="ctr"/>
              <a:t>44</a:t>
            </a:fld>
            <a:endParaRPr lang="en-US" altLang="ko-KR">
              <a:ea typeface="굴림" charset="-127"/>
            </a:endParaRPr>
          </a:p>
        </p:txBody>
      </p:sp>
      <p:sp>
        <p:nvSpPr>
          <p:cNvPr id="114693" name="Rectangle 2"/>
          <p:cNvSpPr>
            <a:spLocks noGrp="1" noChangeArrowheads="1"/>
          </p:cNvSpPr>
          <p:nvPr>
            <p:ph type="title" idx="4294967295"/>
          </p:nvPr>
        </p:nvSpPr>
        <p:spPr>
          <a:noFill/>
        </p:spPr>
        <p:txBody>
          <a:bodyPr/>
          <a:lstStyle/>
          <a:p>
            <a:r>
              <a:rPr lang="en-US" altLang="ko-KR" smtClean="0">
                <a:ea typeface="굴림" charset="-127"/>
              </a:rPr>
              <a:t>Usage Model Mapping to Channel Model</a:t>
            </a:r>
            <a:br>
              <a:rPr lang="en-US" altLang="ko-KR" smtClean="0">
                <a:ea typeface="굴림" charset="-127"/>
              </a:rPr>
            </a:br>
            <a:r>
              <a:rPr lang="en-US" altLang="ko-KR" smtClean="0">
                <a:ea typeface="굴림" charset="-127"/>
              </a:rPr>
              <a:t>(for reference)</a:t>
            </a:r>
          </a:p>
        </p:txBody>
      </p:sp>
      <p:sp>
        <p:nvSpPr>
          <p:cNvPr id="11469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15189" name="Object 501"/>
          <p:cNvGraphicFramePr>
            <a:graphicFrameLocks noChangeAspect="1"/>
          </p:cNvGraphicFramePr>
          <p:nvPr/>
        </p:nvGraphicFramePr>
        <p:xfrm>
          <a:off x="2057400" y="1752600"/>
          <a:ext cx="4876800" cy="4267200"/>
        </p:xfrm>
        <a:graphic>
          <a:graphicData uri="http://schemas.openxmlformats.org/presentationml/2006/ole">
            <mc:AlternateContent xmlns:mc="http://schemas.openxmlformats.org/markup-compatibility/2006">
              <mc:Choice xmlns:v="urn:schemas-microsoft-com:vml" Requires="v">
                <p:oleObj spid="_x0000_s9223" name="비트맵 이미지" r:id="rId4" imgW="5638095" imgH="5028571" progId="Paint.Picture">
                  <p:embed/>
                </p:oleObj>
              </mc:Choice>
              <mc:Fallback>
                <p:oleObj name="비트맵 이미지" r:id="rId4" imgW="5638095" imgH="5028571"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752600"/>
                        <a:ext cx="4876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190" name="Rectangle 3"/>
          <p:cNvSpPr>
            <a:spLocks noChangeArrowheads="1"/>
          </p:cNvSpPr>
          <p:nvPr/>
        </p:nvSpPr>
        <p:spPr bwMode="auto">
          <a:xfrm>
            <a:off x="5410200" y="1600200"/>
            <a:ext cx="3429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969938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ltLang="ko-KR" dirty="0"/>
              <a:t>Revisit 11ac simulation scenarios</a:t>
            </a:r>
            <a:endParaRPr lang="ko-KR" altLang="en-US" dirty="0" smtClean="0">
              <a:ea typeface="굴림" charset="-127"/>
            </a:endParaRPr>
          </a:p>
        </p:txBody>
      </p:sp>
      <p:sp>
        <p:nvSpPr>
          <p:cNvPr id="154627" name="Rectangle 3"/>
          <p:cNvSpPr>
            <a:spLocks noGrp="1" noChangeArrowheads="1"/>
          </p:cNvSpPr>
          <p:nvPr>
            <p:ph type="body" idx="1"/>
          </p:nvPr>
        </p:nvSpPr>
        <p:spPr/>
        <p:txBody>
          <a:bodyPr/>
          <a:lstStyle/>
          <a:p>
            <a:r>
              <a:rPr lang="en-US" altLang="ko-KR" smtClean="0">
                <a:ea typeface="굴림" charset="-127"/>
              </a:rPr>
              <a:t>It can be seen that theses scenarios can easily be derived</a:t>
            </a:r>
            <a:endParaRPr lang="en-US" altLang="ko-KR" b="0" smtClean="0">
              <a:ea typeface="굴림" charset="-127"/>
            </a:endParaRPr>
          </a:p>
          <a:p>
            <a:pPr lvl="1"/>
            <a:r>
              <a:rPr lang="en-US" altLang="ko-KR" smtClean="0">
                <a:ea typeface="굴림" charset="-127"/>
              </a:rPr>
              <a:t>lightly-compressed video with the use of channel B</a:t>
            </a:r>
          </a:p>
          <a:p>
            <a:pPr lvl="1"/>
            <a:r>
              <a:rPr lang="en-US" altLang="ko-KR" smtClean="0">
                <a:ea typeface="굴림" charset="-127"/>
              </a:rPr>
              <a:t>P2MP compressed video (e.g. blue-ray) with the use of channel D</a:t>
            </a:r>
          </a:p>
          <a:p>
            <a:pPr lvl="1"/>
            <a:r>
              <a:rPr lang="en-US" altLang="ko-KR" smtClean="0">
                <a:ea typeface="굴림" charset="-127"/>
              </a:rPr>
              <a:t>P2P high-speed backhaul with the use of channel E</a:t>
            </a:r>
          </a:p>
          <a:p>
            <a:pPr lvl="1"/>
            <a:endParaRPr lang="en-US" altLang="ko-KR" smtClean="0">
              <a:ea typeface="굴림" charset="-127"/>
            </a:endParaRPr>
          </a:p>
          <a:p>
            <a:pPr lvl="1"/>
            <a:endParaRPr lang="ko-KR" altLang="en-US" smtClean="0">
              <a:ea typeface="굴림" charset="-127"/>
            </a:endParaRPr>
          </a:p>
          <a:p>
            <a:endParaRPr lang="en-US" altLang="ko-KR" smtClean="0">
              <a:ea typeface="굴림" charset="-127"/>
            </a:endParaRPr>
          </a:p>
        </p:txBody>
      </p:sp>
      <p:sp>
        <p:nvSpPr>
          <p:cNvPr id="154629"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24ECA92C-728D-481A-958A-2C839B7F826E}" type="slidenum">
              <a:rPr lang="en-US" altLang="ko-KR">
                <a:ea typeface="굴림" charset="-127"/>
              </a:rPr>
              <a:pPr algn="ctr"/>
              <a:t>45</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398602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ko-KR" dirty="0"/>
              <a:t>Revisit 11ac simulation scenarios</a:t>
            </a:r>
            <a:endParaRPr lang="en-US" altLang="ko-KR" dirty="0" smtClean="0">
              <a:ea typeface="굴림" charset="-127"/>
            </a:endParaRPr>
          </a:p>
        </p:txBody>
      </p:sp>
      <p:sp>
        <p:nvSpPr>
          <p:cNvPr id="168963" name="Rectangle 3"/>
          <p:cNvSpPr>
            <a:spLocks noGrp="1" noChangeArrowheads="1"/>
          </p:cNvSpPr>
          <p:nvPr>
            <p:ph type="body" idx="1"/>
          </p:nvPr>
        </p:nvSpPr>
        <p:spPr/>
        <p:txBody>
          <a:bodyPr/>
          <a:lstStyle/>
          <a:p>
            <a:r>
              <a:rPr lang="en-US" altLang="ko-KR" dirty="0" smtClean="0">
                <a:ea typeface="굴림" charset="-127"/>
              </a:rPr>
              <a:t>It is also possible for these scenarios to be derived with minimum modifications to one of conventional </a:t>
            </a:r>
            <a:r>
              <a:rPr lang="en-US" altLang="ko-KR" dirty="0" err="1" smtClean="0">
                <a:ea typeface="굴림" charset="-127"/>
              </a:rPr>
              <a:t>TGn</a:t>
            </a:r>
            <a:r>
              <a:rPr lang="en-US" altLang="ko-KR" dirty="0" smtClean="0">
                <a:ea typeface="굴림" charset="-127"/>
              </a:rPr>
              <a:t> simulation scenarios.</a:t>
            </a:r>
          </a:p>
          <a:p>
            <a:pPr lvl="1"/>
            <a:r>
              <a:rPr lang="en-US" altLang="ko-KR" dirty="0" smtClean="0">
                <a:ea typeface="굴림" charset="-127"/>
              </a:rPr>
              <a:t>Locations of AP and STAs : modification is not needed</a:t>
            </a:r>
          </a:p>
          <a:p>
            <a:pPr lvl="1"/>
            <a:r>
              <a:rPr lang="en-US" altLang="ko-KR" dirty="0" smtClean="0">
                <a:ea typeface="굴림" charset="-127"/>
              </a:rPr>
              <a:t>High-speed data services supporting high-quality video : only items which need to be modified </a:t>
            </a:r>
          </a:p>
          <a:p>
            <a:pPr lvl="2"/>
            <a:r>
              <a:rPr lang="en-US" altLang="ko-KR" sz="1800" dirty="0" smtClean="0">
                <a:ea typeface="굴림" charset="-127"/>
              </a:rPr>
              <a:t>For example, HDTV, SDTV =&gt; light-compressed video (MPEG2000)</a:t>
            </a:r>
          </a:p>
          <a:p>
            <a:pPr lvl="1"/>
            <a:r>
              <a:rPr lang="en-US" altLang="ko-KR" dirty="0" smtClean="0">
                <a:ea typeface="굴림" charset="-127"/>
              </a:rPr>
              <a:t>Residual services with low data rate such as Internet access, MP3 audio, VoIP and so on : modification is not needed</a:t>
            </a:r>
          </a:p>
          <a:p>
            <a:pPr lvl="2"/>
            <a:endParaRPr lang="en-US" altLang="ko-KR" dirty="0" smtClean="0">
              <a:ea typeface="굴림" charset="-127"/>
            </a:endParaRPr>
          </a:p>
          <a:p>
            <a:pPr lvl="1"/>
            <a:endParaRPr lang="en-US" altLang="ko-KR" dirty="0" smtClean="0">
              <a:ea typeface="굴림" charset="-127"/>
            </a:endParaRPr>
          </a:p>
        </p:txBody>
      </p:sp>
      <p:sp>
        <p:nvSpPr>
          <p:cNvPr id="16896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7A8DA93-081F-4D1F-918F-0A5FE3A44A49}" type="slidenum">
              <a:rPr lang="en-US" altLang="ko-KR">
                <a:ea typeface="굴림" charset="-127"/>
              </a:rPr>
              <a:pPr algn="ctr"/>
              <a:t>46</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56806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Meaning of Functional Requirements</a:t>
            </a:r>
            <a:endParaRPr lang="ko-KR" altLang="en-US" dirty="0"/>
          </a:p>
        </p:txBody>
      </p:sp>
      <p:sp>
        <p:nvSpPr>
          <p:cNvPr id="3" name="내용 개체 틀 2"/>
          <p:cNvSpPr>
            <a:spLocks noGrp="1"/>
          </p:cNvSpPr>
          <p:nvPr>
            <p:ph idx="1"/>
          </p:nvPr>
        </p:nvSpPr>
        <p:spPr/>
        <p:txBody>
          <a:bodyPr/>
          <a:lstStyle/>
          <a:p>
            <a:r>
              <a:rPr lang="en-GB" altLang="ko-KR" dirty="0" smtClean="0"/>
              <a:t>11ah Functional requirements</a:t>
            </a:r>
          </a:p>
          <a:p>
            <a:pPr lvl="1"/>
            <a:r>
              <a:rPr lang="en-GB" altLang="ko-KR" dirty="0" smtClean="0"/>
              <a:t>These </a:t>
            </a:r>
            <a:r>
              <a:rPr lang="en-GB" altLang="ko-KR" dirty="0"/>
              <a:t>requirements are derived from the document </a:t>
            </a:r>
            <a:r>
              <a:rPr lang="en-GB" altLang="ko-KR" dirty="0" smtClean="0"/>
              <a:t>“</a:t>
            </a:r>
            <a:r>
              <a:rPr lang="en-US" altLang="ko-KR" dirty="0" smtClean="0"/>
              <a:t>11-10-0001-13-0wng-900mhz-par-and-5c</a:t>
            </a:r>
            <a:r>
              <a:rPr lang="en-GB" altLang="ko-KR" dirty="0" smtClean="0"/>
              <a:t>”. </a:t>
            </a:r>
          </a:p>
          <a:p>
            <a:pPr lvl="1"/>
            <a:r>
              <a:rPr lang="en-GB" altLang="ko-KR" dirty="0" err="1" smtClean="0"/>
              <a:t>TGah</a:t>
            </a:r>
            <a:r>
              <a:rPr lang="en-GB" altLang="ko-KR" dirty="0" smtClean="0"/>
              <a:t> amendment </a:t>
            </a:r>
            <a:r>
              <a:rPr lang="en-GB" altLang="ko-KR" dirty="0"/>
              <a:t>must address the functional requirements </a:t>
            </a:r>
            <a:r>
              <a:rPr lang="en-GB" altLang="ko-KR" dirty="0" smtClean="0"/>
              <a:t>defined in functional requirements </a:t>
            </a:r>
            <a:r>
              <a:rPr lang="en-GB" altLang="ko-KR" dirty="0"/>
              <a:t>document. </a:t>
            </a:r>
            <a:endParaRPr lang="en-GB" altLang="ko-KR" dirty="0" smtClean="0"/>
          </a:p>
          <a:p>
            <a:pPr lvl="1"/>
            <a:r>
              <a:rPr lang="en-GB" altLang="ko-KR" dirty="0" smtClean="0"/>
              <a:t>As defined in Selection Procedure document(0238r2), 11ah functional requirements document also include evaluation methodology (network simulation scenarios)</a:t>
            </a:r>
          </a:p>
          <a:p>
            <a:pPr lvl="1"/>
            <a:r>
              <a:rPr lang="en-GB" altLang="ko-KR" dirty="0" smtClean="0"/>
              <a:t>They are an small set of very essential and key requirements without which we cannot call the amendment </a:t>
            </a:r>
            <a:r>
              <a:rPr lang="en-GB" altLang="ko-KR" dirty="0" err="1" smtClean="0"/>
              <a:t>TGah</a:t>
            </a:r>
            <a:r>
              <a:rPr lang="en-GB" altLang="ko-KR" dirty="0" smtClean="0"/>
              <a:t>. </a:t>
            </a:r>
          </a:p>
          <a:p>
            <a:pPr lvl="1"/>
            <a:r>
              <a:rPr lang="en-GB" altLang="ko-KR" dirty="0" smtClean="0"/>
              <a:t>Each requirement in the FR-EM document had better be described as a normative text without any specific number as possible.</a:t>
            </a:r>
          </a:p>
          <a:p>
            <a:pPr marL="857250" lvl="2" indent="0">
              <a:buNone/>
            </a:pPr>
            <a:r>
              <a:rPr lang="en-GB" altLang="ko-KR" dirty="0" smtClean="0"/>
              <a:t>			</a:t>
            </a:r>
            <a:endParaRPr lang="ko-KR" altLang="ko-KR"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981274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Functional Requirements</a:t>
            </a:r>
            <a:endParaRPr lang="ko-KR" altLang="en-US" dirty="0"/>
          </a:p>
        </p:txBody>
      </p:sp>
      <p:sp>
        <p:nvSpPr>
          <p:cNvPr id="3" name="내용 개체 틀 2"/>
          <p:cNvSpPr>
            <a:spLocks noGrp="1"/>
          </p:cNvSpPr>
          <p:nvPr>
            <p:ph idx="1"/>
          </p:nvPr>
        </p:nvSpPr>
        <p:spPr/>
        <p:txBody>
          <a:bodyPr/>
          <a:lstStyle/>
          <a:p>
            <a:r>
              <a:rPr lang="en-US" altLang="ko-KR" dirty="0" err="1" smtClean="0"/>
              <a:t>TGac</a:t>
            </a:r>
            <a:r>
              <a:rPr lang="en-US" altLang="ko-KR" dirty="0" smtClean="0"/>
              <a:t> FR (by Minho Cheong and Peter </a:t>
            </a:r>
            <a:r>
              <a:rPr lang="en-US" altLang="ko-KR" dirty="0" err="1" smtClean="0"/>
              <a:t>Loc</a:t>
            </a:r>
            <a:r>
              <a:rPr lang="en-US" altLang="ko-KR" dirty="0" smtClean="0"/>
              <a:t>)</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601497"/>
            <a:ext cx="5595937" cy="3799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8169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a:t>
            </a:r>
            <a:r>
              <a:rPr lang="en-US" altLang="ko-KR" dirty="0" smtClean="0"/>
              <a:t>Requirements (2)</a:t>
            </a:r>
            <a:endParaRPr lang="ko-KR" altLang="en-US" dirty="0"/>
          </a:p>
        </p:txBody>
      </p:sp>
      <p:sp>
        <p:nvSpPr>
          <p:cNvPr id="3" name="내용 개체 틀 2"/>
          <p:cNvSpPr>
            <a:spLocks noGrp="1"/>
          </p:cNvSpPr>
          <p:nvPr>
            <p:ph idx="1"/>
          </p:nvPr>
        </p:nvSpPr>
        <p:spPr/>
        <p:txBody>
          <a:bodyPr/>
          <a:lstStyle/>
          <a:p>
            <a:r>
              <a:rPr lang="en-US" altLang="ko-KR" dirty="0" err="1"/>
              <a:t>TGac</a:t>
            </a:r>
            <a:r>
              <a:rPr lang="en-US" altLang="ko-KR" dirty="0"/>
              <a:t> FR (by Minho Cheong and Peter </a:t>
            </a:r>
            <a:r>
              <a:rPr lang="en-US" altLang="ko-KR" dirty="0" err="1"/>
              <a:t>Loc</a:t>
            </a:r>
            <a:r>
              <a:rPr lang="en-US" altLang="ko-KR" dirty="0"/>
              <a:t>)</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425" y="2819400"/>
            <a:ext cx="61531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360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err="1" smtClean="0"/>
              <a:t>TGad</a:t>
            </a:r>
            <a:r>
              <a:rPr lang="en-US" altLang="ko-KR" dirty="0" smtClean="0"/>
              <a:t> FR (</a:t>
            </a:r>
            <a:r>
              <a:rPr lang="en-US" altLang="ko-KR" dirty="0" err="1" smtClean="0"/>
              <a:t>Eldad</a:t>
            </a:r>
            <a:r>
              <a:rPr lang="en-US" altLang="ko-KR" dirty="0" smtClean="0"/>
              <a:t> </a:t>
            </a:r>
            <a:r>
              <a:rPr lang="en-US" altLang="ko-KR" dirty="0" err="1" smtClean="0"/>
              <a:t>Perahia</a:t>
            </a:r>
            <a:r>
              <a:rPr lang="en-US" altLang="ko-KR" dirty="0" smtClean="0"/>
              <a:t>)</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09173"/>
            <a:ext cx="5562600" cy="381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569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err="1"/>
              <a:t>TGad</a:t>
            </a:r>
            <a:r>
              <a:rPr lang="en-US" altLang="ko-KR" dirty="0"/>
              <a:t> FR (</a:t>
            </a:r>
            <a:r>
              <a:rPr lang="en-US" altLang="ko-KR" dirty="0" err="1"/>
              <a:t>Eldad</a:t>
            </a:r>
            <a:r>
              <a:rPr lang="en-US" altLang="ko-KR" dirty="0"/>
              <a:t> </a:t>
            </a:r>
            <a:r>
              <a:rPr lang="en-US" altLang="ko-KR" dirty="0" err="1"/>
              <a:t>Perahia</a:t>
            </a:r>
            <a:r>
              <a:rPr lang="en-US" altLang="ko-KR" dirty="0"/>
              <a:t>)</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609965"/>
            <a:ext cx="5867400" cy="379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37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2109</TotalTime>
  <Words>4535</Words>
  <Application>Microsoft Office PowerPoint</Application>
  <PresentationFormat>화면 슬라이드 쇼(4:3)</PresentationFormat>
  <Paragraphs>639</Paragraphs>
  <Slides>46</Slides>
  <Notes>16</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46</vt:i4>
      </vt:variant>
    </vt:vector>
  </HeadingPairs>
  <TitlesOfParts>
    <vt:vector size="49" baseType="lpstr">
      <vt:lpstr>802-11-PathProtection</vt:lpstr>
      <vt:lpstr>Document</vt:lpstr>
      <vt:lpstr>비트맵 이미지</vt:lpstr>
      <vt:lpstr>Discussion Review of TGah Functional Requirements and Evaluation Methodology</vt:lpstr>
      <vt:lpstr>Abstract</vt:lpstr>
      <vt:lpstr>Discussion History</vt:lpstr>
      <vt:lpstr>What is Next Step?</vt:lpstr>
      <vt:lpstr>Meaning of Functional Requirements</vt:lpstr>
      <vt:lpstr>Examples of Functional Requirements</vt:lpstr>
      <vt:lpstr>Examples of Functional Requirements (2)</vt:lpstr>
      <vt:lpstr>Examples of Functional Requirements (3)</vt:lpstr>
      <vt:lpstr>Examples of Functional Requirements (4)</vt:lpstr>
      <vt:lpstr>Examples of Functional Requirements (5)</vt:lpstr>
      <vt:lpstr>Examples of Functional Requirements (6)</vt:lpstr>
      <vt:lpstr>Potential Contents of  TGah FR-EM Documents</vt:lpstr>
      <vt:lpstr>Discussion Result of TGah FR Element</vt:lpstr>
      <vt:lpstr>Discussion Result of TGah FR Element (2)</vt:lpstr>
      <vt:lpstr>Discussion Result of TGah FR Element (3)</vt:lpstr>
      <vt:lpstr>Discussion Result of TGah FR Element (4)</vt:lpstr>
      <vt:lpstr>Discussion Result of TGah FR Element (5)</vt:lpstr>
      <vt:lpstr>Discussion Result of TGah FR Element (6)</vt:lpstr>
      <vt:lpstr>Discussion Result of TGah FR Element (7)</vt:lpstr>
      <vt:lpstr>Discussion Result of TGah FR Element (8)</vt:lpstr>
      <vt:lpstr>Discussion Result of TGah FR Element (9)</vt:lpstr>
      <vt:lpstr>Discussion Result of TGah FR Element (10)</vt:lpstr>
      <vt:lpstr>Discussion Review of Approach for Evaluation Methodology</vt:lpstr>
      <vt:lpstr>Discussion Review of Approach for Evaluation Methodology (2)</vt:lpstr>
      <vt:lpstr>Summary</vt:lpstr>
      <vt:lpstr>References</vt:lpstr>
      <vt:lpstr>Appendix</vt:lpstr>
      <vt:lpstr>Revisit 11ah PAR&amp;5C</vt:lpstr>
      <vt:lpstr>Revisit 11ah PAR&amp;5C (2) </vt:lpstr>
      <vt:lpstr>Revisit 11ah PAR&amp;5C (3)</vt:lpstr>
      <vt:lpstr>Revisit 11ah PAR&amp;5C (4)</vt:lpstr>
      <vt:lpstr>Revisit 11ah PAR&amp;5C (5)</vt:lpstr>
      <vt:lpstr>Revisit 11ah Use Cases</vt:lpstr>
      <vt:lpstr>Revisit 11ah Use Cases (2)</vt:lpstr>
      <vt:lpstr>Revisit 11n simulation scenarios</vt:lpstr>
      <vt:lpstr>Revisit 11n simulation scenarios</vt:lpstr>
      <vt:lpstr>Revisit 11n simulation scenarios  (from 802.11-09/0096r0)</vt:lpstr>
      <vt:lpstr>Revisit 11n simulation scenarios  (from 802.11-08/1323r0) </vt:lpstr>
      <vt:lpstr>Revisit 11n simulation scenarios  (from 802.11-08/1323r0)  </vt:lpstr>
      <vt:lpstr>Revisit 11ac simulation scenarios</vt:lpstr>
      <vt:lpstr>High-Quality Video Service Requirements  (from 802.11-09/0161r2)</vt:lpstr>
      <vt:lpstr>Usage Model Mapping to Operating Bands (from 802.11-09/0161r2 and 08/0451r0)</vt:lpstr>
      <vt:lpstr>Usage Model Mapping to Operating Bands</vt:lpstr>
      <vt:lpstr>Usage Model Mapping to Channel Model (for reference)</vt:lpstr>
      <vt:lpstr>Revisit 11ac simulation scenarios</vt:lpstr>
      <vt:lpstr>Revisit 11ac simulation scenarios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Requirements Discussion</dc:title>
  <dc:creator>David Halasz</dc:creator>
  <cp:lastModifiedBy>Minho_v16</cp:lastModifiedBy>
  <cp:revision>208</cp:revision>
  <cp:lastPrinted>1998-02-10T13:28:06Z</cp:lastPrinted>
  <dcterms:created xsi:type="dcterms:W3CDTF">2009-11-09T00:32:22Z</dcterms:created>
  <dcterms:modified xsi:type="dcterms:W3CDTF">2011-05-10T20:38:47Z</dcterms:modified>
</cp:coreProperties>
</file>