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92" r:id="rId3"/>
    <p:sldId id="296" r:id="rId4"/>
    <p:sldId id="297" r:id="rId5"/>
    <p:sldId id="295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67550" y="9000621"/>
            <a:ext cx="10451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09374" y="6475413"/>
            <a:ext cx="93455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Mediatek/HTC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09374" y="6475413"/>
            <a:ext cx="934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Mediatek/HTC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802.11-11/0726r2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SPA+" TargetMode="External"/><Relationship Id="rId3" Type="http://schemas.openxmlformats.org/officeDocument/2006/relationships/hyperlink" Target="http://en.wikipedia.org/wiki/802.16" TargetMode="External"/><Relationship Id="rId7" Type="http://schemas.openxmlformats.org/officeDocument/2006/relationships/hyperlink" Target="http://en.wikipedia.org/wiki/HSUPA" TargetMode="External"/><Relationship Id="rId12" Type="http://schemas.openxmlformats.org/officeDocument/2006/relationships/hyperlink" Target="http://en.wikipedia.org/wiki/GSM" TargetMode="External"/><Relationship Id="rId2" Type="http://schemas.openxmlformats.org/officeDocument/2006/relationships/hyperlink" Target="http://en.wikipedia.org/wiki/WiMA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SDPA" TargetMode="External"/><Relationship Id="rId11" Type="http://schemas.openxmlformats.org/officeDocument/2006/relationships/hyperlink" Target="http://en.wikipedia.org/wiki/Enhanced_Data_Rates_for_GSM_Evolution#EDGE_Evolution" TargetMode="External"/><Relationship Id="rId5" Type="http://schemas.openxmlformats.org/officeDocument/2006/relationships/hyperlink" Target="http://en.wikipedia.org/wiki/UMTS" TargetMode="External"/><Relationship Id="rId10" Type="http://schemas.openxmlformats.org/officeDocument/2006/relationships/hyperlink" Target="http://en.wikipedia.org/wiki/EV-DO" TargetMode="External"/><Relationship Id="rId4" Type="http://schemas.openxmlformats.org/officeDocument/2006/relationships/hyperlink" Target="http://en.wikipedia.org/wiki/3GPP_Long_Term_Evolution" TargetMode="External"/><Relationship Id="rId9" Type="http://schemas.openxmlformats.org/officeDocument/2006/relationships/hyperlink" Target="http://en.wikipedia.org/wiki/UMTS-TD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75711" y="6475413"/>
            <a:ext cx="968214" cy="184666"/>
          </a:xfrm>
        </p:spPr>
        <p:txBody>
          <a:bodyPr/>
          <a:lstStyle/>
          <a:p>
            <a:r>
              <a:rPr lang="en-US" dirty="0" smtClean="0"/>
              <a:t>Mediatek, HTC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01000" cy="1066800"/>
          </a:xfrm>
          <a:noFill/>
          <a:ln/>
        </p:spPr>
        <p:txBody>
          <a:bodyPr/>
          <a:lstStyle/>
          <a:p>
            <a:r>
              <a:rPr lang="en-US" altLang="zh-TW" sz="2800" dirty="0" smtClean="0"/>
              <a:t>Data Rate Requirement </a:t>
            </a:r>
            <a:br>
              <a:rPr lang="en-US" altLang="zh-TW" sz="2800" dirty="0" smtClean="0"/>
            </a:br>
            <a:r>
              <a:rPr lang="en-US" altLang="zh-TW" sz="2800" dirty="0" smtClean="0"/>
              <a:t>Of </a:t>
            </a:r>
            <a:r>
              <a:rPr lang="en-US" altLang="zh-TW" sz="2800" dirty="0" err="1" smtClean="0"/>
              <a:t>WiFi</a:t>
            </a:r>
            <a:r>
              <a:rPr lang="en-US" altLang="zh-TW" sz="2800" dirty="0" smtClean="0"/>
              <a:t> Offloading in </a:t>
            </a:r>
            <a:r>
              <a:rPr lang="en-US" altLang="zh-TW" sz="2800" dirty="0" err="1" smtClean="0"/>
              <a:t>TGah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2011-05-10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3048000"/>
          <a:ext cx="7104063" cy="2514600"/>
        </p:xfrm>
        <a:graphic>
          <a:graphicData uri="http://schemas.openxmlformats.org/presentationml/2006/ole">
            <p:oleObj spid="_x0000_s1026" name="Document" r:id="rId4" imgW="8778415" imgH="31121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Offloading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75711" y="6475413"/>
            <a:ext cx="968214" cy="184666"/>
          </a:xfrm>
        </p:spPr>
        <p:txBody>
          <a:bodyPr/>
          <a:lstStyle/>
          <a:p>
            <a:r>
              <a:rPr lang="en-US" dirty="0" smtClean="0"/>
              <a:t>Mediatek, HTC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3GPP Consider </a:t>
            </a:r>
            <a:r>
              <a:rPr lang="en-US" dirty="0" err="1" smtClean="0"/>
              <a:t>WiFi</a:t>
            </a:r>
            <a:r>
              <a:rPr lang="en-US" dirty="0" smtClean="0"/>
              <a:t> Offloading a User Feature [1],[2],[3],[4],[5]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Standardization of 3GPP system to WLAN interworking also started since Rel-6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Starting from Rel-8, the development of 3GPP Evolved Packet System (EPS) also considers interactions with non-3GPP access networks including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network</a:t>
            </a:r>
            <a:endParaRPr lang="en-US" dirty="0" smtClean="0"/>
          </a:p>
          <a:p>
            <a:r>
              <a:rPr lang="en-US" dirty="0" err="1" smtClean="0"/>
              <a:t>TGah</a:t>
            </a:r>
            <a:r>
              <a:rPr lang="en-US" dirty="0" smtClean="0"/>
              <a:t> User case Category 3 [6]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dirty="0" smtClean="0"/>
              <a:t>Current 802.11(a, g, n, ac) WLAN have short coverage and mostly used in indoor environment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dirty="0" err="1" smtClean="0"/>
              <a:t>TGah</a:t>
            </a:r>
            <a:r>
              <a:rPr lang="en-US" altLang="ja-JP" dirty="0" smtClean="0"/>
              <a:t> has large coverage (~1km), can be used for mobile traffic offloading in outdoor environment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of Cellular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75711" y="6475413"/>
            <a:ext cx="968214" cy="184666"/>
          </a:xfrm>
        </p:spPr>
        <p:txBody>
          <a:bodyPr/>
          <a:lstStyle/>
          <a:p>
            <a:r>
              <a:rPr lang="en-US" dirty="0" smtClean="0"/>
              <a:t>Mediatek, HTC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05000"/>
          <a:ext cx="7319168" cy="2895600"/>
        </p:xfrm>
        <a:graphic>
          <a:graphicData uri="http://schemas.openxmlformats.org/drawingml/2006/table">
            <a:tbl>
              <a:tblPr/>
              <a:tblGrid>
                <a:gridCol w="1829792"/>
                <a:gridCol w="1829792"/>
                <a:gridCol w="1829792"/>
                <a:gridCol w="1829792"/>
              </a:tblGrid>
              <a:tr h="306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Standard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Family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Downlink (</a:t>
                      </a:r>
                      <a:r>
                        <a:rPr lang="en-US" sz="1400" b="1" dirty="0" err="1">
                          <a:latin typeface="Garamond"/>
                          <a:ea typeface="Times New Roman"/>
                          <a:cs typeface="Times New Roman"/>
                        </a:rPr>
                        <a:t>Mbit</a:t>
                      </a: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/s)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Uplink (</a:t>
                      </a:r>
                      <a:r>
                        <a:rPr lang="en-US" sz="1400" b="1" dirty="0" err="1">
                          <a:latin typeface="Garamond"/>
                          <a:ea typeface="Times New Roman"/>
                          <a:cs typeface="Times New Roman"/>
                        </a:rPr>
                        <a:t>Mbit</a:t>
                      </a: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/s)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2"/>
                        </a:rPr>
                        <a:t>WiMAX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3" tooltip="802.16"/>
                        </a:rPr>
                        <a:t>802.16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128 (20MHz)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56 (20MHz)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4" tooltip="3GPP Long Term Evolution"/>
                        </a:rPr>
                        <a:t>LTE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100 (20MHz)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50 (20 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5" tooltip="UMTS"/>
                        </a:rPr>
                        <a:t>UMTS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W-CDMA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6" tooltip="HSDPA"/>
                        </a:rPr>
                        <a:t>HSDPA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7" tooltip="HSUPA"/>
                        </a:rPr>
                        <a:t>HSUPA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8" tooltip="HSPA+"/>
                        </a:rPr>
                        <a:t>HSPA+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3G</a:t>
                      </a:r>
                      <a:endParaRPr lang="en-US" sz="1400" b="1" u="none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0.384</a:t>
                      </a:r>
                      <a:b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14.4</a:t>
                      </a:r>
                      <a:b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0.384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5.76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9"/>
                        </a:rPr>
                        <a:t>UMTS-TDD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0" tooltip="EV-DO"/>
                        </a:rPr>
                        <a:t>EV-DO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1x Rev. 0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EV-DO 1x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Rev.A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EV-DO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Rev.B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CDMA2000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2.45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3.1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4.9xN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0.15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1.8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1.8xN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1" tooltip="Enhanced Data Rates for GSM Evolution"/>
                        </a:rPr>
                        <a:t>EDGE Evolution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2"/>
                        </a:rPr>
                        <a:t>GSM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5105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Data rate increases significantly in the newer standards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Data Rate Requirement for User Category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75711" y="6475413"/>
            <a:ext cx="968214" cy="184666"/>
          </a:xfrm>
        </p:spPr>
        <p:txBody>
          <a:bodyPr/>
          <a:lstStyle/>
          <a:p>
            <a:r>
              <a:rPr lang="en-US" dirty="0" smtClean="0"/>
              <a:t>Mediatek, HTC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267200"/>
          </a:xfrm>
        </p:spPr>
        <p:txBody>
          <a:bodyPr/>
          <a:lstStyle/>
          <a:p>
            <a:pPr eaLnBrk="0" hangingPunct="0">
              <a:buFont typeface="Wingdings" pitchFamily="2" charset="2"/>
              <a:buChar char="q"/>
            </a:pPr>
            <a:r>
              <a:rPr lang="en-US" b="1" dirty="0" smtClean="0"/>
              <a:t>Requirements given in [6]: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Data rate (Aggregate BSS PHY rate):20 Mbps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Mobility: Pedestrian</a:t>
            </a:r>
            <a:endParaRPr lang="en-US" dirty="0" smtClean="0"/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STA/AP capacity: STA: 50 , AP: 1</a:t>
            </a:r>
            <a:endParaRPr lang="en-US" dirty="0" smtClean="0"/>
          </a:p>
          <a:p>
            <a:pPr eaLnBrk="0" hangingPunct="0">
              <a:buFont typeface="Wingdings" pitchFamily="2" charset="2"/>
              <a:buChar char="q"/>
            </a:pPr>
            <a:r>
              <a:rPr lang="en-US" b="1" dirty="0" smtClean="0"/>
              <a:t>Peak data rate should be increased in order to be comparable to the </a:t>
            </a:r>
            <a:r>
              <a:rPr lang="en-US" dirty="0" smtClean="0"/>
              <a:t>next generation cellular system</a:t>
            </a:r>
            <a:endParaRPr lang="en-US" b="1" dirty="0" smtClean="0"/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dirty="0" smtClean="0"/>
              <a:t>For a 5MHz channels,  MIMO transmission can be an optional mode to increase aggregate BSS data rate.</a:t>
            </a:r>
          </a:p>
          <a:p>
            <a:pPr marL="740664" lvl="2" indent="-283464">
              <a:spcBef>
                <a:spcPts val="400"/>
              </a:spcBef>
              <a:buFont typeface="Wingdings" pitchFamily="2" charset="2"/>
              <a:buChar char="q"/>
            </a:pPr>
            <a:r>
              <a:rPr lang="en-US" sz="2000" b="1" dirty="0" smtClean="0"/>
              <a:t>2x2 MIMO, 64 QAM, 5/6 code can achieve 35Mbps </a:t>
            </a:r>
            <a:r>
              <a:rPr lang="en-US" sz="2000" b="1" dirty="0" err="1" smtClean="0"/>
              <a:t>phy</a:t>
            </a:r>
            <a:r>
              <a:rPr lang="en-US" sz="2000" b="1" dirty="0" smtClean="0"/>
              <a:t> rate</a:t>
            </a:r>
          </a:p>
          <a:p>
            <a:pPr marL="740664" lvl="2" indent="-283464">
              <a:spcBef>
                <a:spcPts val="400"/>
              </a:spcBef>
              <a:buFont typeface="Wingdings" pitchFamily="2" charset="2"/>
              <a:buChar char="q"/>
            </a:pPr>
            <a:r>
              <a:rPr lang="en-US" sz="2000" b="1" dirty="0" smtClean="0"/>
              <a:t>4x4 MIMO, 64 QAM, 5/6 code can achieve 70Mbps </a:t>
            </a:r>
            <a:r>
              <a:rPr lang="en-US" sz="2000" b="1" dirty="0" err="1" smtClean="0"/>
              <a:t>phy</a:t>
            </a:r>
            <a:r>
              <a:rPr lang="en-US" sz="2000" b="1" dirty="0" smtClean="0"/>
              <a:t> rate</a:t>
            </a:r>
          </a:p>
          <a:p>
            <a:pPr marL="685800" lvl="2" indent="-342900">
              <a:spcBef>
                <a:spcPct val="50000"/>
              </a:spcBef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[1] GAN (Generic Access Network, TS 43.318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[2] EGAN (Enhanced GAN, TR 43.902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[3] IP Flow Mobility and Seamless WLAN Offload (TS 23.261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[4] I-WLAN (Interworking Wireless LAN, TS 23.234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[5] Support of non-trusted non-3GPP access network in EPS (TS 23.402 etc.)</a:t>
            </a:r>
          </a:p>
          <a:p>
            <a:pPr>
              <a:buNone/>
            </a:pPr>
            <a:r>
              <a:rPr lang="en-US" sz="2000" dirty="0" smtClean="0"/>
              <a:t>[6] “Potential Compromise for 802.11ah Use Case Document”, Rolf de Vegt, Qualcomm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75711" y="6475413"/>
            <a:ext cx="968214" cy="184666"/>
          </a:xfrm>
        </p:spPr>
        <p:txBody>
          <a:bodyPr/>
          <a:lstStyle/>
          <a:p>
            <a:r>
              <a:rPr lang="en-US" dirty="0" smtClean="0"/>
              <a:t>Mediatek, HTC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403</Words>
  <Application>Microsoft Office PowerPoint</Application>
  <PresentationFormat>On-screen Show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Data Rate Requirement  Of WiFi Offloading in TGah</vt:lpstr>
      <vt:lpstr>WiFi Offloading</vt:lpstr>
      <vt:lpstr>Data Rate of Cellular Networks</vt:lpstr>
      <vt:lpstr>Increase Data Rate Requirement for User Category 3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JW</cp:lastModifiedBy>
  <cp:revision>272</cp:revision>
  <cp:lastPrinted>1998-02-10T13:28:06Z</cp:lastPrinted>
  <dcterms:created xsi:type="dcterms:W3CDTF">2011-05-10T00:38:09Z</dcterms:created>
  <dcterms:modified xsi:type="dcterms:W3CDTF">2011-05-10T20:54:04Z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