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9" r:id="rId2"/>
    <p:sldId id="257" r:id="rId3"/>
    <p:sldId id="309" r:id="rId4"/>
    <p:sldId id="310" r:id="rId5"/>
    <p:sldId id="311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324" r:id="rId14"/>
    <p:sldId id="285" r:id="rId15"/>
    <p:sldId id="286" r:id="rId16"/>
    <p:sldId id="287" r:id="rId17"/>
    <p:sldId id="323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17" r:id="rId31"/>
    <p:sldId id="318" r:id="rId32"/>
    <p:sldId id="303" r:id="rId33"/>
    <p:sldId id="304" r:id="rId34"/>
    <p:sldId id="322" r:id="rId35"/>
    <p:sldId id="325" r:id="rId36"/>
    <p:sldId id="326" r:id="rId37"/>
    <p:sldId id="328" r:id="rId38"/>
    <p:sldId id="327" r:id="rId39"/>
    <p:sldId id="330" r:id="rId40"/>
    <p:sldId id="329" r:id="rId41"/>
    <p:sldId id="331" r:id="rId42"/>
    <p:sldId id="313" r:id="rId4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435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5D65DC03-16A3-4C43-ACCA-A23D439D6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435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45BE1E3C-6E02-40D9-9D6A-5DCF474343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54050" y="95706"/>
            <a:ext cx="743537" cy="215444"/>
          </a:xfrm>
          <a:ln/>
        </p:spPr>
        <p:txBody>
          <a:bodyPr/>
          <a:lstStyle/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95FF84-FB72-42EB-A0EE-14A64D6B61C5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54050" y="95706"/>
            <a:ext cx="743537" cy="215444"/>
          </a:xfrm>
          <a:ln/>
        </p:spPr>
        <p:txBody>
          <a:bodyPr/>
          <a:lstStyle/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0961DDD-83F9-43E0-96E4-5C34772E8908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FFF8A43-FD1C-4376-909F-34CA48CF7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A270425-5610-4AD6-8F89-73B0467F0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12660A7-38CE-4409-AE97-0155C7CF6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EE089EE-7D72-47C1-A2E7-AEE298CE2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BAF5B61-69CE-40C1-82CE-3382FB8E1A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FFE881A-DAF5-43F7-8AE1-33980DB45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0F02318-9CEA-4A2E-84C4-80ED962B4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9884D38-1D7F-4C50-8183-922ED8B82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AC16354-6386-4C99-BD01-E82AA96363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CE5483D8-9B81-46FC-AA89-E786CBD9C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03990E8-85BD-4FCC-8C2B-F37994DFD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554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3815" y="6475413"/>
            <a:ext cx="134011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Matt Fischer, Broadcom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F67E766E-6909-4AFF-A4B1-CF72380494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59830" y="332601"/>
            <a:ext cx="33856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802.11-11/0668r1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TX Mask Shoulders vis-à-vis ACI</a:t>
            </a:r>
            <a:endParaRPr 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2011-05-04</a:t>
            </a:r>
            <a:endParaRPr lang="en-US" sz="2000" b="0" dirty="0"/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519113" y="2273300"/>
          <a:ext cx="7808912" cy="2817813"/>
        </p:xfrm>
        <a:graphic>
          <a:graphicData uri="http://schemas.openxmlformats.org/presentationml/2006/ole">
            <p:oleObj spid="_x0000_s30731" name="Document" r:id="rId4" imgW="8245941" imgH="3369023" progId="Word.Document.8">
              <p:embed/>
            </p:oleObj>
          </a:graphicData>
        </a:graphic>
      </p:graphicFrame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6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6:</a:t>
            </a:r>
          </a:p>
          <a:p>
            <a:pPr lvl="1"/>
            <a:r>
              <a:rPr lang="en-US" dirty="0" smtClean="0"/>
              <a:t>Same floor area as Case 1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6 STA total AP plus clients</a:t>
            </a:r>
          </a:p>
          <a:p>
            <a:pPr lvl="1"/>
            <a:r>
              <a:rPr lang="en-US" dirty="0" smtClean="0"/>
              <a:t>TCP flows in both directions for every AP-client pair</a:t>
            </a:r>
          </a:p>
          <a:p>
            <a:pPr lvl="1"/>
            <a:r>
              <a:rPr lang="en-US" dirty="0" smtClean="0"/>
              <a:t>ED-CCA level = varied from -53 </a:t>
            </a:r>
            <a:r>
              <a:rPr lang="en-US" dirty="0" err="1" smtClean="0"/>
              <a:t>dBm</a:t>
            </a:r>
            <a:r>
              <a:rPr lang="en-US" dirty="0" smtClean="0"/>
              <a:t> to -71 </a:t>
            </a:r>
            <a:r>
              <a:rPr lang="en-US" dirty="0" err="1" smtClean="0"/>
              <a:t>dBm</a:t>
            </a:r>
            <a:endParaRPr lang="en-US" dirty="0"/>
          </a:p>
          <a:p>
            <a:pPr lvl="1"/>
            <a:r>
              <a:rPr lang="en-US" dirty="0" smtClean="0"/>
              <a:t>CRS level = -90 </a:t>
            </a:r>
            <a:r>
              <a:rPr lang="en-US" dirty="0" err="1" smtClean="0"/>
              <a:t>dBm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6</a:t>
            </a:r>
            <a:endParaRPr lang="en-US" dirty="0" smtClean="0"/>
          </a:p>
        </p:txBody>
      </p:sp>
      <p:pic>
        <p:nvPicPr>
          <p:cNvPr id="17414" name="Picture 6" descr="C:\My Documents\802.11\s_426_A99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6</a:t>
            </a:r>
            <a:endParaRPr lang="en-US" dirty="0" smtClean="0"/>
          </a:p>
        </p:txBody>
      </p:sp>
      <p:pic>
        <p:nvPicPr>
          <p:cNvPr id="36866" name="Picture 2" descr="Z:\projects\ns_data\mfischer\test-output-scenario-426\s_426_A23_5G_B_20_2x2_R_e10_c59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4274" name="Picture 2" descr="Z:\projects\ns_data\mfischer\test-output-scenario-426\s_426_cca_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7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7:</a:t>
            </a:r>
          </a:p>
          <a:p>
            <a:pPr lvl="1"/>
            <a:r>
              <a:rPr lang="en-US" dirty="0" smtClean="0"/>
              <a:t>Same floor area as Case 1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6 STA total AP plus clients</a:t>
            </a:r>
          </a:p>
          <a:p>
            <a:pPr lvl="2"/>
            <a:r>
              <a:rPr lang="en-US" dirty="0" smtClean="0"/>
              <a:t>Note client placement</a:t>
            </a:r>
          </a:p>
          <a:p>
            <a:pPr lvl="1"/>
            <a:r>
              <a:rPr lang="en-US" dirty="0" smtClean="0"/>
              <a:t>Flows:</a:t>
            </a:r>
            <a:endParaRPr lang="en-US" dirty="0" smtClean="0"/>
          </a:p>
          <a:p>
            <a:pPr lvl="2"/>
            <a:r>
              <a:rPr lang="en-US" dirty="0" smtClean="0"/>
              <a:t>U = 4x TCP flows only UPLINK for each AP-client pair</a:t>
            </a:r>
          </a:p>
          <a:p>
            <a:pPr lvl="2"/>
            <a:r>
              <a:rPr lang="en-US" dirty="0" smtClean="0"/>
              <a:t>D = 4x TCP flows only DOWNLINK for each AP-client pair</a:t>
            </a:r>
          </a:p>
          <a:p>
            <a:pPr lvl="2"/>
            <a:r>
              <a:rPr lang="en-US" dirty="0" smtClean="0"/>
              <a:t>UD = 2x TCP flows: AP0 -&gt; C2, C4 -&gt; AP3</a:t>
            </a:r>
          </a:p>
          <a:p>
            <a:pPr lvl="2"/>
            <a:r>
              <a:rPr lang="en-US" dirty="0" smtClean="0"/>
              <a:t>DU = 4x TCP flows: AP0 -&gt; C2, C1 -&gt; AP0, C4 -&gt; AP3, AP3 -&gt; C5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7</a:t>
            </a:r>
            <a:endParaRPr lang="en-US" dirty="0" smtClean="0"/>
          </a:p>
        </p:txBody>
      </p:sp>
      <p:pic>
        <p:nvPicPr>
          <p:cNvPr id="38914" name="Picture 2" descr="Z:\projects\ns_data\mfischer\test-output-scenario-427\s_427_A25_DU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7</a:t>
            </a:r>
            <a:endParaRPr lang="en-US" dirty="0" smtClean="0"/>
          </a:p>
        </p:txBody>
      </p:sp>
      <p:pic>
        <p:nvPicPr>
          <p:cNvPr id="37890" name="Picture 2" descr="Z:\projects\ns_data\mfischer\test-output-scenario-427\s_427_A23_DU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3250" name="Picture 2" descr="Z:\projects\ns_data\mfischer\test-output-scenario-427\s_427_ACI_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8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8:</a:t>
            </a:r>
          </a:p>
          <a:p>
            <a:pPr lvl="1"/>
            <a:r>
              <a:rPr lang="en-US" dirty="0" smtClean="0"/>
              <a:t>Slightly different from case 7 – APs are farther apart</a:t>
            </a:r>
          </a:p>
          <a:p>
            <a:pPr lvl="2"/>
            <a:r>
              <a:rPr lang="en-US" dirty="0" smtClean="0"/>
              <a:t>Attempt to get main link margin to be smaller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2 AP and 4 clients (effectively only two clients)</a:t>
            </a:r>
          </a:p>
          <a:p>
            <a:pPr lvl="1"/>
            <a:r>
              <a:rPr lang="en-US" dirty="0" smtClean="0"/>
              <a:t>2 TCP flows:</a:t>
            </a:r>
          </a:p>
          <a:p>
            <a:pPr lvl="2"/>
            <a:r>
              <a:rPr lang="en-US" dirty="0" smtClean="0"/>
              <a:t>U = C4 -&gt; AP3, C2 -&gt; AP0</a:t>
            </a:r>
          </a:p>
          <a:p>
            <a:pPr lvl="2"/>
            <a:r>
              <a:rPr lang="en-US" dirty="0" smtClean="0"/>
              <a:t>D = C4 &lt;- AP3, C2 &lt;- AP0</a:t>
            </a:r>
          </a:p>
          <a:p>
            <a:pPr lvl="2"/>
            <a:r>
              <a:rPr lang="en-US" dirty="0" smtClean="0"/>
              <a:t>UD =</a:t>
            </a:r>
            <a:r>
              <a:rPr lang="en-US" dirty="0" smtClean="0"/>
              <a:t>C4 -&gt; AP3, AP0 -&gt; C2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8</a:t>
            </a:r>
            <a:endParaRPr lang="en-US" dirty="0"/>
          </a:p>
        </p:txBody>
      </p:sp>
      <p:pic>
        <p:nvPicPr>
          <p:cNvPr id="24578" name="Picture 2" descr="Y:\test-output-scenario-428\s_428_A21_U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A comment requesting a change to the way spectral mask levels are calculated was submitted [1] </a:t>
            </a:r>
          </a:p>
          <a:p>
            <a:r>
              <a:rPr lang="en-US" sz="1800" dirty="0" smtClean="0"/>
              <a:t>The comment states that due to the increase in 11ac in the allowable in-band ripple from +/-2dB to +/-4dB there is a risk that the adjacent channel leakage (which is measured relative to peak power) will also increase by 2dB if device manufacturers take advantage of the increased allowable in-band ripple and hence will increase interference and reduce network </a:t>
            </a:r>
            <a:r>
              <a:rPr lang="en-US" sz="1800" dirty="0" err="1" smtClean="0"/>
              <a:t>Tput</a:t>
            </a:r>
            <a:endParaRPr lang="en-US" sz="1800" dirty="0" smtClean="0"/>
          </a:p>
          <a:p>
            <a:r>
              <a:rPr lang="en-US" sz="1800" dirty="0" smtClean="0"/>
              <a:t>We therefore study here the effect on system </a:t>
            </a:r>
            <a:r>
              <a:rPr lang="en-US" sz="1800" dirty="0" err="1" smtClean="0"/>
              <a:t>Tput</a:t>
            </a:r>
            <a:r>
              <a:rPr lang="en-US" sz="1800" dirty="0" smtClean="0"/>
              <a:t> of increased adjacent channel leakage by 2dB to quantify the potential degradation</a:t>
            </a:r>
          </a:p>
          <a:p>
            <a:r>
              <a:rPr lang="en-US" sz="1800" dirty="0" smtClean="0"/>
              <a:t>We use PHY system simulations to compare the effect of different CCA levels on system </a:t>
            </a:r>
            <a:r>
              <a:rPr lang="en-US" sz="1800" dirty="0" err="1" smtClean="0"/>
              <a:t>Tput</a:t>
            </a:r>
            <a:r>
              <a:rPr lang="en-US" sz="1800" dirty="0" smtClean="0"/>
              <a:t> as in [2]</a:t>
            </a:r>
          </a:p>
          <a:p>
            <a:r>
              <a:rPr lang="en-US" sz="1800" dirty="0" smtClean="0"/>
              <a:t>We also show results of some MAC-level system simulations</a:t>
            </a:r>
            <a:endParaRPr lang="en-US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8</a:t>
            </a:r>
            <a:endParaRPr lang="en-US" dirty="0" smtClean="0"/>
          </a:p>
        </p:txBody>
      </p:sp>
      <p:pic>
        <p:nvPicPr>
          <p:cNvPr id="39938" name="Picture 2" descr="Z:\projects\ns_data\mfischer\test-output-scenario-428\s_428_A23_D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5298" name="Picture 2" descr="Z:\projects\ns_data\mfischer\s_428_2011_05_05_11_18_21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9-C2R4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Case 9-C2R4:</a:t>
            </a:r>
          </a:p>
          <a:p>
            <a:pPr lvl="1"/>
            <a:r>
              <a:rPr lang="en-US" smtClean="0"/>
              <a:t>3 Floor office building</a:t>
            </a:r>
          </a:p>
          <a:p>
            <a:pPr lvl="1"/>
            <a:r>
              <a:rPr lang="en-US" smtClean="0"/>
              <a:t>9 BSS per floor (2500 sq ft per BSS maximum)</a:t>
            </a:r>
          </a:p>
          <a:p>
            <a:pPr lvl="2"/>
            <a:r>
              <a:rPr lang="en-US" smtClean="0"/>
              <a:t>Semi-rigid AP locations with random variance</a:t>
            </a:r>
          </a:p>
          <a:p>
            <a:pPr lvl="2"/>
            <a:r>
              <a:rPr lang="en-US" smtClean="0"/>
              <a:t>Random channel assignment from 2 adjacent channels</a:t>
            </a:r>
          </a:p>
          <a:p>
            <a:pPr lvl="1"/>
            <a:r>
              <a:rPr lang="en-US" smtClean="0"/>
              <a:t>1-3 clients per BSS (randomly assigned, randomly located)</a:t>
            </a:r>
          </a:p>
          <a:p>
            <a:pPr lvl="2"/>
            <a:r>
              <a:rPr lang="en-US" smtClean="0"/>
              <a:t>Over 110% of BSS area</a:t>
            </a:r>
          </a:p>
          <a:p>
            <a:pPr lvl="1"/>
            <a:r>
              <a:rPr lang="en-US" smtClean="0"/>
              <a:t>TCP flows:</a:t>
            </a:r>
          </a:p>
          <a:p>
            <a:pPr lvl="2"/>
            <a:r>
              <a:rPr lang="en-US" smtClean="0"/>
              <a:t>3:1 ratio DOWN to UP, randomly assigned</a:t>
            </a:r>
          </a:p>
          <a:p>
            <a:pPr lvl="3"/>
            <a:r>
              <a:rPr lang="en-US" smtClean="0"/>
              <a:t>One flow per client</a:t>
            </a:r>
            <a:endParaRPr lang="en-US" smtClean="0"/>
          </a:p>
          <a:p>
            <a:pPr lvl="1"/>
            <a:r>
              <a:rPr lang="en-US" smtClean="0"/>
              <a:t>CCA level = -62 dBm</a:t>
            </a:r>
          </a:p>
          <a:p>
            <a:pPr lvl="1"/>
            <a:r>
              <a:rPr lang="en-US" smtClean="0"/>
              <a:t>R4, R5, R6 = distinct randomizations</a:t>
            </a:r>
            <a:endParaRPr lang="en-US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9-C2R4</a:t>
            </a:r>
            <a:br>
              <a:rPr lang="en-US" smtClean="0"/>
            </a:br>
            <a:r>
              <a:rPr lang="en-US" smtClean="0"/>
              <a:t>common color = common channel</a:t>
            </a:r>
            <a:endParaRPr lang="en-US" dirty="0"/>
          </a:p>
        </p:txBody>
      </p:sp>
      <p:pic>
        <p:nvPicPr>
          <p:cNvPr id="40962" name="Picture 2" descr="Z:\projects\ns_data\mfischer\s_429_A25_B3C2_F3X36Y36R4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9-C2R4</a:t>
            </a:r>
            <a:br>
              <a:rPr lang="en-US" smtClean="0"/>
            </a:br>
            <a:r>
              <a:rPr lang="en-US" smtClean="0"/>
              <a:t>common color = common channel</a:t>
            </a:r>
            <a:endParaRPr lang="en-US" dirty="0"/>
          </a:p>
        </p:txBody>
      </p:sp>
      <p:pic>
        <p:nvPicPr>
          <p:cNvPr id="41986" name="Picture 2" descr="Z:\projects\ns_data\mfischer\s_429_A25_B3C2_F3X36Y36R4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9-C2R4</a:t>
            </a:r>
            <a:endParaRPr lang="en-US" dirty="0" smtClean="0"/>
          </a:p>
        </p:txBody>
      </p:sp>
      <p:pic>
        <p:nvPicPr>
          <p:cNvPr id="43010" name="Picture 2" descr="Z:\projects\ns_data\mfischer\s_429_A23_B3C2_F3X36Y36R4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9-C2R5</a:t>
            </a:r>
            <a:endParaRPr lang="en-US" dirty="0"/>
          </a:p>
        </p:txBody>
      </p:sp>
      <p:pic>
        <p:nvPicPr>
          <p:cNvPr id="44034" name="Picture 2" descr="Z:\projects\ns_data\mfischer\s_429_A23_B3C2_F3X36Y36R5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9-C2R5</a:t>
            </a:r>
            <a:endParaRPr lang="en-US" dirty="0" smtClean="0"/>
          </a:p>
        </p:txBody>
      </p:sp>
      <p:pic>
        <p:nvPicPr>
          <p:cNvPr id="45058" name="Picture 2" descr="Z:\projects\ns_data\mfischer\s_429_A23_B3C2_F3X36Y36R5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9-C2R6</a:t>
            </a:r>
            <a:endParaRPr lang="en-US" dirty="0"/>
          </a:p>
        </p:txBody>
      </p:sp>
      <p:pic>
        <p:nvPicPr>
          <p:cNvPr id="46082" name="Picture 2" descr="Z:\projects\ns_data\mfischer\s_429_A23_B3C2_F3X36Y36R6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9-C2R6</a:t>
            </a:r>
            <a:endParaRPr lang="en-US" dirty="0" smtClean="0"/>
          </a:p>
        </p:txBody>
      </p:sp>
      <p:pic>
        <p:nvPicPr>
          <p:cNvPr id="47106" name="Picture 2" descr="Z:\projects\ns_data\mfischer\s_429_A23_B3C2_F3X36Y36R6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Spectral Mask</a:t>
            </a:r>
            <a:endParaRPr lang="en-US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35138"/>
            <a:ext cx="6172200" cy="4629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9-C3R7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3 Channels to choose from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48130" name="Picture 2" descr="Z:\projects\ns_data\mfischer\s_429_A23_B3C3_F3X36Y36R7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9-C3R7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49154" name="Picture 2" descr="Z:\projects\ns_data\mfischer\s_429_A23_B3C3_F3X36Y36R7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9-C4R8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Four channels to choose from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0178" name="Picture 2" descr="Z:\projects\ns_data\mfischer\s_429_A23_B3C4_F3X36Y36R8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9-C4R8</a:t>
            </a:r>
            <a:endParaRPr lang="en-US" dirty="0" smtClean="0"/>
          </a:p>
        </p:txBody>
      </p:sp>
      <p:pic>
        <p:nvPicPr>
          <p:cNvPr id="51202" name="Picture 2" descr="Z:\projects\ns_data\mfischer\s_429_A29_B3C4_F3X36Y36R8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Results Case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2226" name="Picture 2" descr="Z:\projects\ns_data\mfischer\test-output-scenario-429\s_429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Parameters Case 10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10:</a:t>
            </a:r>
          </a:p>
          <a:p>
            <a:pPr lvl="1"/>
            <a:r>
              <a:rPr lang="en-US" dirty="0" smtClean="0"/>
              <a:t>1 floor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BSS</a:t>
            </a:r>
          </a:p>
          <a:p>
            <a:pPr lvl="2"/>
            <a:r>
              <a:rPr lang="en-US" dirty="0" smtClean="0"/>
              <a:t>Semi-rigid AP locations with random variance</a:t>
            </a:r>
          </a:p>
          <a:p>
            <a:pPr lvl="2"/>
            <a:r>
              <a:rPr lang="en-US" dirty="0" smtClean="0"/>
              <a:t>2 adjacent channels</a:t>
            </a:r>
          </a:p>
          <a:p>
            <a:pPr lvl="2"/>
            <a:r>
              <a:rPr lang="en-US" dirty="0" smtClean="0"/>
              <a:t>Varying TX Mask shoulders</a:t>
            </a:r>
          </a:p>
          <a:p>
            <a:pPr lvl="2"/>
            <a:r>
              <a:rPr lang="en-US" dirty="0" smtClean="0"/>
              <a:t>Randomized placements</a:t>
            </a:r>
          </a:p>
          <a:p>
            <a:pPr lvl="2"/>
            <a:r>
              <a:rPr lang="en-US" dirty="0" smtClean="0"/>
              <a:t>Randomized up and down pair flows</a:t>
            </a:r>
            <a:endParaRPr lang="en-US" dirty="0" smtClean="0"/>
          </a:p>
          <a:p>
            <a:pPr lvl="3"/>
            <a:r>
              <a:rPr lang="en-US" dirty="0" smtClean="0"/>
              <a:t>3:1 ratio DOWN to UP, randomly assigned</a:t>
            </a:r>
          </a:p>
          <a:p>
            <a:pPr lvl="3"/>
            <a:r>
              <a:rPr lang="en-US" dirty="0" smtClean="0"/>
              <a:t>One flow per client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10-0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6322" name="Picture 2" descr="Z:\projects\ns_data\mfischer\s_430_A23_B2R0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10-16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7346" name="Picture 2" descr="Z:\projects\ns_data\mfischer\s_430_A23_B2R16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10-17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8370" name="Picture 2" descr="Z:\projects\ns_data\mfischer\s_430_A23_B2R17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10</a:t>
            </a:r>
            <a:br>
              <a:rPr lang="en-US" dirty="0" smtClean="0"/>
            </a:br>
            <a:r>
              <a:rPr lang="en-US" dirty="0" smtClean="0"/>
              <a:t>20 randomized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0418" name="Picture 2" descr="Z:\projects\ns_data\mfischer\s_430_2011_05_05_10_35_54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 System Simulation Parameters</a:t>
            </a:r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dirty="0" smtClean="0"/>
              <a:t>36 APs and 4 STA per AP are dropped in an area of size 300x300 ft and 600x600ft</a:t>
            </a:r>
          </a:p>
          <a:p>
            <a:r>
              <a:rPr lang="en-US" sz="1100" dirty="0" smtClean="0"/>
              <a:t>APs are placed regularly with 5ft std</a:t>
            </a:r>
          </a:p>
          <a:p>
            <a:r>
              <a:rPr lang="en-US" sz="1100" dirty="0" smtClean="0"/>
              <a:t>STAs are associated with closest AP according to path loss (which includes random shadowing)</a:t>
            </a:r>
          </a:p>
          <a:p>
            <a:r>
              <a:rPr lang="en-US" sz="1100" dirty="0" smtClean="0"/>
              <a:t>One valid transmission per BSS is assumed </a:t>
            </a:r>
          </a:p>
          <a:p>
            <a:r>
              <a:rPr lang="en-US" sz="1100" dirty="0" smtClean="0"/>
              <a:t>BSSs are chosen randomly that meet CCA rules (50% probability to choose an AP as transmitter)</a:t>
            </a:r>
          </a:p>
          <a:p>
            <a:r>
              <a:rPr lang="en-US" sz="1100" dirty="0" smtClean="0"/>
              <a:t>After all transmitters were chosen SINR is calculated at each receiver and mapped to MCS</a:t>
            </a:r>
          </a:p>
          <a:p>
            <a:r>
              <a:rPr lang="en-US" sz="1100" dirty="0" smtClean="0"/>
              <a:t>SISO links over one 40MHz channel are assumed with 15dBm transmit power</a:t>
            </a:r>
          </a:p>
          <a:p>
            <a:r>
              <a:rPr lang="en-US" sz="1100" dirty="0" smtClean="0"/>
              <a:t>CCA level is fixed at -79dBm</a:t>
            </a:r>
          </a:p>
          <a:p>
            <a:r>
              <a:rPr lang="en-US" sz="1100" dirty="0" smtClean="0"/>
              <a:t>4 different frequencies are assigned to the 36 AP in two different ways:</a:t>
            </a:r>
          </a:p>
          <a:p>
            <a:pPr lvl="1"/>
            <a:r>
              <a:rPr lang="en-US" sz="1050" dirty="0" smtClean="0"/>
              <a:t>Ordered frequency allocation </a:t>
            </a:r>
          </a:p>
          <a:p>
            <a:pPr lvl="2"/>
            <a:r>
              <a:rPr lang="en-US" sz="1000" dirty="0" smtClean="0"/>
              <a:t>2 4 2 4 2 4</a:t>
            </a:r>
          </a:p>
          <a:p>
            <a:pPr lvl="2"/>
            <a:r>
              <a:rPr lang="en-US" sz="1000" dirty="0" smtClean="0"/>
              <a:t>1 3 1 3 1 3</a:t>
            </a:r>
          </a:p>
          <a:p>
            <a:pPr lvl="2"/>
            <a:r>
              <a:rPr lang="en-US" sz="1000" dirty="0" smtClean="0"/>
              <a:t>4 2 4 2 4 2</a:t>
            </a:r>
          </a:p>
          <a:p>
            <a:pPr lvl="2"/>
            <a:r>
              <a:rPr lang="en-US" sz="1000" dirty="0" smtClean="0"/>
              <a:t>3 1 3 1 3 1</a:t>
            </a:r>
          </a:p>
          <a:p>
            <a:pPr lvl="2"/>
            <a:r>
              <a:rPr lang="en-US" sz="1000" dirty="0" smtClean="0"/>
              <a:t>2 4 2 4 2 4</a:t>
            </a:r>
          </a:p>
          <a:p>
            <a:pPr lvl="2"/>
            <a:r>
              <a:rPr lang="en-US" sz="1000" dirty="0" smtClean="0"/>
              <a:t>1 3 1 3 1 3</a:t>
            </a:r>
          </a:p>
          <a:p>
            <a:pPr lvl="1"/>
            <a:r>
              <a:rPr lang="en-US" sz="1050" dirty="0" smtClean="0"/>
              <a:t>Random frequency allocation – in each drop each BSS randomly chooses one of four frequencies</a:t>
            </a:r>
          </a:p>
          <a:p>
            <a:r>
              <a:rPr lang="en-US" sz="1100" dirty="0" smtClean="0"/>
              <a:t>Simulation uses 50 drops and 250 TXOP per drop. In each TXOP a maximum number of transmitters across all frequencies are chosen without violating the CCA levels </a:t>
            </a:r>
          </a:p>
          <a:p>
            <a:r>
              <a:rPr lang="en-US" sz="1100" dirty="0" smtClean="0"/>
              <a:t>The Baseline ACL was assumed either -25dBr or -40dBr for all other three frequencies to separately reflect the average interference values with adjacent and alternate adjacent ACL. </a:t>
            </a:r>
          </a:p>
          <a:p>
            <a:r>
              <a:rPr lang="en-US" sz="1100" dirty="0" err="1" smtClean="0"/>
              <a:t>Tput</a:t>
            </a:r>
            <a:r>
              <a:rPr lang="en-US" sz="1100" dirty="0" smtClean="0"/>
              <a:t> loss is then measured with -23dBr and -38dBr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10</a:t>
            </a:r>
            <a:br>
              <a:rPr lang="en-US" dirty="0" smtClean="0"/>
            </a:br>
            <a:r>
              <a:rPr lang="en-US" dirty="0" smtClean="0"/>
              <a:t>20 randomized cases </a:t>
            </a:r>
            <a:r>
              <a:rPr lang="en-US" dirty="0" smtClean="0"/>
              <a:t>averaged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9394" name="Picture 2" descr="Z:\projects\ns_data\mfischer\s_430_2011_05_05_10_45_12_ave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Conclusions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Minimal per-link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degradation. </a:t>
            </a:r>
          </a:p>
          <a:p>
            <a:r>
              <a:rPr lang="en-US" sz="1600" dirty="0" smtClean="0"/>
              <a:t>No sum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 for increase from -40 to -38dBr</a:t>
            </a:r>
          </a:p>
          <a:p>
            <a:r>
              <a:rPr lang="en-US" sz="1600" dirty="0" smtClean="0"/>
              <a:t>Small (few % points)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 for increase from -25 to -23dBr probably due to reduced average number of concurrent transmissions </a:t>
            </a:r>
          </a:p>
          <a:p>
            <a:endParaRPr lang="en-US" sz="1600" dirty="0" smtClean="0"/>
          </a:p>
          <a:p>
            <a:r>
              <a:rPr lang="en-US" sz="1600" dirty="0" smtClean="0"/>
              <a:t>Notes:</a:t>
            </a:r>
          </a:p>
          <a:p>
            <a:pPr lvl="1"/>
            <a:r>
              <a:rPr lang="en-US" sz="1400" dirty="0" smtClean="0"/>
              <a:t>In reality when many channels are available (as in the case of 40MHz channels) the interference level will be mostly -40dBr since most channels are not adjacent.</a:t>
            </a:r>
          </a:p>
          <a:p>
            <a:pPr lvl="1"/>
            <a:r>
              <a:rPr lang="en-US" sz="1400" dirty="0" smtClean="0"/>
              <a:t>Interference level of -25dBr will only be the dominant case if only 2-3 channels are available </a:t>
            </a:r>
          </a:p>
          <a:p>
            <a:pPr lvl="1"/>
            <a:r>
              <a:rPr lang="en-US" sz="1400" dirty="0" smtClean="0"/>
              <a:t>The simulation assumes full buffer – all nodes always have something to transmit – this is a worst case scenario from interference point of view. 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While it’s not clear that implementations of 802.11ac will actually have in-band signal power variations of +/-4dB, the effect on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is modest. Therefore, we propose not to include  restrictions (equations, etc.)  to the spectral flatness.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[1] 11-11-0276-11-00ac-tgac-d0-1-comments.xls</a:t>
            </a:r>
          </a:p>
          <a:p>
            <a:pPr lvl="1"/>
            <a:r>
              <a:rPr lang="en-US" dirty="0" smtClean="0"/>
              <a:t>CID 488</a:t>
            </a:r>
          </a:p>
          <a:p>
            <a:pPr>
              <a:buNone/>
            </a:pPr>
            <a:r>
              <a:rPr lang="en-US" dirty="0" smtClean="0"/>
              <a:t>[2] 11-11-0061-00-00ac-cca-threshold-levels.ppt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 smtClean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531938" y="1300163"/>
          <a:ext cx="6048375" cy="5329237"/>
        </p:xfrm>
        <a:graphic>
          <a:graphicData uri="http://schemas.openxmlformats.org/presentationml/2006/ole">
            <p:oleObj spid="_x0000_s33794" name="Document" r:id="rId3" imgW="6084422" imgH="6271539" progId="Word.Document.12">
              <p:embed/>
            </p:oleObj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5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5:</a:t>
            </a:r>
          </a:p>
          <a:p>
            <a:pPr lvl="1"/>
            <a:r>
              <a:rPr lang="en-US" dirty="0" smtClean="0"/>
              <a:t>Office environment</a:t>
            </a:r>
          </a:p>
          <a:p>
            <a:pPr lvl="2"/>
            <a:r>
              <a:rPr lang="en-US" dirty="0" smtClean="0"/>
              <a:t>Approx 30 x 50 m</a:t>
            </a:r>
            <a:endParaRPr lang="en-US" dirty="0" smtClean="0"/>
          </a:p>
          <a:p>
            <a:pPr lvl="2"/>
            <a:r>
              <a:rPr lang="en-US" dirty="0" smtClean="0"/>
              <a:t>One floor simulated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BSS</a:t>
            </a:r>
          </a:p>
          <a:p>
            <a:pPr lvl="2"/>
            <a:r>
              <a:rPr lang="en-US" dirty="0" smtClean="0"/>
              <a:t>1 BSS on each of two adjacent channels</a:t>
            </a:r>
          </a:p>
          <a:p>
            <a:pPr lvl="2"/>
            <a:r>
              <a:rPr lang="en-US" dirty="0" smtClean="0"/>
              <a:t>AP0 + 10 clients</a:t>
            </a:r>
          </a:p>
          <a:p>
            <a:pPr lvl="2"/>
            <a:r>
              <a:rPr lang="en-US" dirty="0" smtClean="0"/>
              <a:t>AP11 + 10 clients</a:t>
            </a:r>
          </a:p>
          <a:p>
            <a:pPr lvl="1"/>
            <a:r>
              <a:rPr lang="en-US" dirty="0" smtClean="0"/>
              <a:t>TCP flows in both directions for every AP-client pair</a:t>
            </a:r>
          </a:p>
          <a:p>
            <a:pPr lvl="1"/>
            <a:r>
              <a:rPr lang="en-US" dirty="0" smtClean="0"/>
              <a:t>ED-CCA level = -62 </a:t>
            </a:r>
            <a:r>
              <a:rPr lang="en-US" dirty="0" err="1" smtClean="0"/>
              <a:t>dBm</a:t>
            </a:r>
            <a:endParaRPr lang="en-US" dirty="0" smtClean="0"/>
          </a:p>
          <a:p>
            <a:pPr lvl="1"/>
            <a:r>
              <a:rPr lang="en-US" dirty="0" smtClean="0"/>
              <a:t>CRS level = -90 </a:t>
            </a:r>
            <a:r>
              <a:rPr lang="en-US" dirty="0" err="1" smtClean="0"/>
              <a:t>dBm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5</a:t>
            </a:r>
            <a:endParaRPr lang="en-US" dirty="0" smtClean="0"/>
          </a:p>
        </p:txBody>
      </p:sp>
      <p:pic>
        <p:nvPicPr>
          <p:cNvPr id="14341" name="Picture 5" descr="C:\My Documents\802.11\s_425_A99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5</a:t>
            </a:r>
            <a:endParaRPr lang="en-US" dirty="0" smtClean="0"/>
          </a:p>
        </p:txBody>
      </p:sp>
      <p:pic>
        <p:nvPicPr>
          <p:cNvPr id="35842" name="Picture 2" descr="Z:\projects\ns_data\mfischer\test-output-scenario-425\s_425_A23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5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t-BR" smtClean="0"/>
              <a:t>s_425_A23_5G_B_20_2x2_R_e10_c62 =  82.29 Mbps</a:t>
            </a:r>
          </a:p>
          <a:p>
            <a:pPr lvl="2"/>
            <a:r>
              <a:rPr lang="pt-BR" smtClean="0"/>
              <a:t>s_425_A25_5G_B_20_2x2_R_e10_c62 =  83.44 Mbps</a:t>
            </a:r>
          </a:p>
          <a:p>
            <a:pPr lvl="2"/>
            <a:r>
              <a:rPr lang="pt-BR" smtClean="0"/>
              <a:t>s_425_A38_5G_B_20_2x2_R_e10_c62 =  84.61 Mbps</a:t>
            </a:r>
          </a:p>
          <a:p>
            <a:pPr lvl="2"/>
            <a:r>
              <a:rPr lang="pt-BR" smtClean="0"/>
              <a:t>s_425_A40_5G_B_20_2x2_R_e10_c62 =  84.67 Mbps</a:t>
            </a:r>
          </a:p>
          <a:p>
            <a:pPr lvl="2"/>
            <a:r>
              <a:rPr lang="pt-BR" smtClean="0"/>
              <a:t>s_425_A99_5G_B_20_2x2_R_e10_c62 =  92.30 Mbps</a:t>
            </a:r>
          </a:p>
          <a:p>
            <a:pPr lvl="2"/>
            <a:endParaRPr lang="pt-BR" smtClean="0"/>
          </a:p>
          <a:p>
            <a:pPr lvl="2"/>
            <a:endParaRPr lang="pt-BR" smtClean="0"/>
          </a:p>
          <a:p>
            <a:pPr lvl="2"/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2664</TotalTime>
  <Words>1524</Words>
  <Application>Microsoft Office PowerPoint</Application>
  <PresentationFormat>On-screen Show (4:3)</PresentationFormat>
  <Paragraphs>296</Paragraphs>
  <Slides>42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Times New Roman</vt:lpstr>
      <vt:lpstr>802-11-Submission</vt:lpstr>
      <vt:lpstr>Microsoft Office Word 97 - 2003 Document</vt:lpstr>
      <vt:lpstr>Microsoft Office Word Document</vt:lpstr>
      <vt:lpstr>TX Mask Shoulders vis-à-vis ACI</vt:lpstr>
      <vt:lpstr>Abstract</vt:lpstr>
      <vt:lpstr>Spectral Mask</vt:lpstr>
      <vt:lpstr>PHY System Simulation Parameters</vt:lpstr>
      <vt:lpstr>Results</vt:lpstr>
      <vt:lpstr>MAC Sim Parameters Case 5</vt:lpstr>
      <vt:lpstr>MAC Sim Topography Case 5</vt:lpstr>
      <vt:lpstr>MAC Sim RXPWR Case 5</vt:lpstr>
      <vt:lpstr>MAC_SIM Results Case 5</vt:lpstr>
      <vt:lpstr>MAC Sim Parameters Case 6</vt:lpstr>
      <vt:lpstr>MAC Sim Topography Case 6</vt:lpstr>
      <vt:lpstr>MAC Sim RXPWR Case 6</vt:lpstr>
      <vt:lpstr>MAC_SIM Results Case 6</vt:lpstr>
      <vt:lpstr>MAC Sim Parameters Case 7</vt:lpstr>
      <vt:lpstr>MAC Sim Topography Case 7</vt:lpstr>
      <vt:lpstr>MAC Sim RXPWR Case 7</vt:lpstr>
      <vt:lpstr>MAC_SIM Results Case 7</vt:lpstr>
      <vt:lpstr>MAC Sim Parameters Case 8</vt:lpstr>
      <vt:lpstr>MAC Sim Topography Case 8</vt:lpstr>
      <vt:lpstr>MAC Sim RXPWR Case 8</vt:lpstr>
      <vt:lpstr>MAC_SIM Results Case 8</vt:lpstr>
      <vt:lpstr>MAC Sim Parameters Case 9-C2R4</vt:lpstr>
      <vt:lpstr>MAC Sim Topography Case 9-C2R4 common color = common channel</vt:lpstr>
      <vt:lpstr>MAC Sim Topography Case 9-C2R4 common color = common channel</vt:lpstr>
      <vt:lpstr>MAC Sim RXPWR Case 9-C2R4</vt:lpstr>
      <vt:lpstr>MAC Sim Topography Case 9-C2R5</vt:lpstr>
      <vt:lpstr>MAC Sim RXPWR Case 9-C2R5</vt:lpstr>
      <vt:lpstr>MAC Sim Topography Case 9-C2R6</vt:lpstr>
      <vt:lpstr>MAC Sim RXPWR Case 9-C2R6</vt:lpstr>
      <vt:lpstr>MAC Sim Topography Case 9-C3R7 3 Channels to choose from</vt:lpstr>
      <vt:lpstr>MAC Sim RXPWR Case 9-C3R7</vt:lpstr>
      <vt:lpstr>MAC Sim Topography Case 9-C4R8 Four channels to choose from</vt:lpstr>
      <vt:lpstr>MAC Sim RXPWR Case 9-C4R8</vt:lpstr>
      <vt:lpstr>MAC Sim Results Case 9</vt:lpstr>
      <vt:lpstr>MAC Sim Parameters Case 10</vt:lpstr>
      <vt:lpstr>MAC Sim Topography Case 10-0</vt:lpstr>
      <vt:lpstr>MAC Sim Topography Case 10-16</vt:lpstr>
      <vt:lpstr>MAC Sim Topography Case 10-17</vt:lpstr>
      <vt:lpstr>MAC Sim Results Case 10 20 randomized cases</vt:lpstr>
      <vt:lpstr>MAC Sim Results Case 10 20 randomized cases averaged</vt:lpstr>
      <vt:lpstr>Simulation Conclusions</vt:lpstr>
      <vt:lpstr>References</vt:lpstr>
    </vt:vector>
  </TitlesOfParts>
  <Company>Broadcom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Ron Porat</dc:creator>
  <cp:keywords>May 2011</cp:keywords>
  <dc:description>Ron Porat, Broadcom</dc:description>
  <cp:lastModifiedBy>mfischer</cp:lastModifiedBy>
  <cp:revision>37</cp:revision>
  <cp:lastPrinted>1998-02-10T13:28:06Z</cp:lastPrinted>
  <dcterms:created xsi:type="dcterms:W3CDTF">2011-05-03T23:37:34Z</dcterms:created>
  <dcterms:modified xsi:type="dcterms:W3CDTF">2011-05-05T20:02:28Z</dcterms:modified>
</cp:coreProperties>
</file>