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0" r:id="rId3"/>
    <p:sldId id="272" r:id="rId4"/>
    <p:sldId id="273" r:id="rId5"/>
    <p:sldId id="274" r:id="rId6"/>
    <p:sldId id="275" r:id="rId7"/>
    <p:sldId id="271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C84"/>
    <a:srgbClr val="EFE6A8"/>
    <a:srgbClr val="6A2A09"/>
    <a:srgbClr val="EFC59E"/>
    <a:srgbClr val="A40314"/>
    <a:srgbClr val="7BFF8D"/>
    <a:srgbClr val="FFF463"/>
    <a:srgbClr val="F6C1A0"/>
    <a:srgbClr val="30CC29"/>
    <a:srgbClr val="AC7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中間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テーマ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テーマ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2673BF1D-9DAF-9045-B632-EEED0899BC7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E910C18A-03BD-DE42-8C52-D363488395C2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9E944D61-F205-9B44-A9BD-355584AC9F9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047559C-680F-E94C-BB6B-E24F5D8A36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F53E4DA-97F1-CD4B-A96C-888A6FB9533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5D082882-EEB1-3B45-9B3F-63C8F74559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1E72FFA-50B6-BE49-9796-CC7F59AABF3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D4705DE-EF5E-3245-9BC1-C3DA5D49391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AC81D6A2-EF1A-7342-8735-F6FB16D8B53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FB997D35-7908-D144-B3D6-FD1AB951F4F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7B0F5319-FD8A-3346-B5E7-F356E79E474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CC6778-12E3-F944-995B-F7B11050D4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6E4B4F7-6D23-4B41-816F-CC2E353383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9999CD1-250E-3B41-87CE-CF495A8A8F6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03E4786A-0337-604E-9B36-BA666746C78B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</a:t>
            </a:r>
            <a:r>
              <a:rPr lang="en-US" altLang="ja-JP" sz="1800" b="1" dirty="0" smtClean="0"/>
              <a:t>802.11-11/0167r0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55454" cy="276999"/>
          </a:xfrm>
        </p:spPr>
        <p:txBody>
          <a:bodyPr/>
          <a:lstStyle/>
          <a:p>
            <a:r>
              <a:rPr lang="en-US" altLang="ko-KR" smtClean="0"/>
              <a:t>May 2011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C0B7CE83-FD07-4F43-BAD8-20FD0EDAD0F6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ko-KR" dirty="0" smtClean="0"/>
              <a:t>Comments on 238r13</a:t>
            </a:r>
            <a:endParaRPr lang="en-US" altLang="ja-JP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2011-05-02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09600" y="2362200"/>
          <a:ext cx="7924800" cy="242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1447800"/>
                <a:gridCol w="19812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Name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Affiliations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Address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Phone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email</a:t>
                      </a:r>
                      <a:endParaRPr kumimoji="1" lang="ja-JP" alt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Jihyun Lee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LG Electronics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  <a:ea typeface="맑은 고딕"/>
                        </a:rPr>
                        <a:t>LG R&amp;D Complex 533, Hogye-1dong, </a:t>
                      </a:r>
                      <a:r>
                        <a:rPr lang="en-US" sz="1600" dirty="0" err="1" smtClean="0">
                          <a:latin typeface="+mn-lt"/>
                          <a:ea typeface="맑은 고딕"/>
                        </a:rPr>
                        <a:t>Dongan-Gu</a:t>
                      </a:r>
                      <a:r>
                        <a:rPr lang="en-US" sz="1600" dirty="0" smtClean="0">
                          <a:latin typeface="+mn-lt"/>
                          <a:ea typeface="맑은 고딕"/>
                        </a:rPr>
                        <a:t>, Anyang, </a:t>
                      </a:r>
                      <a:r>
                        <a:rPr lang="en-US" sz="1600" dirty="0" err="1" smtClean="0">
                          <a:latin typeface="+mn-lt"/>
                          <a:ea typeface="맑은 고딕"/>
                        </a:rPr>
                        <a:t>Kyungki</a:t>
                      </a:r>
                      <a:r>
                        <a:rPr lang="en-US" sz="1600" dirty="0" smtClean="0">
                          <a:latin typeface="+mn-lt"/>
                          <a:ea typeface="맑은 고딕"/>
                        </a:rPr>
                        <a:t>, 431-749, Korea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+82-31-450-1860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Jihyun1220.lee@lge.com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Eunsun</a:t>
                      </a:r>
                      <a:r>
                        <a:rPr kumimoji="1" lang="en-US" altLang="ja-JP" sz="1600" baseline="0" dirty="0" smtClean="0"/>
                        <a:t> Kim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Yong</a:t>
                      </a:r>
                      <a:r>
                        <a:rPr kumimoji="1" lang="en-US" altLang="ja-JP" sz="1600" baseline="0" dirty="0" smtClean="0"/>
                        <a:t>ho Seok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This presentation contains comments on “</a:t>
            </a:r>
            <a:r>
              <a:rPr lang="en-GB" dirty="0" smtClean="0"/>
              <a:t>11-11-0238-13-00ai-use-case-reference-list-for-TGai”</a:t>
            </a:r>
            <a:r>
              <a:rPr lang="en-US" altLang="ja-JP" dirty="0" smtClean="0"/>
              <a:t> </a:t>
            </a:r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Correction of expected values according to the description of the traits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7244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Tokyo Central Train Station: </a:t>
            </a:r>
          </a:p>
          <a:p>
            <a:pPr lvl="1"/>
            <a:r>
              <a:rPr lang="en-GB" dirty="0" smtClean="0"/>
              <a:t>Mobile devices perform Internet access while entering or leaving a very crowded train station. There is the possibility of </a:t>
            </a:r>
            <a:r>
              <a:rPr lang="en-GB" b="1" dirty="0" smtClean="0"/>
              <a:t>the person running, not just walking. </a:t>
            </a:r>
            <a:r>
              <a:rPr lang="en-GB" dirty="0" smtClean="0"/>
              <a:t>Another</a:t>
            </a:r>
            <a:r>
              <a:rPr lang="en-GB" strike="sngStrike" dirty="0" smtClean="0"/>
              <a:t>\</a:t>
            </a:r>
            <a:r>
              <a:rPr lang="en-GB" dirty="0" smtClean="0"/>
              <a:t> example of </a:t>
            </a:r>
            <a:r>
              <a:rPr lang="en-GB" strike="sngStrike" dirty="0" smtClean="0"/>
              <a:t>this </a:t>
            </a:r>
            <a:r>
              <a:rPr lang="en-GB" dirty="0" smtClean="0"/>
              <a:t>this kind of crowding is the Marathon scenario, where there are more than a thousand participants moving through a city and associating with numerous, uncoordinated hotspots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For a pedestrian case, coverage interval value of less than 10 sec. does not seem quite feasible</a:t>
            </a:r>
          </a:p>
          <a:p>
            <a:pPr lvl="2"/>
            <a:r>
              <a:rPr lang="en-GB" dirty="0" smtClean="0"/>
              <a:t>Does everyone run as fast as </a:t>
            </a:r>
            <a:r>
              <a:rPr lang="en-GB" dirty="0" err="1" smtClean="0"/>
              <a:t>Usain</a:t>
            </a:r>
            <a:r>
              <a:rPr lang="en-GB" dirty="0" smtClean="0"/>
              <a:t> Bolt? His 100m world record is 9.72 sec…</a:t>
            </a:r>
            <a:r>
              <a:rPr lang="en-GB" dirty="0" smtClean="0">
                <a:sym typeface="Wingdings" pitchFamily="2" charset="2"/>
              </a:rPr>
              <a:t> </a:t>
            </a:r>
            <a:endParaRPr lang="en-GB" dirty="0" smtClean="0"/>
          </a:p>
          <a:p>
            <a:pPr lvl="1"/>
            <a:r>
              <a:rPr lang="en-GB" dirty="0" smtClean="0"/>
              <a:t>Due to unexpected pedestrian route choice, more than 2 sec. seems more reasonable</a:t>
            </a:r>
          </a:p>
          <a:p>
            <a:pPr lvl="1"/>
            <a:endParaRPr lang="en-GB" dirty="0" smtClean="0"/>
          </a:p>
          <a:p>
            <a:pPr lvl="1"/>
            <a:endParaRPr lang="en-GB" sz="1600" dirty="0" smtClean="0"/>
          </a:p>
          <a:p>
            <a:pPr lvl="1"/>
            <a:endParaRPr lang="en-GB" sz="1600" dirty="0" smtClean="0"/>
          </a:p>
          <a:p>
            <a:pPr lvl="1"/>
            <a:endParaRPr lang="en-GB" sz="1600" dirty="0" smtClean="0"/>
          </a:p>
          <a:p>
            <a:pPr lvl="1"/>
            <a:endParaRPr lang="en-GB" sz="1600" dirty="0" smtClean="0"/>
          </a:p>
          <a:p>
            <a:pPr lvl="1"/>
            <a:endParaRPr lang="en-GB" sz="1600" dirty="0" smtClean="0"/>
          </a:p>
          <a:p>
            <a:pPr lvl="1"/>
            <a:endParaRPr lang="en-GB" sz="1600" dirty="0" smtClean="0"/>
          </a:p>
          <a:p>
            <a:pPr lvl="1"/>
            <a:endParaRPr lang="en-GB" sz="1600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1828800" y="3505200"/>
          <a:ext cx="5562600" cy="1602659"/>
        </p:xfrm>
        <a:graphic>
          <a:graphicData uri="http://schemas.openxmlformats.org/drawingml/2006/table">
            <a:tbl>
              <a:tblPr/>
              <a:tblGrid>
                <a:gridCol w="1952258"/>
                <a:gridCol w="1805171"/>
                <a:gridCol w="1805171"/>
              </a:tblGrid>
              <a:tr h="40902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latin typeface="Times New Roman"/>
                          <a:ea typeface="맑은 고딕"/>
                        </a:rPr>
                        <a:t>Trait</a:t>
                      </a:r>
                      <a:endParaRPr lang="ko-KR" sz="1400" dirty="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latin typeface="Times New Roman"/>
                          <a:ea typeface="맑은 고딕"/>
                        </a:rPr>
                        <a:t>Expected Value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latin typeface="Times New Roman"/>
                          <a:ea typeface="맑은 고딕"/>
                        </a:rPr>
                        <a:t>Difficulty designation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</a:tr>
              <a:tr h="25563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맑은 고딕"/>
                        </a:rPr>
                        <a:t>Link-Attempt Rate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맑은 고딕"/>
                        </a:rPr>
                        <a:t>100s/second </a:t>
                      </a:r>
                      <a:endParaRPr lang="ko-KR" sz="1400" dirty="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맑은 고딕"/>
                        </a:rPr>
                        <a:t>High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3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맑은 고딕"/>
                        </a:rPr>
                        <a:t>Media Load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맑은 고딕"/>
                        </a:rPr>
                        <a:t>50%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맑은 고딕"/>
                        </a:rPr>
                        <a:t>High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02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맑은 고딕"/>
                        </a:rPr>
                        <a:t>Coverage Interval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strike="sngStrike" dirty="0">
                          <a:latin typeface="Times New Roman"/>
                          <a:ea typeface="맑은 고딕"/>
                        </a:rPr>
                        <a:t>Less than 10 </a:t>
                      </a:r>
                      <a:r>
                        <a:rPr lang="en-GB" sz="1400" strike="sngStrike" dirty="0" smtClean="0">
                          <a:latin typeface="Times New Roman"/>
                          <a:ea typeface="맑은 고딕"/>
                        </a:rPr>
                        <a:t>sec</a:t>
                      </a:r>
                      <a:r>
                        <a:rPr lang="en-GB" sz="1400" strike="noStrike" dirty="0" smtClean="0">
                          <a:latin typeface="Times New Roman"/>
                          <a:ea typeface="맑은 고딕"/>
                        </a:rPr>
                        <a:t>  </a:t>
                      </a:r>
                      <a:r>
                        <a:rPr lang="en-GB" sz="1400" strike="noStrike" dirty="0" smtClean="0">
                          <a:solidFill>
                            <a:srgbClr val="FF0000"/>
                          </a:solidFill>
                          <a:latin typeface="Times New Roman"/>
                          <a:ea typeface="맑은 고딕"/>
                        </a:rPr>
                        <a:t>More</a:t>
                      </a:r>
                      <a:r>
                        <a:rPr lang="en-GB" sz="1400" strike="noStrik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맑은 고딕"/>
                        </a:rPr>
                        <a:t> than 2 sec</a:t>
                      </a:r>
                      <a:endParaRPr lang="ko-KR" sz="1400" strike="sngStrike" dirty="0">
                        <a:solidFill>
                          <a:srgbClr val="FF0000"/>
                        </a:solidFill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strike="sngStrike" dirty="0" smtClean="0">
                          <a:latin typeface="Times New Roman"/>
                          <a:ea typeface="맑은 고딕"/>
                        </a:rPr>
                        <a:t>Med</a:t>
                      </a:r>
                      <a:r>
                        <a:rPr lang="en-GB" sz="1400" dirty="0" smtClean="0">
                          <a:latin typeface="Times New Roman"/>
                          <a:ea typeface="맑은 고딕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latin typeface="Times New Roman"/>
                          <a:ea typeface="맑은 고딕"/>
                        </a:rPr>
                        <a:t>Low to medium</a:t>
                      </a:r>
                      <a:endParaRPr lang="ko-KR" sz="1400" dirty="0">
                        <a:solidFill>
                          <a:srgbClr val="FF0000"/>
                        </a:solidFill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3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맑은 고딕"/>
                        </a:rPr>
                        <a:t>Link Setup Time</a:t>
                      </a:r>
                      <a:endParaRPr lang="ko-KR" sz="1400" dirty="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맑은 고딕"/>
                        </a:rPr>
                        <a:t>100 ms</a:t>
                      </a:r>
                      <a:endParaRPr lang="ko-KR" sz="1400" dirty="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맑은 고딕"/>
                        </a:rPr>
                        <a:t>High</a:t>
                      </a:r>
                      <a:endParaRPr lang="ko-KR" sz="1400" dirty="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Correction of expected values according to the description of the traits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Station arrival</a:t>
            </a:r>
            <a:endParaRPr lang="ko-KR" altLang="en-US" dirty="0" smtClean="0"/>
          </a:p>
          <a:p>
            <a:pPr lvl="1"/>
            <a:r>
              <a:rPr lang="en-GB" dirty="0" smtClean="0"/>
              <a:t>A train with no Wi-Fi access arrives at a station and the passengers want to connect to the AP.  A small number (less than 25%) of the passengers will remain in the AP range when the train leaves</a:t>
            </a:r>
            <a:r>
              <a:rPr lang="en-GB" b="1" dirty="0" smtClean="0"/>
              <a:t>, 90 seconds</a:t>
            </a:r>
            <a:r>
              <a:rPr lang="en-GB" dirty="0" smtClean="0"/>
              <a:t> after arrival.</a:t>
            </a:r>
          </a:p>
          <a:p>
            <a:pPr lvl="1"/>
            <a:endParaRPr lang="en-GB" dirty="0" smtClean="0"/>
          </a:p>
          <a:p>
            <a:pPr lvl="1"/>
            <a:endParaRPr lang="en-GB" altLang="ko-KR" dirty="0" smtClean="0"/>
          </a:p>
          <a:p>
            <a:pPr lvl="1"/>
            <a:endParaRPr lang="en-GB" altLang="ko-KR" dirty="0" smtClean="0"/>
          </a:p>
          <a:p>
            <a:pPr lvl="1"/>
            <a:endParaRPr lang="en-GB" altLang="ko-KR" dirty="0" smtClean="0"/>
          </a:p>
          <a:p>
            <a:pPr lvl="1"/>
            <a:endParaRPr lang="en-GB" altLang="ko-KR" dirty="0" smtClean="0"/>
          </a:p>
          <a:p>
            <a:pPr lvl="1"/>
            <a:endParaRPr lang="en-GB" altLang="ko-KR" dirty="0" smtClean="0"/>
          </a:p>
          <a:p>
            <a:pPr lvl="1"/>
            <a:endParaRPr lang="en-GB" altLang="ko-KR" dirty="0" smtClean="0"/>
          </a:p>
          <a:p>
            <a:pPr lvl="1"/>
            <a:r>
              <a:rPr lang="en-GB" altLang="ko-KR" dirty="0" smtClean="0"/>
              <a:t>According to the definition of coverage interval, the expected value of coverage interval should be more than 10 sec., 90 sec in this particular scenario.</a:t>
            </a:r>
          </a:p>
          <a:p>
            <a:pPr lvl="1"/>
            <a:r>
              <a:rPr lang="en-US" altLang="ko-KR" dirty="0" smtClean="0"/>
              <a:t>I do not see any difference from Passenger in-transit case.  Link setup time should be less than 2 sec. possibly 100ms</a:t>
            </a:r>
          </a:p>
          <a:p>
            <a:pPr lvl="1"/>
            <a:endParaRPr lang="ko-KR" altLang="en-US" dirty="0" smtClean="0"/>
          </a:p>
          <a:p>
            <a:pPr lvl="1"/>
            <a:endParaRPr lang="en-GB" altLang="ko-KR" dirty="0" smtClean="0"/>
          </a:p>
          <a:p>
            <a:pPr lvl="1"/>
            <a:endParaRPr lang="en-GB" altLang="ko-KR" dirty="0" smtClean="0"/>
          </a:p>
          <a:p>
            <a:pPr lvl="1"/>
            <a:endParaRPr lang="ko-KR" altLang="en-US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4</a:t>
            </a:fld>
            <a:endParaRPr lang="en-US" altLang="ja-JP"/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1905000" y="3200400"/>
          <a:ext cx="5867400" cy="1645920"/>
        </p:xfrm>
        <a:graphic>
          <a:graphicData uri="http://schemas.openxmlformats.org/drawingml/2006/table">
            <a:tbl>
              <a:tblPr/>
              <a:tblGrid>
                <a:gridCol w="2059232"/>
                <a:gridCol w="1904084"/>
                <a:gridCol w="1904084"/>
              </a:tblGrid>
              <a:tr h="3048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latin typeface="Times New Roman"/>
                          <a:ea typeface="맑은 고딕"/>
                        </a:rPr>
                        <a:t>Trait</a:t>
                      </a:r>
                      <a:endParaRPr lang="ko-KR" sz="1400" dirty="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latin typeface="Times New Roman"/>
                          <a:ea typeface="맑은 고딕"/>
                        </a:rPr>
                        <a:t>Expected Value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latin typeface="Times New Roman"/>
                          <a:ea typeface="맑은 고딕"/>
                        </a:rPr>
                        <a:t>Difficulty designation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맑은 고딕"/>
                        </a:rPr>
                        <a:t>Link-Attempt Rate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맑은 고딕"/>
                        </a:rPr>
                        <a:t>100s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맑은 고딕"/>
                        </a:rPr>
                        <a:t>High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맑은 고딕"/>
                        </a:rPr>
                        <a:t>Media Load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맑은 고딕"/>
                        </a:rPr>
                        <a:t>50+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맑은 고딕"/>
                        </a:rPr>
                        <a:t>High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맑은 고딕"/>
                        </a:rPr>
                        <a:t>Coverage Interval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strike="sngStrike" dirty="0">
                          <a:latin typeface="Times New Roman"/>
                          <a:ea typeface="맑은 고딕"/>
                        </a:rPr>
                        <a:t>10 </a:t>
                      </a:r>
                      <a:r>
                        <a:rPr lang="en-GB" sz="1400" strike="sngStrike" dirty="0" smtClean="0">
                          <a:latin typeface="Times New Roman"/>
                          <a:ea typeface="맑은 고딕"/>
                        </a:rPr>
                        <a:t>seconds </a:t>
                      </a:r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맑은 고딕"/>
                        </a:rPr>
                        <a:t>90 seconds</a:t>
                      </a:r>
                      <a:endParaRPr lang="ko-KR" sz="1400" b="1" dirty="0">
                        <a:solidFill>
                          <a:srgbClr val="FF0000"/>
                        </a:solidFill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Times New Roman"/>
                          <a:ea typeface="맑은 고딕"/>
                        </a:rPr>
                        <a:t>Low</a:t>
                      </a:r>
                      <a:endParaRPr lang="ko-KR" sz="1400" dirty="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맑은 고딕"/>
                        </a:rPr>
                        <a:t>Link Setup Time</a:t>
                      </a:r>
                      <a:endParaRPr lang="ko-KR" sz="1400" dirty="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strike="sngStrike" dirty="0">
                          <a:latin typeface="Times New Roman"/>
                          <a:ea typeface="맑은 고딕"/>
                        </a:rPr>
                        <a:t>More than 2 </a:t>
                      </a:r>
                      <a:r>
                        <a:rPr lang="en-GB" sz="1400" strike="sngStrike" dirty="0" smtClean="0">
                          <a:latin typeface="Times New Roman"/>
                          <a:ea typeface="맑은 고딕"/>
                        </a:rPr>
                        <a:t>sec 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latin typeface="Times New Roman"/>
                          <a:ea typeface="맑은 고딕"/>
                        </a:rPr>
                        <a:t>Less than 2 sec</a:t>
                      </a:r>
                      <a:endParaRPr lang="ko-KR" sz="1400" dirty="0">
                        <a:solidFill>
                          <a:srgbClr val="FF0000"/>
                        </a:solidFill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strike="sngStrike" dirty="0" smtClean="0">
                          <a:latin typeface="Times New Roman"/>
                          <a:ea typeface="맑은 고딕"/>
                        </a:rPr>
                        <a:t>Low</a:t>
                      </a:r>
                      <a:r>
                        <a:rPr lang="en-GB" sz="1400" dirty="0" smtClean="0">
                          <a:latin typeface="Times New Roman"/>
                          <a:ea typeface="맑은 고딕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latin typeface="Times New Roman"/>
                          <a:ea typeface="맑은 고딕"/>
                        </a:rPr>
                        <a:t>Medium to high</a:t>
                      </a:r>
                      <a:endParaRPr lang="ko-KR" sz="1400" dirty="0">
                        <a:solidFill>
                          <a:srgbClr val="FF0000"/>
                        </a:solidFill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Correction of expected values according to the description of the traits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Passenger In-transit access</a:t>
            </a:r>
            <a:endParaRPr lang="ko-KR" altLang="en-US" dirty="0" smtClean="0"/>
          </a:p>
          <a:p>
            <a:pPr lvl="1"/>
            <a:r>
              <a:rPr lang="en-GB" dirty="0" smtClean="0"/>
              <a:t>The train is a mobile AP which the passengers connect to whilst travelling.  The turnover of STAs accessing the AP will be about 25% </a:t>
            </a:r>
            <a:r>
              <a:rPr lang="en-GB" b="1" dirty="0" smtClean="0"/>
              <a:t>every 3 to 5 minutes</a:t>
            </a:r>
            <a:r>
              <a:rPr lang="en-GB" dirty="0" smtClean="0"/>
              <a:t>.  Users will not log off when leaving the train.</a:t>
            </a:r>
          </a:p>
          <a:p>
            <a:pPr lvl="1"/>
            <a:endParaRPr lang="en-GB" altLang="ko-KR" dirty="0" smtClean="0"/>
          </a:p>
          <a:p>
            <a:pPr lvl="1"/>
            <a:endParaRPr lang="en-GB" altLang="ko-KR" dirty="0" smtClean="0"/>
          </a:p>
          <a:p>
            <a:pPr lvl="1"/>
            <a:endParaRPr lang="en-GB" altLang="ko-KR" dirty="0" smtClean="0"/>
          </a:p>
          <a:p>
            <a:pPr lvl="1"/>
            <a:endParaRPr lang="en-GB" altLang="ko-KR" dirty="0" smtClean="0"/>
          </a:p>
          <a:p>
            <a:pPr lvl="1"/>
            <a:endParaRPr lang="en-GB" altLang="ko-KR" dirty="0" smtClean="0"/>
          </a:p>
          <a:p>
            <a:pPr lvl="1"/>
            <a:endParaRPr lang="en-GB" altLang="ko-KR" dirty="0" smtClean="0"/>
          </a:p>
          <a:p>
            <a:pPr lvl="1"/>
            <a:r>
              <a:rPr lang="en-GB" altLang="ko-KR" dirty="0" smtClean="0"/>
              <a:t>According to the definition of coverage interval, the expected value of coverage interval should be more than 10 sec., 3 to 5 minutes in this particular scenario.</a:t>
            </a:r>
          </a:p>
          <a:p>
            <a:pPr lvl="1"/>
            <a:endParaRPr lang="ko-KR" altLang="en-US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5</a:t>
            </a:fld>
            <a:endParaRPr lang="en-US" altLang="ja-JP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1905000" y="3276600"/>
          <a:ext cx="5410200" cy="1722120"/>
        </p:xfrm>
        <a:graphic>
          <a:graphicData uri="http://schemas.openxmlformats.org/drawingml/2006/table">
            <a:tbl>
              <a:tblPr/>
              <a:tblGrid>
                <a:gridCol w="1898772"/>
                <a:gridCol w="1755714"/>
                <a:gridCol w="1755714"/>
              </a:tblGrid>
              <a:tr h="28956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latin typeface="Times New Roman"/>
                          <a:ea typeface="맑은 고딕"/>
                        </a:rPr>
                        <a:t>Trait</a:t>
                      </a:r>
                      <a:endParaRPr lang="ko-KR" sz="1400" dirty="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latin typeface="Times New Roman"/>
                          <a:ea typeface="맑은 고딕"/>
                        </a:rPr>
                        <a:t>Expected Value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latin typeface="Times New Roman"/>
                          <a:ea typeface="맑은 고딕"/>
                        </a:rPr>
                        <a:t>Difficulty designation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맑은 고딕"/>
                        </a:rPr>
                        <a:t>Link-Attempt Rate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맑은 고딕"/>
                        </a:rPr>
                        <a:t>100s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맑은 고딕"/>
                        </a:rPr>
                        <a:t>High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맑은 고딕"/>
                        </a:rPr>
                        <a:t>Media Load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맑은 고딕"/>
                        </a:rPr>
                        <a:t>50+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맑은 고딕"/>
                        </a:rPr>
                        <a:t>High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맑은 고딕"/>
                        </a:rPr>
                        <a:t>Coverage Interval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strike="sngStrike" dirty="0">
                          <a:latin typeface="Times New Roman"/>
                          <a:ea typeface="맑은 고딕"/>
                        </a:rPr>
                        <a:t>10 sec </a:t>
                      </a:r>
                      <a:r>
                        <a:rPr lang="en-GB" sz="1400" strike="noStrike" dirty="0" smtClean="0">
                          <a:latin typeface="Times New Roman"/>
                          <a:ea typeface="맑은 고딕"/>
                        </a:rPr>
                        <a:t> </a:t>
                      </a:r>
                      <a:r>
                        <a:rPr lang="en-GB" sz="1400" b="1" strike="noStrike" dirty="0" smtClean="0">
                          <a:solidFill>
                            <a:srgbClr val="FF0000"/>
                          </a:solidFill>
                          <a:latin typeface="Times New Roman"/>
                          <a:ea typeface="맑은 고딕"/>
                        </a:rPr>
                        <a:t>more than </a:t>
                      </a:r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맑은 고딕"/>
                        </a:rPr>
                        <a:t>3 </a:t>
                      </a:r>
                      <a:r>
                        <a:rPr lang="en-GB" sz="1400" b="1" dirty="0">
                          <a:solidFill>
                            <a:srgbClr val="FF0000"/>
                          </a:solidFill>
                          <a:latin typeface="Times New Roman"/>
                          <a:ea typeface="맑은 고딕"/>
                        </a:rPr>
                        <a:t>to 5 </a:t>
                      </a:r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맑은 고딕"/>
                        </a:rPr>
                        <a:t>min</a:t>
                      </a:r>
                      <a:endParaRPr lang="ko-KR" sz="1400" b="1" dirty="0">
                        <a:solidFill>
                          <a:srgbClr val="FF0000"/>
                        </a:solidFill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맑은 고딕"/>
                        </a:rPr>
                        <a:t>Low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맑은 고딕"/>
                        </a:rPr>
                        <a:t>Link Setup Time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맑은 고딕"/>
                        </a:rPr>
                        <a:t>100 ms</a:t>
                      </a:r>
                      <a:endParaRPr lang="ko-KR" sz="1400" dirty="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맑은 고딕"/>
                        </a:rPr>
                        <a:t>High</a:t>
                      </a:r>
                      <a:endParaRPr lang="ko-KR" sz="1400" dirty="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Correction of expected values according to the description of the traits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Station Lobby</a:t>
            </a:r>
            <a:endParaRPr lang="ko-KR" altLang="en-US" dirty="0" smtClean="0"/>
          </a:p>
          <a:p>
            <a:pPr lvl="1"/>
            <a:r>
              <a:rPr lang="en-GB" dirty="0" smtClean="0"/>
              <a:t>STAs will arrive in a fairly constant rate and want instant access to schedules, status, and optimal transit routes.  The transactions may include ticket purchase. </a:t>
            </a:r>
          </a:p>
          <a:p>
            <a:pPr lvl="1"/>
            <a:endParaRPr lang="en-GB" altLang="ko-KR" dirty="0" smtClean="0"/>
          </a:p>
          <a:p>
            <a:pPr lvl="1"/>
            <a:endParaRPr lang="en-GB" altLang="ko-KR" dirty="0" smtClean="0"/>
          </a:p>
          <a:p>
            <a:pPr lvl="1"/>
            <a:endParaRPr lang="en-GB" altLang="ko-KR" dirty="0" smtClean="0"/>
          </a:p>
          <a:p>
            <a:pPr lvl="1"/>
            <a:endParaRPr lang="en-GB" altLang="ko-KR" dirty="0" smtClean="0"/>
          </a:p>
          <a:p>
            <a:pPr lvl="1"/>
            <a:endParaRPr lang="en-GB" altLang="ko-KR" dirty="0" smtClean="0"/>
          </a:p>
          <a:p>
            <a:pPr lvl="1"/>
            <a:endParaRPr lang="en-GB" altLang="ko-KR" dirty="0" smtClean="0"/>
          </a:p>
          <a:p>
            <a:pPr lvl="1"/>
            <a:r>
              <a:rPr lang="en-GB" altLang="ko-KR" dirty="0" smtClean="0"/>
              <a:t>Same as </a:t>
            </a:r>
            <a:r>
              <a:rPr lang="en-GB" dirty="0" smtClean="0"/>
              <a:t>Tokyo Central Train Station case, coverage interval less than 10 sec. seems infeasible.</a:t>
            </a:r>
            <a:r>
              <a:rPr lang="en-GB" altLang="ko-KR" dirty="0" smtClean="0"/>
              <a:t> 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6</a:t>
            </a:fld>
            <a:endParaRPr lang="en-US" altLang="ja-JP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057400" y="3505200"/>
          <a:ext cx="5181600" cy="1711028"/>
        </p:xfrm>
        <a:graphic>
          <a:graphicData uri="http://schemas.openxmlformats.org/drawingml/2006/table">
            <a:tbl>
              <a:tblPr/>
              <a:tblGrid>
                <a:gridCol w="1818542"/>
                <a:gridCol w="1681529"/>
                <a:gridCol w="1681529"/>
              </a:tblGrid>
              <a:tr h="40940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latin typeface="Times New Roman"/>
                          <a:ea typeface="맑은 고딕"/>
                        </a:rPr>
                        <a:t>Trait</a:t>
                      </a:r>
                      <a:endParaRPr lang="ko-KR" sz="1400" dirty="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latin typeface="Times New Roman"/>
                          <a:ea typeface="맑은 고딕"/>
                        </a:rPr>
                        <a:t>Expected Value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latin typeface="Times New Roman"/>
                          <a:ea typeface="맑은 고딕"/>
                        </a:rPr>
                        <a:t>Difficulty designation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</a:tr>
              <a:tr h="28586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맑은 고딕"/>
                        </a:rPr>
                        <a:t>Link-Attempt Rate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맑은 고딕"/>
                        </a:rPr>
                        <a:t>100s/second 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맑은 고딕"/>
                        </a:rPr>
                        <a:t>High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70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맑은 고딕"/>
                        </a:rPr>
                        <a:t>Media Load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맑은 고딕"/>
                        </a:rPr>
                        <a:t>50%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맑은 고딕"/>
                        </a:rPr>
                        <a:t>High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72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맑은 고딕"/>
                        </a:rPr>
                        <a:t>Coverage Interval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strike="sngStrike" dirty="0">
                          <a:latin typeface="Times New Roman"/>
                          <a:ea typeface="맑은 고딕"/>
                        </a:rPr>
                        <a:t>Less than </a:t>
                      </a:r>
                      <a:r>
                        <a:rPr lang="en-GB" sz="1400" strike="sngStrike" dirty="0" smtClean="0">
                          <a:latin typeface="Times New Roman"/>
                          <a:ea typeface="맑은 고딕"/>
                        </a:rPr>
                        <a:t>10 sec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latin typeface="Times New Roman"/>
                          <a:ea typeface="맑은 고딕"/>
                        </a:rPr>
                        <a:t>More than 2 sec</a:t>
                      </a:r>
                      <a:endParaRPr lang="ko-KR" sz="1400" dirty="0">
                        <a:solidFill>
                          <a:srgbClr val="FF0000"/>
                        </a:solidFill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strike="sngStrike" dirty="0" smtClean="0">
                          <a:latin typeface="Times New Roman"/>
                          <a:ea typeface="맑은 고딕"/>
                        </a:rPr>
                        <a:t>Med</a:t>
                      </a:r>
                      <a:r>
                        <a:rPr lang="en-GB" sz="1400" dirty="0" smtClean="0">
                          <a:latin typeface="Times New Roman"/>
                          <a:ea typeface="맑은 고딕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latin typeface="Times New Roman"/>
                          <a:ea typeface="맑은 고딕"/>
                        </a:rPr>
                        <a:t>Low to medium</a:t>
                      </a:r>
                      <a:endParaRPr lang="ko-KR" sz="1400" dirty="0">
                        <a:solidFill>
                          <a:srgbClr val="FF0000"/>
                        </a:solidFill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703">
                <a:tc>
                  <a:txBody>
                    <a:bodyPr/>
                    <a:lstStyle/>
                    <a:p>
                      <a:pPr indent="6985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맑은 고딕"/>
                        </a:rPr>
                        <a:t>Link Setup Time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맑은 고딕"/>
                        </a:rPr>
                        <a:t>100 ms</a:t>
                      </a:r>
                      <a:endParaRPr lang="ko-KR" sz="140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맑은 고딕"/>
                        </a:rPr>
                        <a:t>High</a:t>
                      </a:r>
                      <a:endParaRPr lang="ko-KR" sz="1400" dirty="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Expected values of use case traits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495800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Link setup time</a:t>
            </a:r>
          </a:p>
          <a:p>
            <a:pPr lvl="1"/>
            <a:r>
              <a:rPr lang="en-US" dirty="0" smtClean="0"/>
              <a:t>Vague definition </a:t>
            </a:r>
          </a:p>
          <a:p>
            <a:pPr lvl="2"/>
            <a:r>
              <a:rPr lang="en-US" dirty="0" smtClean="0"/>
              <a:t>the amount time required to establish for the first time a link to </a:t>
            </a:r>
            <a:r>
              <a:rPr lang="en-US" b="1" dirty="0" smtClean="0"/>
              <a:t>an AP within an ESS</a:t>
            </a:r>
          </a:p>
          <a:p>
            <a:pPr lvl="2"/>
            <a:r>
              <a:rPr lang="en-US" altLang="ko-KR" dirty="0" smtClean="0"/>
              <a:t>It is not clear if this means </a:t>
            </a:r>
            <a:r>
              <a:rPr lang="en-US" altLang="ko-KR" u="sng" dirty="0" smtClean="0"/>
              <a:t>average</a:t>
            </a:r>
            <a:r>
              <a:rPr lang="en-US" altLang="ko-KR" dirty="0" smtClean="0"/>
              <a:t> link setup time or </a:t>
            </a:r>
            <a:r>
              <a:rPr lang="en-US" altLang="ko-KR" u="sng" dirty="0" smtClean="0"/>
              <a:t>maximum</a:t>
            </a:r>
            <a:r>
              <a:rPr lang="en-US" altLang="ko-KR" dirty="0" smtClean="0"/>
              <a:t> tolerable link setup time for a STA</a:t>
            </a:r>
          </a:p>
          <a:p>
            <a:pPr lvl="1"/>
            <a:r>
              <a:rPr lang="en-US" altLang="ko-KR" dirty="0" smtClean="0"/>
              <a:t>It is not clear how to estimate or calculate </a:t>
            </a:r>
            <a:r>
              <a:rPr lang="en-US" altLang="ko-KR" u="sng" dirty="0" smtClean="0"/>
              <a:t>expected value of link setup time </a:t>
            </a:r>
            <a:endParaRPr lang="en-US" altLang="ko-KR" dirty="0" smtClean="0"/>
          </a:p>
          <a:p>
            <a:r>
              <a:rPr lang="en-US" altLang="ko-KR" dirty="0" smtClean="0"/>
              <a:t>Coverage interval</a:t>
            </a:r>
          </a:p>
          <a:p>
            <a:pPr lvl="1"/>
            <a:r>
              <a:rPr lang="en-US" dirty="0" smtClean="0"/>
              <a:t>Vague definition</a:t>
            </a:r>
          </a:p>
          <a:p>
            <a:pPr lvl="2"/>
            <a:r>
              <a:rPr lang="en-US" dirty="0" smtClean="0"/>
              <a:t>The time the STA is within the range of </a:t>
            </a:r>
            <a:r>
              <a:rPr lang="en-US" b="1" dirty="0" smtClean="0"/>
              <a:t>an AP within an ESS</a:t>
            </a:r>
          </a:p>
          <a:p>
            <a:pPr lvl="2"/>
            <a:r>
              <a:rPr lang="en-US" dirty="0" smtClean="0"/>
              <a:t>It is not clear if it includes hand-off time within an ESS</a:t>
            </a:r>
          </a:p>
          <a:p>
            <a:pPr lvl="1"/>
            <a:r>
              <a:rPr lang="en-US" altLang="ko-KR" dirty="0" smtClean="0"/>
              <a:t>It is not clear how to estimate </a:t>
            </a:r>
            <a:r>
              <a:rPr lang="en-US" altLang="ko-KR" u="sng" dirty="0" smtClean="0"/>
              <a:t>expected value of coverage interval </a:t>
            </a:r>
          </a:p>
          <a:p>
            <a:pPr lvl="1"/>
            <a:endParaRPr lang="en-US" dirty="0" smtClean="0"/>
          </a:p>
          <a:p>
            <a:endParaRPr lang="ko-KR" altLang="en-US" b="1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2909</TotalTime>
  <Words>829</Words>
  <Application>Microsoft Macintosh PowerPoint</Application>
  <PresentationFormat>화면 슬라이드 쇼(4:3)</PresentationFormat>
  <Paragraphs>198</Paragraphs>
  <Slides>7</Slides>
  <Notes>7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802-11-Submission</vt:lpstr>
      <vt:lpstr>Comments on 238r13</vt:lpstr>
      <vt:lpstr>Abstract</vt:lpstr>
      <vt:lpstr>Correction of expected values according to the description of the traits </vt:lpstr>
      <vt:lpstr>Correction of expected values according to the description of the traits </vt:lpstr>
      <vt:lpstr>Correction of expected values according to the description of the traits </vt:lpstr>
      <vt:lpstr>Correction of expected values according to the description of the traits </vt:lpstr>
      <vt:lpstr>Expected values of use case traits</vt:lpstr>
    </vt:vector>
  </TitlesOfParts>
  <Manager/>
  <Company>Fraunhofer Fokus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Manual Template Slides</dc:title>
  <dc:subject/>
  <dc:creator>Marc Emmelmann</dc:creator>
  <cp:keywords/>
  <dc:description/>
  <cp:lastModifiedBy>jihyun Lee</cp:lastModifiedBy>
  <cp:revision>107</cp:revision>
  <cp:lastPrinted>1998-02-10T13:28:06Z</cp:lastPrinted>
  <dcterms:created xsi:type="dcterms:W3CDTF">2011-01-18T18:21:24Z</dcterms:created>
  <dcterms:modified xsi:type="dcterms:W3CDTF">2011-05-03T00:18:11Z</dcterms:modified>
  <cp:category/>
</cp:coreProperties>
</file>