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Default Extension="xlsm" ContentType="application/vnd.ms-excel.sheet.macroEnabled.12"/>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29" r:id="rId2"/>
    <p:sldId id="325" r:id="rId3"/>
    <p:sldId id="332" r:id="rId4"/>
    <p:sldId id="326" r:id="rId5"/>
    <p:sldId id="327" r:id="rId6"/>
    <p:sldId id="331" r:id="rId7"/>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07" autoAdjust="0"/>
    <p:restoredTop sz="94667" autoAdjust="0"/>
  </p:normalViewPr>
  <p:slideViewPr>
    <p:cSldViewPr snapToGrid="0">
      <p:cViewPr varScale="1">
        <p:scale>
          <a:sx n="82" d="100"/>
          <a:sy n="82" d="100"/>
        </p:scale>
        <p:origin x="-461"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9" d="100"/>
          <a:sy n="99" d="100"/>
        </p:scale>
        <p:origin x="-2664"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87684" y="17575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597726" y="899744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9C272108-AA06-469D-A124-A455B2A15AE1}" type="slidenum">
              <a:rPr lang="en-US"/>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46863" y="9623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15797" y="9000621"/>
            <a:ext cx="22969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smtClean="0"/>
              <a:t>James Wang et al (</a:t>
            </a:r>
            <a:r>
              <a:rPr lang="en-US" dirty="0" err="1" smtClean="0"/>
              <a:t>MediaTek</a:t>
            </a:r>
            <a:r>
              <a:rPr lang="en-US" dirty="0" smtClean="0"/>
              <a:t>)</a:t>
            </a:r>
            <a:endParaRPr lang="en-US" dirty="0"/>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29843E4-D295-4EFB-81C6-C97CFAE4161D}" type="slidenum">
              <a:rPr lang="en-US"/>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a:xfrm>
            <a:off x="4099950" y="9000621"/>
            <a:ext cx="2112758" cy="184666"/>
          </a:xfrm>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smtClean="0">
                <a:cs typeface="Arial" charset="0"/>
              </a:rPr>
              <a:t>Page </a:t>
            </a:r>
            <a:fld id="{44662381-601C-476C-B6E2-A92F6CCCE0CD}"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14425" y="703263"/>
            <a:ext cx="4629150" cy="3473450"/>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6850" y="96238"/>
            <a:ext cx="2195858" cy="215444"/>
          </a:xfrm>
        </p:spPr>
        <p:txBody>
          <a:bodyPr/>
          <a:lstStyle/>
          <a:p>
            <a:r>
              <a:rPr lang="en-US" smtClean="0"/>
              <a:t>doc.: IEEE 802.11-yy/xxxxr0</a:t>
            </a:r>
            <a:endParaRPr lang="en-US"/>
          </a:p>
        </p:txBody>
      </p:sp>
      <p:sp>
        <p:nvSpPr>
          <p:cNvPr id="5" name="Date Placeholder 4"/>
          <p:cNvSpPr>
            <a:spLocks noGrp="1"/>
          </p:cNvSpPr>
          <p:nvPr>
            <p:ph type="dt" idx="11"/>
          </p:nvPr>
        </p:nvSpPr>
        <p:spPr>
          <a:xfrm>
            <a:off x="646863" y="96238"/>
            <a:ext cx="916020" cy="215444"/>
          </a:xfrm>
        </p:spPr>
        <p:txBody>
          <a:bodyPr/>
          <a:lstStyle/>
          <a:p>
            <a:r>
              <a:rPr lang="en-US" smtClean="0"/>
              <a:t>Month Year</a:t>
            </a:r>
            <a:endParaRPr lang="en-US"/>
          </a:p>
        </p:txBody>
      </p:sp>
      <p:sp>
        <p:nvSpPr>
          <p:cNvPr id="6" name="Footer Placeholder 5"/>
          <p:cNvSpPr>
            <a:spLocks noGrp="1"/>
          </p:cNvSpPr>
          <p:nvPr>
            <p:ph type="ftr" sz="quarter" idx="12"/>
          </p:nvPr>
        </p:nvSpPr>
        <p:spPr>
          <a:xfrm>
            <a:off x="3915797" y="9000620"/>
            <a:ext cx="2296911" cy="184666"/>
          </a:xfrm>
        </p:spPr>
        <p:txBody>
          <a:bodyPr/>
          <a:lstStyle/>
          <a:p>
            <a:pPr lvl="4"/>
            <a:r>
              <a:rPr lang="en-US" smtClean="0"/>
              <a:t>James Wang et al (MediaTek)</a:t>
            </a:r>
            <a:endParaRPr lang="en-US" dirty="0"/>
          </a:p>
        </p:txBody>
      </p:sp>
      <p:sp>
        <p:nvSpPr>
          <p:cNvPr id="7" name="Slide Number Placeholder 6"/>
          <p:cNvSpPr>
            <a:spLocks noGrp="1"/>
          </p:cNvSpPr>
          <p:nvPr>
            <p:ph type="sldNum" sz="quarter" idx="13"/>
          </p:nvPr>
        </p:nvSpPr>
        <p:spPr>
          <a:xfrm>
            <a:off x="3279162" y="9000620"/>
            <a:ext cx="415178" cy="184666"/>
          </a:xfrm>
        </p:spPr>
        <p:txBody>
          <a:bodyPr/>
          <a:lstStyle/>
          <a:p>
            <a:r>
              <a:rPr lang="en-US" smtClean="0"/>
              <a:t>Page </a:t>
            </a:r>
            <a:fld id="{F29843E4-D295-4EFB-81C6-C97CFAE4161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32399" cy="276999"/>
          </a:xfrm>
        </p:spPr>
        <p:txBody>
          <a:bodyPr/>
          <a:lstStyle>
            <a:lvl1pPr>
              <a:defRPr/>
            </a:lvl1pPr>
          </a:lstStyle>
          <a:p>
            <a:r>
              <a:rPr lang="en-US" dirty="0" smtClean="0"/>
              <a:t>April 2011</a:t>
            </a:r>
            <a:endParaRPr lang="en-US" dirty="0"/>
          </a:p>
        </p:txBody>
      </p:sp>
      <p:sp>
        <p:nvSpPr>
          <p:cNvPr id="5" name="Footer Placeholder 4"/>
          <p:cNvSpPr>
            <a:spLocks noGrp="1"/>
          </p:cNvSpPr>
          <p:nvPr>
            <p:ph type="ftr" sz="quarter" idx="11"/>
          </p:nvPr>
        </p:nvSpPr>
        <p:spPr>
          <a:xfrm>
            <a:off x="6708679" y="6475413"/>
            <a:ext cx="1835246" cy="184666"/>
          </a:xfrm>
        </p:spPr>
        <p:txBody>
          <a:bodyPr/>
          <a:lstStyle>
            <a:lvl1pPr>
              <a:defRPr/>
            </a:lvl1pPr>
          </a:lstStyle>
          <a:p>
            <a:r>
              <a:rPr lang="en-US" dirty="0" smtClean="0"/>
              <a:t>James Wang et al (</a:t>
            </a:r>
            <a:r>
              <a:rPr lang="en-US" dirty="0" err="1" smtClean="0"/>
              <a:t>MediaTek</a:t>
            </a:r>
            <a:r>
              <a:rPr lang="en-US" dirty="0" smtClean="0"/>
              <a: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5A7D225-28A0-4A6D-BDD1-11383EA957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3239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April 2011</a:t>
            </a:r>
            <a:endParaRPr lang="en-US" dirty="0"/>
          </a:p>
        </p:txBody>
      </p:sp>
      <p:sp>
        <p:nvSpPr>
          <p:cNvPr id="1029" name="Rectangle 5"/>
          <p:cNvSpPr>
            <a:spLocks noGrp="1" noChangeArrowheads="1"/>
          </p:cNvSpPr>
          <p:nvPr>
            <p:ph type="ftr" sz="quarter" idx="3"/>
          </p:nvPr>
        </p:nvSpPr>
        <p:spPr bwMode="auto">
          <a:xfrm>
            <a:off x="6708679" y="6475413"/>
            <a:ext cx="18352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James Wang et al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2B0F97E-9D02-46F1-9783-D0658688D431}" type="slidenum">
              <a:rPr lang="en-US"/>
              <a:pPr/>
              <a:t>‹#›</a:t>
            </a:fld>
            <a:endParaRPr lang="en-US"/>
          </a:p>
        </p:txBody>
      </p:sp>
      <p:sp>
        <p:nvSpPr>
          <p:cNvPr id="1031" name="Rectangle 7"/>
          <p:cNvSpPr>
            <a:spLocks noChangeArrowheads="1"/>
          </p:cNvSpPr>
          <p:nvPr/>
        </p:nvSpPr>
        <p:spPr bwMode="auto">
          <a:xfrm>
            <a:off x="4982885" y="332601"/>
            <a:ext cx="34626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802.11-11/0553-r1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package" Target="../embeddings/Microsoft_Office_Excel_Macro-Enabled_Worksheet1.xlsm"/><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032399" cy="276999"/>
          </a:xfrm>
        </p:spPr>
        <p:txBody>
          <a:bodyPr/>
          <a:lstStyle/>
          <a:p>
            <a:pPr>
              <a:defRPr/>
            </a:pPr>
            <a:r>
              <a:rPr lang="en-US" dirty="0" smtClean="0"/>
              <a:t>April 2011</a:t>
            </a:r>
            <a:endParaRPr lang="en-US" dirty="0"/>
          </a:p>
        </p:txBody>
      </p:sp>
      <p:sp>
        <p:nvSpPr>
          <p:cNvPr id="1028" name="Footer Placeholder 4"/>
          <p:cNvSpPr>
            <a:spLocks noGrp="1"/>
          </p:cNvSpPr>
          <p:nvPr>
            <p:ph type="ftr" sz="quarter" idx="11"/>
          </p:nvPr>
        </p:nvSpPr>
        <p:spPr>
          <a:xfrm>
            <a:off x="6774851" y="6475413"/>
            <a:ext cx="1769074" cy="184666"/>
          </a:xfrm>
        </p:spPr>
        <p:txBody>
          <a:bodyPr/>
          <a:lstStyle/>
          <a:p>
            <a:pPr>
              <a:defRPr/>
            </a:pPr>
            <a:r>
              <a:rPr lang="en-US" dirty="0" smtClean="0"/>
              <a:t>James Wang, et al, 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COST231 </a:t>
            </a:r>
            <a:r>
              <a:rPr lang="en-US" dirty="0" err="1" smtClean="0"/>
              <a:t>Walfish</a:t>
            </a:r>
            <a:r>
              <a:rPr lang="en-US" dirty="0" smtClean="0"/>
              <a:t> </a:t>
            </a:r>
            <a:r>
              <a:rPr lang="en-US" dirty="0" err="1" smtClean="0"/>
              <a:t>Ikegame</a:t>
            </a:r>
            <a:r>
              <a:rPr lang="en-US" dirty="0" smtClean="0"/>
              <a:t> Model for for 11ah</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2011-04-25</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300163" y="2671763"/>
          <a:ext cx="7539037" cy="3302000"/>
        </p:xfrm>
        <a:graphic>
          <a:graphicData uri="http://schemas.openxmlformats.org/presentationml/2006/ole">
            <p:oleObj spid="_x0000_s12290" name="Document" r:id="rId4" imgW="6741174" imgH="2959261"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Model</a:t>
            </a:r>
            <a:endParaRPr lang="en-US" dirty="0"/>
          </a:p>
        </p:txBody>
      </p:sp>
      <p:sp>
        <p:nvSpPr>
          <p:cNvPr id="3" name="Content Placeholder 2"/>
          <p:cNvSpPr>
            <a:spLocks noGrp="1"/>
          </p:cNvSpPr>
          <p:nvPr>
            <p:ph idx="1"/>
          </p:nvPr>
        </p:nvSpPr>
        <p:spPr/>
        <p:txBody>
          <a:bodyPr/>
          <a:lstStyle/>
          <a:p>
            <a:r>
              <a:rPr lang="en-US" dirty="0" smtClean="0"/>
              <a:t>LTE macro model 11-11-552-01-00 Link Budget was presented 4/18/11 by Ron (Broadcom)</a:t>
            </a:r>
          </a:p>
          <a:p>
            <a:endParaRPr lang="en-US" dirty="0" smtClean="0"/>
          </a:p>
          <a:p>
            <a:endParaRPr lang="en-US" dirty="0" smtClean="0"/>
          </a:p>
          <a:p>
            <a:r>
              <a:rPr lang="en-US" dirty="0" smtClean="0"/>
              <a:t>Deficiencies with LTE macro model:</a:t>
            </a:r>
          </a:p>
          <a:p>
            <a:pPr lvl="1"/>
            <a:r>
              <a:rPr lang="en-US" dirty="0" smtClean="0"/>
              <a:t>Antenna cannot be below the building </a:t>
            </a:r>
          </a:p>
          <a:p>
            <a:pPr lvl="1">
              <a:buNone/>
            </a:pPr>
            <a:r>
              <a:rPr lang="en-US" dirty="0" smtClean="0"/>
              <a:t>     e.g. meter to pole Use Case 1</a:t>
            </a:r>
          </a:p>
          <a:p>
            <a:pPr lvl="1"/>
            <a:r>
              <a:rPr lang="en-US" dirty="0" smtClean="0"/>
              <a:t>How about AP to AP and STA to STA ? </a:t>
            </a:r>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April 2011</a:t>
            </a:r>
            <a:endParaRPr lang="en-US" dirty="0"/>
          </a:p>
        </p:txBody>
      </p:sp>
      <p:sp>
        <p:nvSpPr>
          <p:cNvPr id="5" name="Footer Placeholder 4"/>
          <p:cNvSpPr>
            <a:spLocks noGrp="1"/>
          </p:cNvSpPr>
          <p:nvPr>
            <p:ph type="ftr" sz="quarter" idx="11"/>
          </p:nvPr>
        </p:nvSpPr>
        <p:spPr/>
        <p:txBody>
          <a:bodyPr/>
          <a:lstStyle/>
          <a:p>
            <a:r>
              <a:rPr lang="en-US" smtClean="0"/>
              <a:t>James Wang et al (MediaTek)</a:t>
            </a:r>
            <a:endParaRPr lang="en-US" dirty="0"/>
          </a:p>
        </p:txBody>
      </p:sp>
      <p:sp>
        <p:nvSpPr>
          <p:cNvPr id="6" name="Slide Number Placeholder 5"/>
          <p:cNvSpPr>
            <a:spLocks noGrp="1"/>
          </p:cNvSpPr>
          <p:nvPr>
            <p:ph type="sldNum" sz="quarter" idx="12"/>
          </p:nvPr>
        </p:nvSpPr>
        <p:spPr/>
        <p:txBody>
          <a:bodyPr/>
          <a:lstStyle/>
          <a:p>
            <a:r>
              <a:rPr lang="en-US" smtClean="0"/>
              <a:t>Slide </a:t>
            </a:r>
            <a:fld id="{25A7D225-28A0-4A6D-BDD1-11383EA957CF}" type="slidenum">
              <a:rPr lang="en-US" smtClean="0"/>
              <a:pPr/>
              <a:t>2</a:t>
            </a:fld>
            <a:endParaRPr lang="en-US"/>
          </a:p>
        </p:txBody>
      </p:sp>
      <p:graphicFrame>
        <p:nvGraphicFramePr>
          <p:cNvPr id="16393" name="Object 7"/>
          <p:cNvGraphicFramePr>
            <a:graphicFrameLocks noChangeAspect="1"/>
          </p:cNvGraphicFramePr>
          <p:nvPr/>
        </p:nvGraphicFramePr>
        <p:xfrm>
          <a:off x="1203647" y="2852056"/>
          <a:ext cx="6810260" cy="413657"/>
        </p:xfrm>
        <a:graphic>
          <a:graphicData uri="http://schemas.openxmlformats.org/presentationml/2006/ole">
            <p:oleObj spid="_x0000_s16393" name="Equation" r:id="rId3" imgW="3924000" imgH="241200" progId="Equation.DSMT4">
              <p:embed/>
            </p:oleObj>
          </a:graphicData>
        </a:graphic>
      </p:graphicFrame>
      <p:sp>
        <p:nvSpPr>
          <p:cNvPr id="9" name="TextBox 8"/>
          <p:cNvSpPr txBox="1"/>
          <p:nvPr/>
        </p:nvSpPr>
        <p:spPr>
          <a:xfrm>
            <a:off x="1567543" y="3237722"/>
            <a:ext cx="5682343" cy="400110"/>
          </a:xfrm>
          <a:prstGeom prst="rect">
            <a:avLst/>
          </a:prstGeom>
          <a:noFill/>
        </p:spPr>
        <p:txBody>
          <a:bodyPr wrap="square" rtlCol="0">
            <a:spAutoFit/>
          </a:bodyPr>
          <a:lstStyle/>
          <a:p>
            <a:r>
              <a:rPr lang="en-US" sz="2000" dirty="0" smtClean="0"/>
              <a:t>where h is base station antenna height above building</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Walfisch</a:t>
            </a:r>
            <a:r>
              <a:rPr lang="en-US" dirty="0" smtClean="0"/>
              <a:t>-Ikegami Path Loss Model</a:t>
            </a:r>
            <a:endParaRPr lang="en-US" dirty="0"/>
          </a:p>
        </p:txBody>
      </p:sp>
      <p:sp>
        <p:nvSpPr>
          <p:cNvPr id="3" name="Content Placeholder 2"/>
          <p:cNvSpPr>
            <a:spLocks noGrp="1"/>
          </p:cNvSpPr>
          <p:nvPr>
            <p:ph idx="1"/>
          </p:nvPr>
        </p:nvSpPr>
        <p:spPr>
          <a:xfrm>
            <a:off x="685800" y="1981200"/>
            <a:ext cx="3791607" cy="4114800"/>
          </a:xfrm>
        </p:spPr>
        <p:txBody>
          <a:bodyPr/>
          <a:lstStyle/>
          <a:p>
            <a:r>
              <a:rPr lang="en-US" sz="2000" dirty="0" smtClean="0"/>
              <a:t>Frequency f (800...2000 MHz) </a:t>
            </a:r>
          </a:p>
          <a:p>
            <a:r>
              <a:rPr lang="en-US" sz="2000" dirty="0" smtClean="0"/>
              <a:t>Height of the transmitter </a:t>
            </a:r>
            <a:r>
              <a:rPr lang="en-US" sz="2000" dirty="0" err="1" smtClean="0"/>
              <a:t>h</a:t>
            </a:r>
            <a:r>
              <a:rPr lang="en-US" sz="2000" baseline="-25000" dirty="0" err="1" smtClean="0"/>
              <a:t>tx</a:t>
            </a:r>
            <a:r>
              <a:rPr lang="en-US" sz="2000" dirty="0" smtClean="0"/>
              <a:t> (4...50 m) </a:t>
            </a:r>
          </a:p>
          <a:p>
            <a:r>
              <a:rPr lang="en-US" sz="2000" dirty="0" smtClean="0"/>
              <a:t>Height of the receiver </a:t>
            </a:r>
            <a:r>
              <a:rPr lang="en-US" sz="2000" dirty="0" err="1" smtClean="0"/>
              <a:t>h</a:t>
            </a:r>
            <a:r>
              <a:rPr lang="en-US" sz="2000" baseline="-25000" dirty="0" err="1" smtClean="0"/>
              <a:t>rx</a:t>
            </a:r>
            <a:r>
              <a:rPr lang="en-US" sz="2000" dirty="0" smtClean="0"/>
              <a:t> (1...3 m) </a:t>
            </a:r>
          </a:p>
          <a:p>
            <a:r>
              <a:rPr lang="en-US" sz="2000" dirty="0" smtClean="0"/>
              <a:t>Distance d (20...5000 m)</a:t>
            </a:r>
          </a:p>
          <a:p>
            <a:r>
              <a:rPr lang="en-US" sz="2000" dirty="0" smtClean="0"/>
              <a:t>Mean value of building heights </a:t>
            </a:r>
            <a:r>
              <a:rPr lang="en-US" sz="2000" dirty="0" err="1" smtClean="0"/>
              <a:t>h</a:t>
            </a:r>
            <a:r>
              <a:rPr lang="en-US" sz="2000" baseline="-25000" dirty="0" err="1" smtClean="0"/>
              <a:t>roof</a:t>
            </a:r>
            <a:r>
              <a:rPr lang="en-US" sz="2000" dirty="0" smtClean="0"/>
              <a:t> </a:t>
            </a:r>
          </a:p>
          <a:p>
            <a:r>
              <a:rPr lang="en-US" sz="2000" dirty="0" smtClean="0"/>
              <a:t>Mean value of widths of streets w </a:t>
            </a:r>
          </a:p>
          <a:p>
            <a:r>
              <a:rPr lang="en-US" sz="2000" dirty="0" smtClean="0"/>
              <a:t>Mean value of building separation b</a:t>
            </a:r>
          </a:p>
          <a:p>
            <a:endParaRPr lang="en-US" dirty="0" smtClean="0"/>
          </a:p>
          <a:p>
            <a:endParaRPr lang="en-US" dirty="0"/>
          </a:p>
        </p:txBody>
      </p:sp>
      <p:sp>
        <p:nvSpPr>
          <p:cNvPr id="4" name="Date Placeholder 3"/>
          <p:cNvSpPr>
            <a:spLocks noGrp="1"/>
          </p:cNvSpPr>
          <p:nvPr>
            <p:ph type="dt" sz="half" idx="10"/>
          </p:nvPr>
        </p:nvSpPr>
        <p:spPr>
          <a:xfrm>
            <a:off x="696913" y="332601"/>
            <a:ext cx="1032399" cy="276999"/>
          </a:xfrm>
        </p:spPr>
        <p:txBody>
          <a:bodyPr/>
          <a:lstStyle/>
          <a:p>
            <a:r>
              <a:rPr lang="en-US" dirty="0" smtClean="0"/>
              <a:t>April 2011</a:t>
            </a:r>
            <a:endParaRPr lang="en-US" dirty="0"/>
          </a:p>
        </p:txBody>
      </p:sp>
      <p:sp>
        <p:nvSpPr>
          <p:cNvPr id="5" name="Footer Placeholder 4"/>
          <p:cNvSpPr>
            <a:spLocks noGrp="1"/>
          </p:cNvSpPr>
          <p:nvPr>
            <p:ph type="ftr" sz="quarter" idx="11"/>
          </p:nvPr>
        </p:nvSpPr>
        <p:spPr>
          <a:xfrm>
            <a:off x="5837863" y="6475413"/>
            <a:ext cx="2706062" cy="184666"/>
          </a:xfrm>
        </p:spPr>
        <p:txBody>
          <a:bodyPr/>
          <a:lstStyle/>
          <a:p>
            <a:r>
              <a:rPr lang="en-US" dirty="0" smtClean="0"/>
              <a:t>James Wang, Vish Ponnampalam, Mediatek</a:t>
            </a:r>
            <a:endParaRPr lang="en-US" dirty="0"/>
          </a:p>
        </p:txBody>
      </p:sp>
      <p:sp>
        <p:nvSpPr>
          <p:cNvPr id="6" name="Slide Number Placeholder 5"/>
          <p:cNvSpPr>
            <a:spLocks noGrp="1"/>
          </p:cNvSpPr>
          <p:nvPr>
            <p:ph type="sldNum" sz="quarter" idx="12"/>
          </p:nvPr>
        </p:nvSpPr>
        <p:spPr/>
        <p:txBody>
          <a:bodyPr/>
          <a:lstStyle/>
          <a:p>
            <a:r>
              <a:rPr lang="en-US" smtClean="0"/>
              <a:t>Slide </a:t>
            </a:r>
            <a:fld id="{25A7D225-28A0-4A6D-BDD1-11383EA957CF}" type="slidenum">
              <a:rPr lang="en-US" smtClean="0"/>
              <a:pPr/>
              <a:t>3</a:t>
            </a:fld>
            <a:endParaRPr lang="en-US"/>
          </a:p>
        </p:txBody>
      </p:sp>
      <p:pic>
        <p:nvPicPr>
          <p:cNvPr id="7" name="Picture 6" descr="Geometrical parameters"/>
          <p:cNvPicPr>
            <a:picLocks noChangeAspect="1" noChangeArrowheads="1"/>
          </p:cNvPicPr>
          <p:nvPr/>
        </p:nvPicPr>
        <p:blipFill>
          <a:blip r:embed="rId4" cstate="print"/>
          <a:srcRect/>
          <a:stretch>
            <a:fillRect/>
          </a:stretch>
        </p:blipFill>
        <p:spPr bwMode="auto">
          <a:xfrm>
            <a:off x="4326869" y="3797978"/>
            <a:ext cx="4277074" cy="1940670"/>
          </a:xfrm>
          <a:prstGeom prst="rect">
            <a:avLst/>
          </a:prstGeom>
          <a:noFill/>
        </p:spPr>
      </p:pic>
      <p:pic>
        <p:nvPicPr>
          <p:cNvPr id="8" name="Picture 7" descr="http://www.cse.hcmut.edu.vn/~ltquan/Documents_Softwares/CDMA/Walfisch-Ikegami_files/vertical_cut.jpg"/>
          <p:cNvPicPr>
            <a:picLocks noChangeAspect="1" noChangeArrowheads="1"/>
          </p:cNvPicPr>
          <p:nvPr/>
        </p:nvPicPr>
        <p:blipFill>
          <a:blip r:embed="rId5" cstate="print"/>
          <a:srcRect/>
          <a:stretch>
            <a:fillRect/>
          </a:stretch>
        </p:blipFill>
        <p:spPr bwMode="auto">
          <a:xfrm>
            <a:off x="4347505" y="1936153"/>
            <a:ext cx="4276071" cy="1926400"/>
          </a:xfrm>
          <a:prstGeom prst="rect">
            <a:avLst/>
          </a:prstGeom>
          <a:noFill/>
        </p:spPr>
      </p:pic>
      <p:graphicFrame>
        <p:nvGraphicFramePr>
          <p:cNvPr id="9" name="Object 8"/>
          <p:cNvGraphicFramePr>
            <a:graphicFrameLocks noChangeAspect="1"/>
          </p:cNvGraphicFramePr>
          <p:nvPr/>
        </p:nvGraphicFramePr>
        <p:xfrm>
          <a:off x="3890865" y="5616704"/>
          <a:ext cx="914400" cy="792163"/>
        </p:xfrm>
        <a:graphic>
          <a:graphicData uri="http://schemas.openxmlformats.org/presentationml/2006/ole">
            <p:oleObj spid="_x0000_s18434" name="Macro-Enabled Worksheet" showAsIcon="1" r:id="rId6" imgW="914400" imgH="792360" progId="Excel.SheetMacroEnabled.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AP to STA (AP Ant. above Building)</a:t>
            </a:r>
            <a:endParaRPr lang="en-US" dirty="0"/>
          </a:p>
        </p:txBody>
      </p:sp>
      <p:graphicFrame>
        <p:nvGraphicFramePr>
          <p:cNvPr id="10" name="Content Placeholder 9"/>
          <p:cNvGraphicFramePr>
            <a:graphicFrameLocks noGrp="1"/>
          </p:cNvGraphicFramePr>
          <p:nvPr>
            <p:ph idx="1"/>
          </p:nvPr>
        </p:nvGraphicFramePr>
        <p:xfrm>
          <a:off x="3923197" y="1981198"/>
          <a:ext cx="4488675" cy="4114805"/>
        </p:xfrm>
        <a:graphic>
          <a:graphicData uri="http://schemas.openxmlformats.org/drawingml/2006/table">
            <a:tbl>
              <a:tblPr/>
              <a:tblGrid>
                <a:gridCol w="2141087"/>
                <a:gridCol w="826003"/>
                <a:gridCol w="826003"/>
                <a:gridCol w="695582"/>
              </a:tblGrid>
              <a:tr h="156506">
                <a:tc>
                  <a:txBody>
                    <a:bodyPr/>
                    <a:lstStyle/>
                    <a:p>
                      <a:pPr algn="l" fontAlgn="b"/>
                      <a:r>
                        <a:rPr lang="en-US" sz="900" b="1" i="0" u="none" strike="noStrike" dirty="0">
                          <a:latin typeface="Times New Roman"/>
                        </a:rPr>
                        <a:t>Input Parameters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985">
                <a:tc>
                  <a:txBody>
                    <a:bodyPr/>
                    <a:lstStyle/>
                    <a:p>
                      <a:pPr algn="l" fontAlgn="b"/>
                      <a:r>
                        <a:rPr lang="en-US" sz="9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1" i="0" u="none" strike="noStrike">
                          <a:solidFill>
                            <a:srgbClr val="000000"/>
                          </a:solidFill>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9548">
                <a:tc>
                  <a:txBody>
                    <a:bodyPr/>
                    <a:lstStyle/>
                    <a:p>
                      <a:pPr algn="l" fontAlgn="b"/>
                      <a:r>
                        <a:rPr lang="en-US" sz="9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BEEF3"/>
                    </a:solidFill>
                  </a:tcPr>
                </a:tc>
                <a:tc>
                  <a:txBody>
                    <a:bodyPr/>
                    <a:lstStyle/>
                    <a:p>
                      <a:pPr algn="l" fontAlgn="b"/>
                      <a:r>
                        <a:rPr lang="en-US" sz="900" b="0" i="0" u="none" strike="noStrike">
                          <a:latin typeface="Times New Roman"/>
                        </a:rPr>
                        <a:t> </a:t>
                      </a:r>
                    </a:p>
                  </a:txBody>
                  <a:tcPr marL="0" marR="0" marT="0" marB="0" anchor="b">
                    <a:lnL>
                      <a:noFill/>
                    </a:lnL>
                    <a:lnR>
                      <a:noFill/>
                    </a:lnR>
                    <a:lnT>
                      <a:noFill/>
                    </a:lnT>
                    <a:lnB>
                      <a:noFill/>
                    </a:lnB>
                  </a:tcPr>
                </a:tc>
                <a:tc>
                  <a:txBody>
                    <a:bodyPr/>
                    <a:lstStyle/>
                    <a:p>
                      <a:pPr algn="l" fontAlgn="b"/>
                      <a:r>
                        <a:rPr lang="en-US" sz="900" b="0" i="0" u="none" strike="noStrike" dirty="0">
                          <a:latin typeface="Times New Roman"/>
                        </a:rPr>
                        <a:t> </a:t>
                      </a:r>
                    </a:p>
                  </a:txBody>
                  <a:tcPr marL="0" marR="0" marT="0" marB="0" anchor="b">
                    <a:lnL>
                      <a:noFill/>
                    </a:lnL>
                    <a:lnR>
                      <a:noFill/>
                    </a:lnR>
                    <a:lnT>
                      <a:noFill/>
                    </a:lnT>
                    <a:lnB>
                      <a:noFill/>
                    </a:lnB>
                  </a:tcPr>
                </a:tc>
                <a:tc>
                  <a:txBody>
                    <a:bodyPr/>
                    <a:lstStyle/>
                    <a:p>
                      <a:pPr algn="l" fontAlgn="b"/>
                      <a:r>
                        <a:rPr lang="en-US" sz="900" b="1" i="0" u="none" strike="noStrike">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76069">
                <a:tc>
                  <a:txBody>
                    <a:bodyPr/>
                    <a:lstStyle/>
                    <a:p>
                      <a:pPr algn="l" fontAlgn="b"/>
                      <a:r>
                        <a:rPr lang="en-US" sz="900" b="1" i="0" u="none" strike="noStrike">
                          <a:solidFill>
                            <a:srgbClr val="000000"/>
                          </a:solidFill>
                          <a:latin typeface="Times New Roman"/>
                        </a:rPr>
                        <a:t>Distance</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sz="900" b="1" i="0" u="none" strike="noStrike">
                          <a:latin typeface="Times New Roman"/>
                        </a:rPr>
                        <a:t>1000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1" i="0" u="none" strike="noStrike">
                          <a:latin typeface="Times New Roman"/>
                        </a:rPr>
                        <a:t>meter</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3464">
                <a:tc>
                  <a:txBody>
                    <a:bodyPr/>
                    <a:lstStyle/>
                    <a:p>
                      <a:pPr algn="l" fontAlgn="b"/>
                      <a:r>
                        <a:rPr lang="en-US" sz="900" b="1"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9985">
                <a:tc>
                  <a:txBody>
                    <a:bodyPr/>
                    <a:lstStyle/>
                    <a:p>
                      <a:pPr algn="l" fontAlgn="b"/>
                      <a:r>
                        <a:rPr lang="en-US" sz="900" b="1" i="0" u="none" strike="noStrike">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FF0000"/>
                        </a:solidFill>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43464">
                <a:tc>
                  <a:txBody>
                    <a:bodyPr/>
                    <a:lstStyle/>
                    <a:p>
                      <a:pPr algn="l" fontAlgn="b"/>
                      <a:r>
                        <a:rPr lang="en-US" sz="900" b="1" i="0" u="none" strike="noStrike">
                          <a:latin typeface="Times New Roman"/>
                        </a:rPr>
                        <a:t>Unit PA P1dB @Antenna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43464">
                <a:tc>
                  <a:txBody>
                    <a:bodyPr/>
                    <a:lstStyle/>
                    <a:p>
                      <a:pPr algn="l" fontAlgn="b"/>
                      <a:r>
                        <a:rPr lang="en-US" sz="900" b="1" i="0" u="none" strike="noStrike">
                          <a:latin typeface="Times New Roman"/>
                        </a:rPr>
                        <a:t>Total Transmit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TX Antenna Gain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985">
                <a:tc>
                  <a:txBody>
                    <a:bodyPr/>
                    <a:lstStyle/>
                    <a:p>
                      <a:pPr algn="l" fontAlgn="b"/>
                      <a:r>
                        <a:rPr lang="en-US" sz="900" b="1" i="0" u="none" strike="noStrike">
                          <a:latin typeface="Times New Roman"/>
                        </a:rPr>
                        <a:t>EIRP</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latin typeface="Times New Roman"/>
                        </a:rPr>
                        <a:t>31.5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latin typeface="Times New Roman"/>
                        </a:rPr>
                        <a:t>31.5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2153">
                <a:tc>
                  <a:txBody>
                    <a:bodyPr/>
                    <a:lstStyle/>
                    <a:p>
                      <a:pPr algn="l" fontAlgn="b"/>
                      <a:r>
                        <a:rPr lang="en-US" sz="900" b="1" i="0" u="none" strike="noStrike">
                          <a:latin typeface="Times New Roman"/>
                        </a:rPr>
                        <a:t>Propagation Mode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latin typeface="Arial"/>
                        </a:rPr>
                        <a:t>Walfish-Ikegami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latin typeface="Arial"/>
                        </a:rPr>
                        <a:t>Walfish-Ikegami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2153">
                <a:tc>
                  <a:txBody>
                    <a:bodyPr/>
                    <a:lstStyle/>
                    <a:p>
                      <a:pPr algn="l" fontAlgn="b"/>
                      <a:r>
                        <a:rPr lang="en-US" sz="9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LOS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Metropolitan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3464">
                <a:tc>
                  <a:txBody>
                    <a:bodyPr/>
                    <a:lstStyle/>
                    <a:p>
                      <a:pPr algn="l" fontAlgn="b"/>
                      <a:r>
                        <a:rPr lang="en-US" sz="900" b="1" i="0" u="none" strike="noStrike">
                          <a:latin typeface="Times New Roman"/>
                        </a:rPr>
                        <a:t>Path Loss, Free Space,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latin typeface="Arial"/>
                        </a:rPr>
                        <a:t>101.83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latin typeface="Arial"/>
                        </a:rPr>
                        <a:t>91.63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6506">
                <a:tc>
                  <a:txBody>
                    <a:bodyPr/>
                    <a:lstStyle/>
                    <a:p>
                      <a:pPr algn="l" fontAlgn="b"/>
                      <a:r>
                        <a:rPr lang="en-US" sz="900" b="1" i="0" u="none" strike="noStrike">
                          <a:latin typeface="Times New Roman"/>
                        </a:rPr>
                        <a:t>Diffraction Loss (Rooftop L</a:t>
                      </a:r>
                      <a:r>
                        <a:rPr lang="en-US" sz="900" b="1" i="0" u="none" strike="noStrike" baseline="-25000">
                          <a:latin typeface="Times New Roman"/>
                        </a:rPr>
                        <a:t>rts</a:t>
                      </a:r>
                      <a:r>
                        <a:rPr lang="en-US" sz="900" b="1" i="0" u="none" strike="noStrike">
                          <a:latin typeface="Times New Roman"/>
                        </a:rPr>
                        <a:t>),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latin typeface="Arial"/>
                        </a:rPr>
                        <a:t>23.8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985">
                <a:tc>
                  <a:txBody>
                    <a:bodyPr/>
                    <a:lstStyle/>
                    <a:p>
                      <a:pPr algn="l" fontAlgn="b"/>
                      <a:r>
                        <a:rPr lang="en-US" sz="900" b="1" i="0" u="none" strike="noStrike">
                          <a:latin typeface="Times New Roman"/>
                        </a:rPr>
                        <a:t>Multi-Screen Diffraction Loss,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12.4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9985">
                <a:tc>
                  <a:txBody>
                    <a:bodyPr/>
                    <a:lstStyle/>
                    <a:p>
                      <a:pPr algn="l" fontAlgn="b"/>
                      <a:r>
                        <a:rPr lang="en-US" sz="900" b="1" i="0" u="none" strike="noStrike">
                          <a:latin typeface="Times New Roman"/>
                        </a:rPr>
                        <a:t>Total Path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101.8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latin typeface="Arial"/>
                        </a:rPr>
                        <a:t>127.8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464">
                <a:tc>
                  <a:txBody>
                    <a:bodyPr/>
                    <a:lstStyle/>
                    <a:p>
                      <a:pPr algn="l" fontAlgn="b"/>
                      <a:r>
                        <a:rPr lang="en-US" sz="900" b="1" i="0" u="none" strike="noStrike">
                          <a:latin typeface="Times New Roman"/>
                        </a:rPr>
                        <a:t>RX Antenna Gain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Times New Roman"/>
                        </a:rPr>
                        <a:t>dBi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43464">
                <a:tc>
                  <a:txBody>
                    <a:bodyPr/>
                    <a:lstStyle/>
                    <a:p>
                      <a:pPr algn="l" fontAlgn="b"/>
                      <a:r>
                        <a:rPr lang="en-US" sz="900" b="1" i="0" u="none" strike="noStrike">
                          <a:latin typeface="Times New Roman"/>
                        </a:rPr>
                        <a:t>Polarization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Rcvr Signal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-68.83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-94.78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Symbol Rate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200.0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kHz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RX NF</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Arial"/>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Required Eb/No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4.5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kbps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Fading Margin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latin typeface="Times New Roman"/>
                        </a:rPr>
                        <a:t>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latin typeface="Times New Roman"/>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Implementation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Received Sensitivity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-103.5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-103.5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3464">
                <a:tc>
                  <a:txBody>
                    <a:bodyPr/>
                    <a:lstStyle/>
                    <a:p>
                      <a:pPr algn="l" fontAlgn="b"/>
                      <a:r>
                        <a:rPr lang="en-US" sz="900" b="1" i="0" u="none" strike="noStrike">
                          <a:latin typeface="Times New Roman"/>
                        </a:rPr>
                        <a:t>Shadowing Std Dev</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latin typeface="Times New Roman"/>
                        </a:rPr>
                        <a:t>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985">
                <a:tc>
                  <a:txBody>
                    <a:bodyPr/>
                    <a:lstStyle/>
                    <a:p>
                      <a:pPr algn="l" fontAlgn="b"/>
                      <a:r>
                        <a:rPr lang="en-US" sz="900" b="1" i="0" u="none" strike="noStrike">
                          <a:latin typeface="Times New Roman"/>
                        </a:rPr>
                        <a:t>Margin based on Received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latin typeface="Times New Roman"/>
                        </a:rPr>
                        <a:t>26.7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latin typeface="Times New Roman"/>
                        </a:rPr>
                        <a:t>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dirty="0" smtClean="0"/>
              <a:t>April 2011</a:t>
            </a:r>
            <a:endParaRPr lang="en-US" dirty="0"/>
          </a:p>
        </p:txBody>
      </p:sp>
      <p:sp>
        <p:nvSpPr>
          <p:cNvPr id="5" name="Footer Placeholder 4"/>
          <p:cNvSpPr>
            <a:spLocks noGrp="1"/>
          </p:cNvSpPr>
          <p:nvPr>
            <p:ph type="ftr" sz="quarter" idx="11"/>
          </p:nvPr>
        </p:nvSpPr>
        <p:spPr/>
        <p:txBody>
          <a:bodyPr/>
          <a:lstStyle/>
          <a:p>
            <a:r>
              <a:rPr lang="en-US" smtClean="0"/>
              <a:t>James Wang et al (MediaTek)</a:t>
            </a:r>
            <a:endParaRPr lang="en-US" dirty="0"/>
          </a:p>
        </p:txBody>
      </p:sp>
      <p:sp>
        <p:nvSpPr>
          <p:cNvPr id="6" name="Slide Number Placeholder 5"/>
          <p:cNvSpPr>
            <a:spLocks noGrp="1"/>
          </p:cNvSpPr>
          <p:nvPr>
            <p:ph type="sldNum" sz="quarter" idx="12"/>
          </p:nvPr>
        </p:nvSpPr>
        <p:spPr/>
        <p:txBody>
          <a:bodyPr/>
          <a:lstStyle/>
          <a:p>
            <a:r>
              <a:rPr lang="en-US" smtClean="0"/>
              <a:t>Slide </a:t>
            </a:r>
            <a:fld id="{25A7D225-28A0-4A6D-BDD1-11383EA957CF}" type="slidenum">
              <a:rPr lang="en-US" smtClean="0"/>
              <a:pPr/>
              <a:t>4</a:t>
            </a:fld>
            <a:endParaRPr lang="en-US"/>
          </a:p>
        </p:txBody>
      </p:sp>
      <p:sp>
        <p:nvSpPr>
          <p:cNvPr id="11" name="TextBox 10"/>
          <p:cNvSpPr txBox="1"/>
          <p:nvPr/>
        </p:nvSpPr>
        <p:spPr>
          <a:xfrm>
            <a:off x="475861" y="1866122"/>
            <a:ext cx="3526972" cy="2308324"/>
          </a:xfrm>
          <a:prstGeom prst="rect">
            <a:avLst/>
          </a:prstGeom>
          <a:noFill/>
        </p:spPr>
        <p:txBody>
          <a:bodyPr wrap="square" rtlCol="0">
            <a:spAutoFit/>
          </a:bodyPr>
          <a:lstStyle/>
          <a:p>
            <a:pPr>
              <a:buFont typeface="Arial" pitchFamily="34" charset="0"/>
              <a:buChar char="•"/>
            </a:pPr>
            <a:r>
              <a:rPr lang="en-US" sz="1600" dirty="0" smtClean="0"/>
              <a:t> Building Height = 12 m</a:t>
            </a:r>
          </a:p>
          <a:p>
            <a:pPr>
              <a:buFont typeface="Arial" pitchFamily="34" charset="0"/>
              <a:buChar char="•"/>
            </a:pPr>
            <a:r>
              <a:rPr lang="en-US" sz="1600" dirty="0" smtClean="0"/>
              <a:t> AP Antenna = 17 m </a:t>
            </a:r>
          </a:p>
          <a:p>
            <a:pPr>
              <a:buFont typeface="Arial" pitchFamily="34" charset="0"/>
              <a:buChar char="•"/>
            </a:pPr>
            <a:r>
              <a:rPr lang="en-US" sz="1600" dirty="0" smtClean="0"/>
              <a:t> STA height = 1.5 m</a:t>
            </a:r>
          </a:p>
          <a:p>
            <a:endParaRPr lang="en-US" sz="1600" dirty="0" smtClean="0"/>
          </a:p>
          <a:p>
            <a:r>
              <a:rPr lang="en-US" sz="1600" dirty="0" smtClean="0"/>
              <a:t>Note: It might not be realistic to assume AP antenna is 15 meter above roof. It can be costly and AP can see lots of interference. In practice, you want to have antenna just high enough.</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AP to STA (AP Ant. below Building)</a:t>
            </a:r>
            <a:endParaRPr lang="en-US" dirty="0"/>
          </a:p>
        </p:txBody>
      </p:sp>
      <p:graphicFrame>
        <p:nvGraphicFramePr>
          <p:cNvPr id="7" name="Content Placeholder 6"/>
          <p:cNvGraphicFramePr>
            <a:graphicFrameLocks noGrp="1"/>
          </p:cNvGraphicFramePr>
          <p:nvPr>
            <p:ph idx="1"/>
          </p:nvPr>
        </p:nvGraphicFramePr>
        <p:xfrm>
          <a:off x="4048780" y="1810142"/>
          <a:ext cx="4330816" cy="4239202"/>
        </p:xfrm>
        <a:graphic>
          <a:graphicData uri="http://schemas.openxmlformats.org/drawingml/2006/table">
            <a:tbl>
              <a:tblPr/>
              <a:tblGrid>
                <a:gridCol w="2065789"/>
                <a:gridCol w="796954"/>
                <a:gridCol w="796954"/>
                <a:gridCol w="671119"/>
              </a:tblGrid>
              <a:tr h="149085">
                <a:tc>
                  <a:txBody>
                    <a:bodyPr/>
                    <a:lstStyle/>
                    <a:p>
                      <a:pPr algn="l" fontAlgn="b"/>
                      <a:endParaRPr lang="en-US" sz="800" b="1" i="0" u="none" strike="noStrike" dirty="0">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55568">
                <a:tc>
                  <a:txBody>
                    <a:bodyPr/>
                    <a:lstStyle/>
                    <a:p>
                      <a:pPr algn="l" fontAlgn="b"/>
                      <a:r>
                        <a:rPr lang="en-US" sz="800" b="1" i="0" u="none" strike="noStrike">
                          <a:latin typeface="Times New Roman"/>
                        </a:rPr>
                        <a:t>Input Parameters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5">
                <a:tc>
                  <a:txBody>
                    <a:bodyPr/>
                    <a:lstStyle/>
                    <a:p>
                      <a:pPr algn="l" fontAlgn="b"/>
                      <a:r>
                        <a:rPr lang="en-US" sz="8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8531">
                <a:tc>
                  <a:txBody>
                    <a:bodyPr/>
                    <a:lstStyle/>
                    <a:p>
                      <a:pPr algn="l" fontAlgn="b"/>
                      <a:r>
                        <a:rPr lang="en-US" sz="8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BEEF3"/>
                    </a:solidFill>
                  </a:tcPr>
                </a:tc>
                <a:tc>
                  <a:txBody>
                    <a:bodyPr/>
                    <a:lstStyle/>
                    <a:p>
                      <a:pPr algn="l" fontAlgn="b"/>
                      <a:r>
                        <a:rPr lang="en-US" sz="800" b="0" i="0" u="none" strike="noStrike">
                          <a:latin typeface="Times New Roman"/>
                        </a:rPr>
                        <a:t> </a:t>
                      </a:r>
                    </a:p>
                  </a:txBody>
                  <a:tcPr marL="0" marR="0" marT="0" marB="0" anchor="b">
                    <a:lnL>
                      <a:noFill/>
                    </a:lnL>
                    <a:lnR>
                      <a:noFill/>
                    </a:lnR>
                    <a:lnT>
                      <a:noFill/>
                    </a:lnT>
                    <a:lnB>
                      <a:noFill/>
                    </a:lnB>
                  </a:tcPr>
                </a:tc>
                <a:tc>
                  <a:txBody>
                    <a:bodyPr/>
                    <a:lstStyle/>
                    <a:p>
                      <a:pPr algn="l" fontAlgn="b"/>
                      <a:r>
                        <a:rPr lang="en-US" sz="800" b="0" i="0" u="none" strike="noStrike">
                          <a:latin typeface="Times New Roman"/>
                        </a:rPr>
                        <a:t> </a:t>
                      </a:r>
                    </a:p>
                  </a:txBody>
                  <a:tcPr marL="0" marR="0" marT="0" marB="0" anchor="b">
                    <a:lnL>
                      <a:noFill/>
                    </a:lnL>
                    <a:lnR>
                      <a:noFill/>
                    </a:lnR>
                    <a:lnT>
                      <a:noFill/>
                    </a:lnT>
                    <a:lnB>
                      <a:noFill/>
                    </a:lnB>
                  </a:tcPr>
                </a:tc>
                <a:tc>
                  <a:txBody>
                    <a:bodyPr/>
                    <a:lstStyle/>
                    <a:p>
                      <a:pPr algn="l" fontAlgn="b"/>
                      <a:r>
                        <a:rPr lang="en-US" sz="800" b="1" i="0" u="none" strike="noStrike">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75013">
                <a:tc>
                  <a:txBody>
                    <a:bodyPr/>
                    <a:lstStyle/>
                    <a:p>
                      <a:pPr algn="l" fontAlgn="b"/>
                      <a:r>
                        <a:rPr lang="en-US" sz="800" b="1" i="0" u="none" strike="noStrike">
                          <a:solidFill>
                            <a:srgbClr val="000000"/>
                          </a:solidFill>
                          <a:latin typeface="Times New Roman"/>
                        </a:rPr>
                        <a:t>Distance</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sz="800" b="1" i="0" u="none" strike="noStrike">
                          <a:latin typeface="Times New Roman"/>
                        </a:rPr>
                        <a:t>420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1" i="0" u="none" strike="noStrike">
                          <a:latin typeface="Times New Roman"/>
                        </a:rPr>
                        <a:t>meter</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2603">
                <a:tc>
                  <a:txBody>
                    <a:bodyPr/>
                    <a:lstStyle/>
                    <a:p>
                      <a:pPr algn="l" fontAlgn="b"/>
                      <a:r>
                        <a:rPr lang="en-US" sz="800" b="1"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9085">
                <a:tc>
                  <a:txBody>
                    <a:bodyPr/>
                    <a:lstStyle/>
                    <a:p>
                      <a:pPr algn="l" fontAlgn="b"/>
                      <a:r>
                        <a:rPr lang="en-US" sz="800" b="1" i="0" u="none" strike="noStrike">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FF0000"/>
                        </a:solidFill>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42603">
                <a:tc>
                  <a:txBody>
                    <a:bodyPr/>
                    <a:lstStyle/>
                    <a:p>
                      <a:pPr algn="l" fontAlgn="b"/>
                      <a:r>
                        <a:rPr lang="en-US" sz="800" b="1" i="0" u="none" strike="noStrike">
                          <a:latin typeface="Times New Roman"/>
                        </a:rPr>
                        <a:t>Unit PA P1dB @Antenna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42603">
                <a:tc>
                  <a:txBody>
                    <a:bodyPr/>
                    <a:lstStyle/>
                    <a:p>
                      <a:pPr algn="l" fontAlgn="b"/>
                      <a:r>
                        <a:rPr lang="en-US" sz="800" b="1" i="0" u="none" strike="noStrike">
                          <a:latin typeface="Times New Roman"/>
                        </a:rPr>
                        <a:t>Total Transmit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30.0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TX Antenna Gain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085">
                <a:tc>
                  <a:txBody>
                    <a:bodyPr/>
                    <a:lstStyle/>
                    <a:p>
                      <a:pPr algn="l" fontAlgn="b"/>
                      <a:r>
                        <a:rPr lang="en-US" sz="800" b="1" i="0" u="none" strike="noStrike">
                          <a:latin typeface="Times New Roman"/>
                        </a:rPr>
                        <a:t>EIRP</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Times New Roman"/>
                        </a:rPr>
                        <a:t>31.5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Times New Roman"/>
                        </a:rPr>
                        <a:t>31.5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0941">
                <a:tc>
                  <a:txBody>
                    <a:bodyPr/>
                    <a:lstStyle/>
                    <a:p>
                      <a:pPr algn="l" fontAlgn="b"/>
                      <a:r>
                        <a:rPr lang="en-US" sz="800" b="1" i="0" u="none" strike="noStrike">
                          <a:latin typeface="Times New Roman"/>
                        </a:rPr>
                        <a:t>Propagation Mode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latin typeface="Arial"/>
                        </a:rPr>
                        <a:t>Walfish-Ikegami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latin typeface="Arial"/>
                        </a:rPr>
                        <a:t>Walfish-Ikegami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941">
                <a:tc>
                  <a:txBody>
                    <a:bodyPr/>
                    <a:lstStyle/>
                    <a:p>
                      <a:pPr algn="l" fontAlgn="b"/>
                      <a:r>
                        <a:rPr lang="en-US" sz="8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LOS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Metropolitan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2603">
                <a:tc>
                  <a:txBody>
                    <a:bodyPr/>
                    <a:lstStyle/>
                    <a:p>
                      <a:pPr algn="l" fontAlgn="b"/>
                      <a:r>
                        <a:rPr lang="en-US" sz="800" b="1" i="0" u="none" strike="noStrike">
                          <a:latin typeface="Times New Roman"/>
                        </a:rPr>
                        <a:t>Path Loss, Free Space,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latin typeface="Arial"/>
                        </a:rPr>
                        <a:t>92.03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latin typeface="Arial"/>
                        </a:rPr>
                        <a:t>84.09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5568">
                <a:tc>
                  <a:txBody>
                    <a:bodyPr/>
                    <a:lstStyle/>
                    <a:p>
                      <a:pPr algn="l" fontAlgn="b"/>
                      <a:r>
                        <a:rPr lang="en-US" sz="800" b="1" i="0" u="none" strike="noStrike">
                          <a:latin typeface="Times New Roman"/>
                        </a:rPr>
                        <a:t>Diffraction Loss (Rooftop L</a:t>
                      </a:r>
                      <a:r>
                        <a:rPr lang="en-US" sz="800" b="1" i="0" u="none" strike="noStrike" baseline="-25000">
                          <a:latin typeface="Times New Roman"/>
                        </a:rPr>
                        <a:t>rts</a:t>
                      </a:r>
                      <a:r>
                        <a:rPr lang="en-US" sz="800" b="1" i="0" u="none" strike="noStrike">
                          <a:latin typeface="Times New Roman"/>
                        </a:rPr>
                        <a:t>),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dirty="0">
                          <a:latin typeface="Arial"/>
                        </a:rPr>
                        <a:t>23.8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085">
                <a:tc>
                  <a:txBody>
                    <a:bodyPr/>
                    <a:lstStyle/>
                    <a:p>
                      <a:pPr algn="l" fontAlgn="b"/>
                      <a:r>
                        <a:rPr lang="en-US" sz="800" b="1" i="0" u="none" strike="noStrike">
                          <a:latin typeface="Times New Roman"/>
                        </a:rPr>
                        <a:t>Multi-Screen Diffraction Loss, dB</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20.2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9085">
                <a:tc>
                  <a:txBody>
                    <a:bodyPr/>
                    <a:lstStyle/>
                    <a:p>
                      <a:pPr algn="l" fontAlgn="b"/>
                      <a:r>
                        <a:rPr lang="en-US" sz="800" b="1" i="0" u="none" strike="noStrike">
                          <a:latin typeface="Times New Roman"/>
                        </a:rPr>
                        <a:t>Total Path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92.0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latin typeface="Arial"/>
                        </a:rPr>
                        <a:t>128.0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603">
                <a:tc>
                  <a:txBody>
                    <a:bodyPr/>
                    <a:lstStyle/>
                    <a:p>
                      <a:pPr algn="l" fontAlgn="b"/>
                      <a:r>
                        <a:rPr lang="en-US" sz="800" b="1" i="0" u="none" strike="noStrike">
                          <a:latin typeface="Times New Roman"/>
                        </a:rPr>
                        <a:t>RX Antenna Gain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latin typeface="Times New Roman"/>
                        </a:rPr>
                        <a:t>dBi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42603">
                <a:tc>
                  <a:txBody>
                    <a:bodyPr/>
                    <a:lstStyle/>
                    <a:p>
                      <a:pPr algn="l" fontAlgn="b"/>
                      <a:r>
                        <a:rPr lang="en-US" sz="800" b="1" i="0" u="none" strike="noStrike">
                          <a:latin typeface="Times New Roman"/>
                        </a:rPr>
                        <a:t>Polarization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Rcvr Signal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-59.03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-95.00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Symbol Rate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200.0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kHz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RX NF</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Arial"/>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Required Eb/No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4.5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kbps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Fading Margin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latin typeface="Times New Roman"/>
                        </a:rPr>
                        <a:t>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latin typeface="Times New Roman"/>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Implementation Loss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Received Sensitivity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-103.5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-103.5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603">
                <a:tc>
                  <a:txBody>
                    <a:bodyPr/>
                    <a:lstStyle/>
                    <a:p>
                      <a:pPr algn="l" fontAlgn="b"/>
                      <a:r>
                        <a:rPr lang="en-US" sz="800" b="1" i="0" u="none" strike="noStrike">
                          <a:latin typeface="Times New Roman"/>
                        </a:rPr>
                        <a:t>Shadowing Std Dev</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latin typeface="Times New Roman"/>
                        </a:rPr>
                        <a:t>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9085">
                <a:tc>
                  <a:txBody>
                    <a:bodyPr/>
                    <a:lstStyle/>
                    <a:p>
                      <a:pPr algn="l" fontAlgn="b"/>
                      <a:r>
                        <a:rPr lang="en-US" sz="800" b="1" i="0" u="none" strike="noStrike">
                          <a:latin typeface="Times New Roman"/>
                        </a:rPr>
                        <a:t>Margin based on Received Power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Times New Roman"/>
                        </a:rPr>
                        <a:t>36.5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Times New Roman"/>
                        </a:rPr>
                        <a:t>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Times New Roman"/>
                        </a:rPr>
                        <a:t>dB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dirty="0" smtClean="0"/>
              <a:t>April 2011</a:t>
            </a:r>
            <a:endParaRPr lang="en-US" dirty="0"/>
          </a:p>
        </p:txBody>
      </p:sp>
      <p:sp>
        <p:nvSpPr>
          <p:cNvPr id="5" name="Footer Placeholder 4"/>
          <p:cNvSpPr>
            <a:spLocks noGrp="1"/>
          </p:cNvSpPr>
          <p:nvPr>
            <p:ph type="ftr" sz="quarter" idx="11"/>
          </p:nvPr>
        </p:nvSpPr>
        <p:spPr/>
        <p:txBody>
          <a:bodyPr/>
          <a:lstStyle/>
          <a:p>
            <a:r>
              <a:rPr lang="en-US" smtClean="0"/>
              <a:t>James Wang et al (MediaTek)</a:t>
            </a:r>
            <a:endParaRPr lang="en-US" dirty="0"/>
          </a:p>
        </p:txBody>
      </p:sp>
      <p:sp>
        <p:nvSpPr>
          <p:cNvPr id="6" name="Slide Number Placeholder 5"/>
          <p:cNvSpPr>
            <a:spLocks noGrp="1"/>
          </p:cNvSpPr>
          <p:nvPr>
            <p:ph type="sldNum" sz="quarter" idx="12"/>
          </p:nvPr>
        </p:nvSpPr>
        <p:spPr/>
        <p:txBody>
          <a:bodyPr/>
          <a:lstStyle/>
          <a:p>
            <a:r>
              <a:rPr lang="en-US" smtClean="0"/>
              <a:t>Slide </a:t>
            </a:r>
            <a:fld id="{25A7D225-28A0-4A6D-BDD1-11383EA957CF}" type="slidenum">
              <a:rPr lang="en-US" smtClean="0"/>
              <a:pPr/>
              <a:t>5</a:t>
            </a:fld>
            <a:endParaRPr lang="en-US"/>
          </a:p>
        </p:txBody>
      </p:sp>
      <p:sp>
        <p:nvSpPr>
          <p:cNvPr id="8" name="TextBox 7"/>
          <p:cNvSpPr txBox="1"/>
          <p:nvPr/>
        </p:nvSpPr>
        <p:spPr>
          <a:xfrm>
            <a:off x="643812" y="1894113"/>
            <a:ext cx="3526972" cy="830997"/>
          </a:xfrm>
          <a:prstGeom prst="rect">
            <a:avLst/>
          </a:prstGeom>
          <a:noFill/>
        </p:spPr>
        <p:txBody>
          <a:bodyPr wrap="square" rtlCol="0">
            <a:spAutoFit/>
          </a:bodyPr>
          <a:lstStyle/>
          <a:p>
            <a:pPr>
              <a:buFont typeface="Arial" pitchFamily="34" charset="0"/>
              <a:buChar char="•"/>
            </a:pPr>
            <a:r>
              <a:rPr lang="en-US" sz="1600" dirty="0" smtClean="0"/>
              <a:t> Building Height = 12 m</a:t>
            </a:r>
          </a:p>
          <a:p>
            <a:pPr>
              <a:buFont typeface="Arial" pitchFamily="34" charset="0"/>
              <a:buChar char="•"/>
            </a:pPr>
            <a:r>
              <a:rPr lang="en-US" sz="1600" dirty="0" smtClean="0"/>
              <a:t> AP Antenna = 8 m </a:t>
            </a:r>
          </a:p>
          <a:p>
            <a:pPr>
              <a:buFont typeface="Arial" pitchFamily="34" charset="0"/>
              <a:buChar char="•"/>
            </a:pPr>
            <a:r>
              <a:rPr lang="en-US" sz="1600" dirty="0" smtClean="0"/>
              <a:t> STA height = 1.5 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to AP and STA to STA</a:t>
            </a:r>
            <a:endParaRPr lang="en-US" dirty="0"/>
          </a:p>
        </p:txBody>
      </p:sp>
      <p:sp>
        <p:nvSpPr>
          <p:cNvPr id="3" name="Content Placeholder 2"/>
          <p:cNvSpPr>
            <a:spLocks noGrp="1"/>
          </p:cNvSpPr>
          <p:nvPr>
            <p:ph idx="1"/>
          </p:nvPr>
        </p:nvSpPr>
        <p:spPr/>
        <p:txBody>
          <a:bodyPr/>
          <a:lstStyle/>
          <a:p>
            <a:r>
              <a:rPr lang="en-US" dirty="0" smtClean="0"/>
              <a:t>Do we need to </a:t>
            </a:r>
            <a:r>
              <a:rPr lang="en-US" dirty="0" smtClean="0"/>
              <a:t>consider the path loss for </a:t>
            </a:r>
            <a:r>
              <a:rPr lang="en-US" dirty="0" smtClean="0"/>
              <a:t>these two cases ?</a:t>
            </a:r>
          </a:p>
          <a:p>
            <a:r>
              <a:rPr lang="en-US" dirty="0" smtClean="0"/>
              <a:t>COST231 </a:t>
            </a:r>
            <a:r>
              <a:rPr lang="en-US" dirty="0" err="1" smtClean="0"/>
              <a:t>Walfisch</a:t>
            </a:r>
            <a:r>
              <a:rPr lang="en-US" dirty="0" smtClean="0"/>
              <a:t>-Ikegami model is limited to antenna height (base station) &gt;= 4 meters, antenna height ( handset) &lt; 3 meters</a:t>
            </a:r>
            <a:endParaRPr lang="en-US" dirty="0"/>
          </a:p>
        </p:txBody>
      </p:sp>
      <p:sp>
        <p:nvSpPr>
          <p:cNvPr id="4" name="Date Placeholder 3"/>
          <p:cNvSpPr>
            <a:spLocks noGrp="1"/>
          </p:cNvSpPr>
          <p:nvPr>
            <p:ph type="dt" sz="half" idx="10"/>
          </p:nvPr>
        </p:nvSpPr>
        <p:spPr/>
        <p:txBody>
          <a:bodyPr/>
          <a:lstStyle/>
          <a:p>
            <a:r>
              <a:rPr lang="en-US" dirty="0" smtClean="0"/>
              <a:t>April 2011</a:t>
            </a:r>
            <a:endParaRPr lang="en-US" dirty="0"/>
          </a:p>
        </p:txBody>
      </p:sp>
      <p:sp>
        <p:nvSpPr>
          <p:cNvPr id="5" name="Footer Placeholder 4"/>
          <p:cNvSpPr>
            <a:spLocks noGrp="1"/>
          </p:cNvSpPr>
          <p:nvPr>
            <p:ph type="ftr" sz="quarter" idx="11"/>
          </p:nvPr>
        </p:nvSpPr>
        <p:spPr/>
        <p:txBody>
          <a:bodyPr/>
          <a:lstStyle/>
          <a:p>
            <a:r>
              <a:rPr lang="en-US" smtClean="0"/>
              <a:t>James Wang et al (MediaTek)</a:t>
            </a:r>
            <a:endParaRPr lang="en-US" dirty="0"/>
          </a:p>
        </p:txBody>
      </p:sp>
      <p:sp>
        <p:nvSpPr>
          <p:cNvPr id="6" name="Slide Number Placeholder 5"/>
          <p:cNvSpPr>
            <a:spLocks noGrp="1"/>
          </p:cNvSpPr>
          <p:nvPr>
            <p:ph type="sldNum" sz="quarter" idx="12"/>
          </p:nvPr>
        </p:nvSpPr>
        <p:spPr/>
        <p:txBody>
          <a:bodyPr/>
          <a:lstStyle/>
          <a:p>
            <a:r>
              <a:rPr lang="en-US" smtClean="0"/>
              <a:t>Slide </a:t>
            </a:r>
            <a:fld id="{25A7D225-28A0-4A6D-BDD1-11383EA957CF}" type="slidenum">
              <a:rPr lang="en-US" smtClean="0"/>
              <a:pPr/>
              <a:t>6</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4133</TotalTime>
  <Words>660</Words>
  <Application>Microsoft Office PowerPoint</Application>
  <PresentationFormat>On-screen Show (4:3)</PresentationFormat>
  <Paragraphs>269</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6</vt:i4>
      </vt:variant>
    </vt:vector>
  </HeadingPairs>
  <TitlesOfParts>
    <vt:vector size="10" baseType="lpstr">
      <vt:lpstr>802-11-Submission</vt:lpstr>
      <vt:lpstr>Document</vt:lpstr>
      <vt:lpstr>Equation</vt:lpstr>
      <vt:lpstr>Microsoft Office Excel Macro-Enabled Worksheet</vt:lpstr>
      <vt:lpstr>COST231 Walfish Ikegame Model for for 11ah</vt:lpstr>
      <vt:lpstr>Path Loss Model</vt:lpstr>
      <vt:lpstr>Walfisch-Ikegami Path Loss Model</vt:lpstr>
      <vt:lpstr>Case 1 AP to STA (AP Ant. above Building)</vt:lpstr>
      <vt:lpstr>Case 2 AP to STA (AP Ant. below Building)</vt:lpstr>
      <vt:lpstr>AP to AP and STA to STA</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hworstell</dc:creator>
  <cp:lastModifiedBy>JW</cp:lastModifiedBy>
  <cp:revision>308</cp:revision>
  <cp:lastPrinted>1998-02-10T13:28:06Z</cp:lastPrinted>
  <dcterms:created xsi:type="dcterms:W3CDTF">2007-05-21T21:00:37Z</dcterms:created>
  <dcterms:modified xsi:type="dcterms:W3CDTF">2011-04-25T18:42:10Z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-1123790781</vt:i4>
  </property>
  <property fmtid="{D5CDD505-2E9C-101B-9397-08002B2CF9AE}" pid="4" name="_EmailSubject">
    <vt:lpwstr>slides for presentation on MAc and PHY</vt:lpwstr>
  </property>
  <property fmtid="{D5CDD505-2E9C-101B-9397-08002B2CF9AE}" pid="5" name="_AuthorEmail">
    <vt:lpwstr>Huanchun.Ye@mediatek.com</vt:lpwstr>
  </property>
  <property fmtid="{D5CDD505-2E9C-101B-9397-08002B2CF9AE}" pid="6" name="_AuthorEmailDisplayName">
    <vt:lpwstr>Huanchun Ye</vt:lpwstr>
  </property>
  <property fmtid="{D5CDD505-2E9C-101B-9397-08002B2CF9AE}" pid="7" name="_PreviousAdHocReviewCycleID">
    <vt:i4>770223948</vt:i4>
  </property>
</Properties>
</file>