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9" r:id="rId2"/>
    <p:sldId id="277" r:id="rId3"/>
    <p:sldId id="310" r:id="rId4"/>
    <p:sldId id="276" r:id="rId5"/>
    <p:sldId id="278" r:id="rId6"/>
    <p:sldId id="309" r:id="rId7"/>
    <p:sldId id="273" r:id="rId8"/>
    <p:sldId id="275" r:id="rId9"/>
    <p:sldId id="274" r:id="rId10"/>
    <p:sldId id="279" r:id="rId11"/>
    <p:sldId id="298" r:id="rId12"/>
    <p:sldId id="280" r:id="rId13"/>
    <p:sldId id="297" r:id="rId14"/>
    <p:sldId id="299" r:id="rId15"/>
    <p:sldId id="281" r:id="rId16"/>
    <p:sldId id="282" r:id="rId17"/>
    <p:sldId id="301" r:id="rId18"/>
    <p:sldId id="284" r:id="rId19"/>
    <p:sldId id="286" r:id="rId20"/>
    <p:sldId id="285" r:id="rId21"/>
    <p:sldId id="302" r:id="rId22"/>
    <p:sldId id="303" r:id="rId23"/>
    <p:sldId id="304" r:id="rId24"/>
    <p:sldId id="305" r:id="rId25"/>
    <p:sldId id="306" r:id="rId26"/>
    <p:sldId id="288" r:id="rId27"/>
    <p:sldId id="287" r:id="rId28"/>
    <p:sldId id="289" r:id="rId29"/>
    <p:sldId id="290" r:id="rId30"/>
    <p:sldId id="291" r:id="rId31"/>
    <p:sldId id="292" r:id="rId32"/>
    <p:sldId id="308" r:id="rId33"/>
    <p:sldId id="307" r:id="rId34"/>
    <p:sldId id="295" r:id="rId35"/>
    <p:sldId id="296" r:id="rId36"/>
    <p:sldId id="311" r:id="rId37"/>
    <p:sldId id="300" r:id="rId3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dad Perahia" initials="e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5" autoAdjust="0"/>
    <p:restoredTop sz="76607" autoAdjust="0"/>
  </p:normalViewPr>
  <p:slideViewPr>
    <p:cSldViewPr>
      <p:cViewPr varScale="1">
        <p:scale>
          <a:sx n="67" d="100"/>
          <a:sy n="67" d="100"/>
        </p:scale>
        <p:origin x="-22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24924B9-B72E-49E7-99FD-ADE1EF124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1F8F12C-BD02-43E5-8F83-A41D40E93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802.11-07/0570r0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April 2007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Eldad Perahia, Intel Corporation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782D810-8DC4-4373-BF2C-A8829D22EB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C772C1-38FC-4C20-8300-5738E2F74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303EBE-1BCE-4055-912C-67BAFAA62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4C4C48-ED64-460F-823B-8C30E107F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82E01-E0DA-40F2-B3E5-DE67E2FE1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219D3F7-09ED-4156-8182-4C5B7563D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B241D0-4F66-4139-8A28-F6270A570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659EB4-63F5-49E9-A56C-1D9B444E5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50D9E8-FD58-45A0-8D45-3ED64B51D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171E9-CF3B-4CC5-AD86-0545E7E70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86A02B-C6B8-4A9B-8976-A86E1D0D3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15A2E0-5CB6-4784-931D-53BE60D2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69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B5C4C2AC-7A6D-4836-981E-85553FA6F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802.11-11/0459r1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0/11-10-0430-01-00ad-nt-11.ppt" TargetMode="External"/><Relationship Id="rId2" Type="http://schemas.openxmlformats.org/officeDocument/2006/relationships/hyperlink" Target="https://mentor.ieee.org/802.11/dcn/10/11-10-0432-02-00ad-cp-presentation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6E4E258-3062-40C5-B515-B8F4B17418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802.11ad Overview for CWPAN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2011-03-19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286000"/>
          <a:ext cx="8061325" cy="2490788"/>
        </p:xfrm>
        <a:graphic>
          <a:graphicData uri="http://schemas.openxmlformats.org/presentationml/2006/ole">
            <p:oleObj spid="_x0000_s1026" name="Document" r:id="rId4" imgW="8242697" imgH="255087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 Overview (1/2)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PHY types for different usages:</a:t>
            </a:r>
          </a:p>
          <a:p>
            <a:pPr lvl="1"/>
            <a:r>
              <a:rPr lang="en-US" dirty="0" smtClean="0"/>
              <a:t>Control PHY</a:t>
            </a:r>
          </a:p>
          <a:p>
            <a:pPr lvl="2"/>
            <a:r>
              <a:rPr lang="en-US" dirty="0" smtClean="0"/>
              <a:t>Designed for low SNR operation prior to beamforming</a:t>
            </a:r>
          </a:p>
          <a:p>
            <a:pPr lvl="1"/>
            <a:r>
              <a:rPr lang="en-US" dirty="0" smtClean="0"/>
              <a:t>Single Carrier PHY</a:t>
            </a:r>
          </a:p>
          <a:p>
            <a:pPr lvl="2"/>
            <a:r>
              <a:rPr lang="en-US" dirty="0" smtClean="0"/>
              <a:t>SC enables low power/low complexity transceivers</a:t>
            </a:r>
          </a:p>
          <a:p>
            <a:pPr lvl="2"/>
            <a:r>
              <a:rPr lang="en-US" dirty="0" smtClean="0"/>
              <a:t>Low Power SC</a:t>
            </a:r>
          </a:p>
          <a:p>
            <a:pPr lvl="3"/>
            <a:r>
              <a:rPr lang="en-US" dirty="0" smtClean="0"/>
              <a:t>Additional support for further reduction in implementation processing power with simpler coding and shorter symbol structure </a:t>
            </a:r>
          </a:p>
          <a:p>
            <a:pPr lvl="1"/>
            <a:r>
              <a:rPr lang="en-US" dirty="0" smtClean="0"/>
              <a:t>OFDM PHY</a:t>
            </a:r>
          </a:p>
          <a:p>
            <a:pPr lvl="2"/>
            <a:r>
              <a:rPr lang="en-US" dirty="0" smtClean="0"/>
              <a:t>High performance in frequency selective channels</a:t>
            </a:r>
          </a:p>
          <a:p>
            <a:pPr lvl="2"/>
            <a:r>
              <a:rPr lang="en-US" dirty="0" smtClean="0"/>
              <a:t>Maximum data rates using up to 64 QAM</a:t>
            </a:r>
          </a:p>
          <a:p>
            <a:pPr lvl="2"/>
            <a:endParaRPr lang="en-US" dirty="0" smtClean="0"/>
          </a:p>
        </p:txBody>
      </p:sp>
      <p:sp>
        <p:nvSpPr>
          <p:cNvPr id="122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229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22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01AD470-F703-4790-94D1-4053025B7D6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Overview (2/2)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Interoperable devices</a:t>
            </a:r>
          </a:p>
          <a:p>
            <a:pPr lvl="1"/>
            <a:r>
              <a:rPr lang="en-US" dirty="0" smtClean="0"/>
              <a:t>Control PHY and SC PHY mandatory for all devices</a:t>
            </a:r>
          </a:p>
          <a:p>
            <a:r>
              <a:rPr lang="en-US" dirty="0" smtClean="0"/>
              <a:t>PHY design simplified with common properties between Control, SC and OFDM PHYs</a:t>
            </a:r>
          </a:p>
          <a:p>
            <a:pPr lvl="1"/>
            <a:r>
              <a:rPr lang="en-US" dirty="0" smtClean="0"/>
              <a:t>Common packet structure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Same </a:t>
            </a:r>
            <a:r>
              <a:rPr lang="en-US" dirty="0" err="1" smtClean="0"/>
              <a:t>Golay</a:t>
            </a:r>
            <a:r>
              <a:rPr lang="en-US" dirty="0" smtClean="0"/>
              <a:t> sequences used for preamble training fields</a:t>
            </a:r>
          </a:p>
          <a:p>
            <a:pPr lvl="1"/>
            <a:r>
              <a:rPr lang="en-US" dirty="0" smtClean="0"/>
              <a:t>Common LDPC structure for coding</a:t>
            </a:r>
          </a:p>
          <a:p>
            <a:r>
              <a:rPr lang="en-US" dirty="0" smtClean="0"/>
              <a:t>Embedded support for BF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6EDB14C-D178-4FFC-98B9-22015072F5E6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 t="16843" b="15788"/>
          <a:stretch>
            <a:fillRect/>
          </a:stretch>
        </p:blipFill>
        <p:spPr bwMode="auto">
          <a:xfrm>
            <a:off x="1066800" y="4038600"/>
            <a:ext cx="7219950" cy="60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Short Training Field (STF)</a:t>
            </a:r>
          </a:p>
        </p:txBody>
      </p:sp>
      <p:sp>
        <p:nvSpPr>
          <p:cNvPr id="1536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DCC8191-BBFD-4A9A-80A3-5F8BB56C3D5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4648200"/>
            <a:ext cx="7848600" cy="17526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STF used for packet detection, AGC, frequency offset estimation, synchronization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 err="1">
                <a:latin typeface="+mn-lt"/>
                <a:cs typeface="+mn-cs"/>
              </a:rPr>
              <a:t>Ga</a:t>
            </a:r>
            <a:r>
              <a:rPr lang="en-US" sz="1800" b="1" kern="0" dirty="0">
                <a:latin typeface="+mn-lt"/>
                <a:cs typeface="+mn-cs"/>
              </a:rPr>
              <a:t>, </a:t>
            </a:r>
            <a:r>
              <a:rPr lang="en-US" sz="1800" b="1" kern="0" dirty="0" err="1">
                <a:latin typeface="+mn-lt"/>
                <a:cs typeface="+mn-cs"/>
              </a:rPr>
              <a:t>Gb</a:t>
            </a:r>
            <a:r>
              <a:rPr lang="en-US" sz="1800" b="1" kern="0" dirty="0">
                <a:latin typeface="+mn-lt"/>
                <a:cs typeface="+mn-cs"/>
              </a:rPr>
              <a:t> composed of </a:t>
            </a:r>
            <a:r>
              <a:rPr lang="en-US" sz="1800" b="1" kern="0" dirty="0">
                <a:cs typeface="+mn-cs"/>
              </a:rPr>
              <a:t>128 sample </a:t>
            </a:r>
            <a:r>
              <a:rPr lang="en-US" sz="1800" b="1" kern="0" dirty="0" err="1">
                <a:cs typeface="+mn-cs"/>
              </a:rPr>
              <a:t>Golay</a:t>
            </a:r>
            <a:r>
              <a:rPr lang="en-US" sz="1800" b="1" kern="0" dirty="0">
                <a:cs typeface="+mn-cs"/>
              </a:rPr>
              <a:t> sequence, transmitted using </a:t>
            </a:r>
            <a:r>
              <a:rPr lang="el-GR" sz="1800" b="1" kern="0" dirty="0">
                <a:cs typeface="Times New Roman" pitchFamily="18" charset="0"/>
              </a:rPr>
              <a:t>π</a:t>
            </a:r>
            <a:r>
              <a:rPr lang="en-US" sz="1800" b="1" kern="0" dirty="0">
                <a:cs typeface="Times New Roman" pitchFamily="18" charset="0"/>
              </a:rPr>
              <a:t>/2-BPSK at SC symbol rate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Complementary sequences are used to differentiate control MCS and high rate MCSs</a:t>
            </a:r>
          </a:p>
        </p:txBody>
      </p:sp>
      <p:sp>
        <p:nvSpPr>
          <p:cNvPr id="15367" name="Slide Number Placeholder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/>
              <a:t>Slide </a:t>
            </a:r>
            <a:fld id="{8D34F6B5-B869-4ACD-A6A4-AB3A974D1242}" type="slidenum">
              <a:rPr lang="en-US"/>
              <a:pPr algn="ctr" eaLnBrk="0" hangingPunct="0"/>
              <a:t>12</a:t>
            </a:fld>
            <a:endParaRPr lang="en-US"/>
          </a:p>
        </p:txBody>
      </p:sp>
      <p:grpSp>
        <p:nvGrpSpPr>
          <p:cNvPr id="15368" name="Group 25"/>
          <p:cNvGrpSpPr>
            <a:grpSpLocks/>
          </p:cNvGrpSpPr>
          <p:nvPr/>
        </p:nvGrpSpPr>
        <p:grpSpPr bwMode="auto">
          <a:xfrm>
            <a:off x="762000" y="1371600"/>
            <a:ext cx="7648575" cy="3201988"/>
            <a:chOff x="180975" y="1600200"/>
            <a:chExt cx="7648575" cy="3201988"/>
          </a:xfrm>
        </p:grpSpPr>
        <p:sp>
          <p:nvSpPr>
            <p:cNvPr id="15372" name="Text Box 4"/>
            <p:cNvSpPr txBox="1">
              <a:spLocks noChangeArrowheads="1"/>
            </p:cNvSpPr>
            <p:nvPr/>
          </p:nvSpPr>
          <p:spPr bwMode="auto">
            <a:xfrm>
              <a:off x="190500" y="2541588"/>
              <a:ext cx="103445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" pitchFamily="18" charset="0"/>
                </a:rPr>
                <a:t>Control</a:t>
              </a:r>
            </a:p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" pitchFamily="18" charset="0"/>
                </a:rPr>
                <a:t>PHY:</a:t>
              </a:r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1704975" y="3198813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Times" pitchFamily="18" charset="0"/>
                </a:rPr>
                <a:t>G</a:t>
              </a:r>
              <a:r>
                <a:rPr lang="en-US">
                  <a:latin typeface="Times" pitchFamily="18" charset="0"/>
                </a:rPr>
                <a:t>b128</a:t>
              </a:r>
            </a:p>
          </p:txBody>
        </p:sp>
        <p:sp>
          <p:nvSpPr>
            <p:cNvPr id="15374" name="Rectangle 7"/>
            <p:cNvSpPr>
              <a:spLocks noChangeArrowheads="1"/>
            </p:cNvSpPr>
            <p:nvPr/>
          </p:nvSpPr>
          <p:spPr bwMode="auto">
            <a:xfrm>
              <a:off x="2314575" y="3198813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Times" pitchFamily="18" charset="0"/>
                </a:rPr>
                <a:t>G</a:t>
              </a:r>
              <a:r>
                <a:rPr lang="en-US">
                  <a:latin typeface="Times" pitchFamily="18" charset="0"/>
                </a:rPr>
                <a:t>b128</a:t>
              </a:r>
              <a:endParaRPr lang="en-US" sz="1000"/>
            </a:p>
          </p:txBody>
        </p:sp>
        <p:sp>
          <p:nvSpPr>
            <p:cNvPr id="15375" name="Text Box 8"/>
            <p:cNvSpPr txBox="1">
              <a:spLocks noChangeArrowheads="1"/>
            </p:cNvSpPr>
            <p:nvPr/>
          </p:nvSpPr>
          <p:spPr bwMode="auto">
            <a:xfrm>
              <a:off x="1497011" y="2439987"/>
              <a:ext cx="23936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" pitchFamily="18" charset="0"/>
                </a:rPr>
                <a:t>STF=38xGb128, -Gb, -Ga (2.91 us)</a:t>
              </a:r>
            </a:p>
          </p:txBody>
        </p:sp>
        <p:sp>
          <p:nvSpPr>
            <p:cNvPr id="15376" name="AutoShape 9"/>
            <p:cNvSpPr>
              <a:spLocks/>
            </p:cNvSpPr>
            <p:nvPr/>
          </p:nvSpPr>
          <p:spPr bwMode="auto">
            <a:xfrm rot="-5400000">
              <a:off x="5276056" y="1854995"/>
              <a:ext cx="295275" cy="2259012"/>
            </a:xfrm>
            <a:prstGeom prst="rightBrace">
              <a:avLst>
                <a:gd name="adj1" fmla="val 17203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5377" name="Text Box 10"/>
            <p:cNvSpPr txBox="1">
              <a:spLocks noChangeArrowheads="1"/>
            </p:cNvSpPr>
            <p:nvPr/>
          </p:nvSpPr>
          <p:spPr bwMode="auto">
            <a:xfrm>
              <a:off x="5181600" y="2522538"/>
              <a:ext cx="5556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" pitchFamily="18" charset="0"/>
                </a:rPr>
                <a:t>CEF</a:t>
              </a:r>
            </a:p>
          </p:txBody>
        </p:sp>
        <p:sp>
          <p:nvSpPr>
            <p:cNvPr id="15378" name="AutoShape 15"/>
            <p:cNvSpPr>
              <a:spLocks/>
            </p:cNvSpPr>
            <p:nvPr/>
          </p:nvSpPr>
          <p:spPr bwMode="auto">
            <a:xfrm rot="16200000">
              <a:off x="2724945" y="1516854"/>
              <a:ext cx="266700" cy="2874965"/>
            </a:xfrm>
            <a:prstGeom prst="rightBrace">
              <a:avLst>
                <a:gd name="adj1" fmla="val 4696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5379" name="Text Box 16"/>
            <p:cNvSpPr txBox="1">
              <a:spLocks noChangeArrowheads="1"/>
            </p:cNvSpPr>
            <p:nvPr/>
          </p:nvSpPr>
          <p:spPr bwMode="auto">
            <a:xfrm>
              <a:off x="1238250" y="3240088"/>
              <a:ext cx="396875" cy="3365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…</a:t>
              </a:r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4295775" y="3201988"/>
              <a:ext cx="609600" cy="381000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000"/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5381" name="Text Box 4"/>
            <p:cNvSpPr txBox="1">
              <a:spLocks noChangeArrowheads="1"/>
            </p:cNvSpPr>
            <p:nvPr/>
          </p:nvSpPr>
          <p:spPr bwMode="auto">
            <a:xfrm>
              <a:off x="180975" y="3760788"/>
              <a:ext cx="14526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" pitchFamily="18" charset="0"/>
                </a:rPr>
                <a:t>SC/OFDM:</a:t>
              </a:r>
            </a:p>
          </p:txBody>
        </p:sp>
        <p:sp>
          <p:nvSpPr>
            <p:cNvPr id="15382" name="Rectangle 6"/>
            <p:cNvSpPr>
              <a:spLocks noChangeArrowheads="1"/>
            </p:cNvSpPr>
            <p:nvPr/>
          </p:nvSpPr>
          <p:spPr bwMode="auto">
            <a:xfrm>
              <a:off x="2466975" y="4421188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Times" pitchFamily="18" charset="0"/>
                </a:rPr>
                <a:t>G</a:t>
              </a:r>
              <a:r>
                <a:rPr lang="en-US">
                  <a:latin typeface="Times" pitchFamily="18" charset="0"/>
                </a:rPr>
                <a:t>a128</a:t>
              </a:r>
            </a:p>
          </p:txBody>
        </p:sp>
        <p:sp>
          <p:nvSpPr>
            <p:cNvPr id="15383" name="Rectangle 7"/>
            <p:cNvSpPr>
              <a:spLocks noChangeArrowheads="1"/>
            </p:cNvSpPr>
            <p:nvPr/>
          </p:nvSpPr>
          <p:spPr bwMode="auto">
            <a:xfrm>
              <a:off x="3076575" y="4421188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Times" pitchFamily="18" charset="0"/>
                </a:rPr>
                <a:t>G</a:t>
              </a:r>
              <a:r>
                <a:rPr lang="en-US">
                  <a:latin typeface="Times" pitchFamily="18" charset="0"/>
                </a:rPr>
                <a:t>a128</a:t>
              </a:r>
              <a:endParaRPr lang="en-US" sz="1000"/>
            </a:p>
          </p:txBody>
        </p:sp>
        <p:sp>
          <p:nvSpPr>
            <p:cNvPr id="15384" name="Text Box 8"/>
            <p:cNvSpPr txBox="1">
              <a:spLocks noChangeArrowheads="1"/>
            </p:cNvSpPr>
            <p:nvPr/>
          </p:nvSpPr>
          <p:spPr bwMode="auto">
            <a:xfrm>
              <a:off x="2619375" y="3735388"/>
              <a:ext cx="20313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" pitchFamily="18" charset="0"/>
                </a:rPr>
                <a:t>STF=16xGa128,-Ga (1.09 us)</a:t>
              </a:r>
            </a:p>
          </p:txBody>
        </p:sp>
        <p:sp>
          <p:nvSpPr>
            <p:cNvPr id="15385" name="AutoShape 9"/>
            <p:cNvSpPr>
              <a:spLocks/>
            </p:cNvSpPr>
            <p:nvPr/>
          </p:nvSpPr>
          <p:spPr bwMode="auto">
            <a:xfrm rot="-5400000">
              <a:off x="5266531" y="3074195"/>
              <a:ext cx="295275" cy="2259012"/>
            </a:xfrm>
            <a:prstGeom prst="rightBrace">
              <a:avLst>
                <a:gd name="adj1" fmla="val 17203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5386" name="Text Box 10"/>
            <p:cNvSpPr txBox="1">
              <a:spLocks noChangeArrowheads="1"/>
            </p:cNvSpPr>
            <p:nvPr/>
          </p:nvSpPr>
          <p:spPr bwMode="auto">
            <a:xfrm>
              <a:off x="5172075" y="3741738"/>
              <a:ext cx="5556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" pitchFamily="18" charset="0"/>
                </a:rPr>
                <a:t>CEF</a:t>
              </a:r>
            </a:p>
          </p:txBody>
        </p:sp>
        <p:sp>
          <p:nvSpPr>
            <p:cNvPr id="15387" name="AutoShape 15"/>
            <p:cNvSpPr>
              <a:spLocks/>
            </p:cNvSpPr>
            <p:nvPr/>
          </p:nvSpPr>
          <p:spPr bwMode="auto">
            <a:xfrm rot="16200000">
              <a:off x="3109121" y="3185319"/>
              <a:ext cx="266700" cy="2008187"/>
            </a:xfrm>
            <a:prstGeom prst="rightBrace">
              <a:avLst>
                <a:gd name="adj1" fmla="val 469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5388" name="Text Box 16"/>
            <p:cNvSpPr txBox="1">
              <a:spLocks noChangeArrowheads="1"/>
            </p:cNvSpPr>
            <p:nvPr/>
          </p:nvSpPr>
          <p:spPr bwMode="auto">
            <a:xfrm>
              <a:off x="2000250" y="4462463"/>
              <a:ext cx="396875" cy="3365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…</a:t>
              </a:r>
            </a:p>
          </p:txBody>
        </p:sp>
        <p:sp>
          <p:nvSpPr>
            <p:cNvPr id="15389" name="Rectangle 20"/>
            <p:cNvSpPr>
              <a:spLocks noChangeArrowheads="1"/>
            </p:cNvSpPr>
            <p:nvPr/>
          </p:nvSpPr>
          <p:spPr bwMode="auto">
            <a:xfrm>
              <a:off x="4286250" y="4421188"/>
              <a:ext cx="609600" cy="381000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000"/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pic>
          <p:nvPicPr>
            <p:cNvPr id="1539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1600200"/>
              <a:ext cx="7219950" cy="904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</p:grp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3505200" y="2973388"/>
            <a:ext cx="6858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Times" pitchFamily="18" charset="0"/>
              </a:rPr>
              <a:t>-G</a:t>
            </a:r>
            <a:r>
              <a:rPr lang="en-US">
                <a:latin typeface="Times" pitchFamily="18" charset="0"/>
              </a:rPr>
              <a:t>b128</a:t>
            </a:r>
          </a:p>
        </p:txBody>
      </p:sp>
      <p:sp>
        <p:nvSpPr>
          <p:cNvPr id="15370" name="Rectangle 6"/>
          <p:cNvSpPr>
            <a:spLocks noChangeArrowheads="1"/>
          </p:cNvSpPr>
          <p:nvPr/>
        </p:nvSpPr>
        <p:spPr bwMode="auto">
          <a:xfrm>
            <a:off x="4191000" y="2973388"/>
            <a:ext cx="6858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Times" pitchFamily="18" charset="0"/>
              </a:rPr>
              <a:t>-G</a:t>
            </a:r>
            <a:r>
              <a:rPr lang="en-US">
                <a:latin typeface="Times" pitchFamily="18" charset="0"/>
              </a:rPr>
              <a:t>a128</a:t>
            </a:r>
          </a:p>
        </p:txBody>
      </p:sp>
      <p:sp>
        <p:nvSpPr>
          <p:cNvPr id="15371" name="Rectangle 7"/>
          <p:cNvSpPr>
            <a:spLocks noChangeArrowheads="1"/>
          </p:cNvSpPr>
          <p:nvPr/>
        </p:nvSpPr>
        <p:spPr bwMode="auto">
          <a:xfrm>
            <a:off x="4267200" y="4192588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Times" pitchFamily="18" charset="0"/>
              </a:rPr>
              <a:t>-G</a:t>
            </a:r>
            <a:r>
              <a:rPr lang="en-US">
                <a:latin typeface="Times" pitchFamily="18" charset="0"/>
              </a:rPr>
              <a:t>a128</a:t>
            </a:r>
            <a:endParaRPr lang="en-US" sz="100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715000" y="2971800"/>
            <a:ext cx="396875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/>
              <a:t>…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5638800" y="4191000"/>
            <a:ext cx="396875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/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Channel Estimation Field (CEF)</a:t>
            </a:r>
          </a:p>
        </p:txBody>
      </p:sp>
      <p:sp>
        <p:nvSpPr>
          <p:cNvPr id="1638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70E585C-0528-4876-BA75-A9FA67BF28F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752600"/>
            <a:ext cx="8153400" cy="170497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cs typeface="+mn-cs"/>
              </a:rPr>
              <a:t>CEF is used for channel estimation and an indication of modulation type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err="1">
                <a:cs typeface="+mn-cs"/>
              </a:rPr>
              <a:t>Ga</a:t>
            </a:r>
            <a:r>
              <a:rPr lang="en-US" sz="2000" b="1" kern="0" dirty="0">
                <a:cs typeface="+mn-cs"/>
              </a:rPr>
              <a:t>, </a:t>
            </a:r>
            <a:r>
              <a:rPr lang="en-US" sz="2000" b="1" kern="0" dirty="0" err="1">
                <a:cs typeface="+mn-cs"/>
              </a:rPr>
              <a:t>Gb</a:t>
            </a:r>
            <a:r>
              <a:rPr lang="en-US" sz="2000" b="1" kern="0" dirty="0">
                <a:cs typeface="+mn-cs"/>
              </a:rPr>
              <a:t> composed of 128 sample </a:t>
            </a:r>
            <a:r>
              <a:rPr lang="en-US" sz="2000" b="1" kern="0" dirty="0" err="1">
                <a:cs typeface="+mn-cs"/>
              </a:rPr>
              <a:t>Golay</a:t>
            </a:r>
            <a:r>
              <a:rPr lang="en-US" sz="2000" b="1" kern="0" dirty="0">
                <a:cs typeface="+mn-cs"/>
              </a:rPr>
              <a:t> sequence, transmitted using </a:t>
            </a:r>
            <a:r>
              <a:rPr lang="el-GR" sz="2000" b="1" kern="0" dirty="0">
                <a:cs typeface="Times New Roman" pitchFamily="18" charset="0"/>
              </a:rPr>
              <a:t>π</a:t>
            </a:r>
            <a:r>
              <a:rPr lang="en-US" sz="2000" b="1" kern="0" dirty="0">
                <a:cs typeface="Times New Roman" pitchFamily="18" charset="0"/>
              </a:rPr>
              <a:t>/2-BPSK at SC symbol rate</a:t>
            </a:r>
          </a:p>
        </p:txBody>
      </p:sp>
      <p:grpSp>
        <p:nvGrpSpPr>
          <p:cNvPr id="16391" name="Group 52"/>
          <p:cNvGrpSpPr>
            <a:grpSpLocks/>
          </p:cNvGrpSpPr>
          <p:nvPr/>
        </p:nvGrpSpPr>
        <p:grpSpPr bwMode="auto">
          <a:xfrm>
            <a:off x="342900" y="3119437"/>
            <a:ext cx="8310563" cy="1660525"/>
            <a:chOff x="-185662" y="2125663"/>
            <a:chExt cx="8308900" cy="1660525"/>
          </a:xfrm>
        </p:grpSpPr>
        <p:sp>
          <p:nvSpPr>
            <p:cNvPr id="16416" name="Text Box 4"/>
            <p:cNvSpPr txBox="1">
              <a:spLocks noChangeArrowheads="1"/>
            </p:cNvSpPr>
            <p:nvPr/>
          </p:nvSpPr>
          <p:spPr bwMode="auto">
            <a:xfrm>
              <a:off x="-185662" y="2152650"/>
              <a:ext cx="141040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" pitchFamily="18" charset="0"/>
                </a:rPr>
                <a:t>SC/</a:t>
              </a:r>
            </a:p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" pitchFamily="18" charset="0"/>
                </a:rPr>
                <a:t>Control:</a:t>
              </a:r>
            </a:p>
          </p:txBody>
        </p:sp>
        <p:sp>
          <p:nvSpPr>
            <p:cNvPr id="16417" name="Rectangle 6"/>
            <p:cNvSpPr>
              <a:spLocks noChangeArrowheads="1"/>
            </p:cNvSpPr>
            <p:nvPr/>
          </p:nvSpPr>
          <p:spPr bwMode="auto">
            <a:xfrm>
              <a:off x="1381125" y="2809875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Times" pitchFamily="18" charset="0"/>
                </a:rPr>
                <a:t>G</a:t>
              </a:r>
              <a:r>
                <a:rPr lang="en-US">
                  <a:latin typeface="Times" pitchFamily="18" charset="0"/>
                </a:rPr>
                <a:t>a128</a:t>
              </a:r>
            </a:p>
          </p:txBody>
        </p:sp>
        <p:sp>
          <p:nvSpPr>
            <p:cNvPr id="16418" name="Rectangle 7"/>
            <p:cNvSpPr>
              <a:spLocks noChangeArrowheads="1"/>
            </p:cNvSpPr>
            <p:nvPr/>
          </p:nvSpPr>
          <p:spPr bwMode="auto">
            <a:xfrm>
              <a:off x="1990725" y="2809875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-G</a:t>
              </a:r>
              <a:r>
                <a:rPr lang="en-US" sz="1000"/>
                <a:t>a128</a:t>
              </a:r>
            </a:p>
          </p:txBody>
        </p:sp>
        <p:sp>
          <p:nvSpPr>
            <p:cNvPr id="16419" name="Text Box 8"/>
            <p:cNvSpPr txBox="1">
              <a:spLocks noChangeArrowheads="1"/>
            </p:cNvSpPr>
            <p:nvPr/>
          </p:nvSpPr>
          <p:spPr bwMode="auto">
            <a:xfrm>
              <a:off x="1565275" y="2125663"/>
              <a:ext cx="533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" pitchFamily="18" charset="0"/>
                </a:rPr>
                <a:t>STF</a:t>
              </a:r>
            </a:p>
          </p:txBody>
        </p:sp>
        <p:sp>
          <p:nvSpPr>
            <p:cNvPr id="16420" name="AutoShape 9"/>
            <p:cNvSpPr>
              <a:spLocks/>
            </p:cNvSpPr>
            <p:nvPr/>
          </p:nvSpPr>
          <p:spPr bwMode="auto">
            <a:xfrm rot="-5400000">
              <a:off x="5237163" y="-171450"/>
              <a:ext cx="266700" cy="5505450"/>
            </a:xfrm>
            <a:prstGeom prst="rightBrace">
              <a:avLst>
                <a:gd name="adj1" fmla="val 17202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421" name="Text Box 10"/>
            <p:cNvSpPr txBox="1">
              <a:spLocks noChangeArrowheads="1"/>
            </p:cNvSpPr>
            <p:nvPr/>
          </p:nvSpPr>
          <p:spPr bwMode="auto">
            <a:xfrm>
              <a:off x="5162550" y="2133600"/>
              <a:ext cx="10132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" pitchFamily="18" charset="0"/>
                </a:rPr>
                <a:t>CEF (655 ns)</a:t>
              </a:r>
            </a:p>
          </p:txBody>
        </p:sp>
        <p:sp>
          <p:nvSpPr>
            <p:cNvPr id="16422" name="AutoShape 11"/>
            <p:cNvSpPr>
              <a:spLocks/>
            </p:cNvSpPr>
            <p:nvPr/>
          </p:nvSpPr>
          <p:spPr bwMode="auto">
            <a:xfrm rot="5400000">
              <a:off x="3741738" y="2184400"/>
              <a:ext cx="266700" cy="2362200"/>
            </a:xfrm>
            <a:prstGeom prst="rightBrace">
              <a:avLst>
                <a:gd name="adj1" fmla="val 738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423" name="Text Box 12"/>
            <p:cNvSpPr txBox="1">
              <a:spLocks noChangeArrowheads="1"/>
            </p:cNvSpPr>
            <p:nvPr/>
          </p:nvSpPr>
          <p:spPr bwMode="auto">
            <a:xfrm>
              <a:off x="3662363" y="3363913"/>
              <a:ext cx="482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" pitchFamily="18" charset="0"/>
                </a:rPr>
                <a:t>u</a:t>
              </a:r>
              <a:r>
                <a:rPr lang="en-US" sz="900">
                  <a:latin typeface="Times" pitchFamily="18" charset="0"/>
                </a:rPr>
                <a:t>512</a:t>
              </a:r>
            </a:p>
          </p:txBody>
        </p:sp>
        <p:sp>
          <p:nvSpPr>
            <p:cNvPr id="16424" name="AutoShape 13"/>
            <p:cNvSpPr>
              <a:spLocks/>
            </p:cNvSpPr>
            <p:nvPr/>
          </p:nvSpPr>
          <p:spPr bwMode="auto">
            <a:xfrm rot="5400000">
              <a:off x="6176169" y="2183607"/>
              <a:ext cx="266700" cy="2392362"/>
            </a:xfrm>
            <a:prstGeom prst="rightBrace">
              <a:avLst>
                <a:gd name="adj1" fmla="val 7475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425" name="Text Box 14"/>
            <p:cNvSpPr txBox="1">
              <a:spLocks noChangeArrowheads="1"/>
            </p:cNvSpPr>
            <p:nvPr/>
          </p:nvSpPr>
          <p:spPr bwMode="auto">
            <a:xfrm>
              <a:off x="6067425" y="3389313"/>
              <a:ext cx="501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latin typeface="Times" pitchFamily="18" charset="0"/>
                </a:rPr>
                <a:t>v</a:t>
              </a:r>
              <a:r>
                <a:rPr lang="en-US" sz="1000">
                  <a:latin typeface="Times" pitchFamily="18" charset="0"/>
                </a:rPr>
                <a:t>512</a:t>
              </a:r>
            </a:p>
          </p:txBody>
        </p:sp>
        <p:sp>
          <p:nvSpPr>
            <p:cNvPr id="16426" name="AutoShape 15"/>
            <p:cNvSpPr>
              <a:spLocks/>
            </p:cNvSpPr>
            <p:nvPr/>
          </p:nvSpPr>
          <p:spPr bwMode="auto">
            <a:xfrm rot="-5400000">
              <a:off x="1694657" y="1829593"/>
              <a:ext cx="266700" cy="1503363"/>
            </a:xfrm>
            <a:prstGeom prst="rightBrace">
              <a:avLst>
                <a:gd name="adj1" fmla="val 469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427" name="Text Box 16"/>
            <p:cNvSpPr txBox="1">
              <a:spLocks noChangeArrowheads="1"/>
            </p:cNvSpPr>
            <p:nvPr/>
          </p:nvSpPr>
          <p:spPr bwMode="auto">
            <a:xfrm>
              <a:off x="914400" y="2851150"/>
              <a:ext cx="396875" cy="3365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/>
                <a:t>…</a:t>
              </a:r>
            </a:p>
          </p:txBody>
        </p:sp>
        <p:sp>
          <p:nvSpPr>
            <p:cNvPr id="16428" name="Rectangle 17"/>
            <p:cNvSpPr>
              <a:spLocks noChangeArrowheads="1"/>
            </p:cNvSpPr>
            <p:nvPr/>
          </p:nvSpPr>
          <p:spPr bwMode="auto">
            <a:xfrm>
              <a:off x="3228975" y="2813050"/>
              <a:ext cx="609600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-G</a:t>
              </a:r>
              <a:r>
                <a:rPr lang="en-US" sz="1000"/>
                <a:t>a128</a:t>
              </a:r>
            </a:p>
          </p:txBody>
        </p:sp>
        <p:sp>
          <p:nvSpPr>
            <p:cNvPr id="16429" name="Rectangle 18"/>
            <p:cNvSpPr>
              <a:spLocks noChangeArrowheads="1"/>
            </p:cNvSpPr>
            <p:nvPr/>
          </p:nvSpPr>
          <p:spPr bwMode="auto">
            <a:xfrm>
              <a:off x="3838575" y="2813050"/>
              <a:ext cx="609600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6430" name="Rectangle 19"/>
            <p:cNvSpPr>
              <a:spLocks noChangeArrowheads="1"/>
            </p:cNvSpPr>
            <p:nvPr/>
          </p:nvSpPr>
          <p:spPr bwMode="auto">
            <a:xfrm>
              <a:off x="4448175" y="2813050"/>
              <a:ext cx="609600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-G</a:t>
              </a:r>
              <a:r>
                <a:rPr lang="en-US" sz="1000"/>
                <a:t>a128</a:t>
              </a:r>
            </a:p>
          </p:txBody>
        </p:sp>
        <p:sp>
          <p:nvSpPr>
            <p:cNvPr id="16431" name="Rectangle 20"/>
            <p:cNvSpPr>
              <a:spLocks noChangeArrowheads="1"/>
            </p:cNvSpPr>
            <p:nvPr/>
          </p:nvSpPr>
          <p:spPr bwMode="auto">
            <a:xfrm>
              <a:off x="2619375" y="2813050"/>
              <a:ext cx="609600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000"/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6432" name="Rectangle 21"/>
            <p:cNvSpPr>
              <a:spLocks noChangeArrowheads="1"/>
            </p:cNvSpPr>
            <p:nvPr/>
          </p:nvSpPr>
          <p:spPr bwMode="auto">
            <a:xfrm>
              <a:off x="5667375" y="2813050"/>
              <a:ext cx="609600" cy="3810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G</a:t>
              </a:r>
              <a:r>
                <a:rPr lang="en-US" sz="1000"/>
                <a:t>a128</a:t>
              </a:r>
            </a:p>
          </p:txBody>
        </p:sp>
        <p:sp>
          <p:nvSpPr>
            <p:cNvPr id="16433" name="Rectangle 22"/>
            <p:cNvSpPr>
              <a:spLocks noChangeArrowheads="1"/>
            </p:cNvSpPr>
            <p:nvPr/>
          </p:nvSpPr>
          <p:spPr bwMode="auto">
            <a:xfrm>
              <a:off x="6276975" y="2813050"/>
              <a:ext cx="609600" cy="3810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Times" pitchFamily="18" charset="0"/>
                </a:rPr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6434" name="Rectangle 23"/>
            <p:cNvSpPr>
              <a:spLocks noChangeArrowheads="1"/>
            </p:cNvSpPr>
            <p:nvPr/>
          </p:nvSpPr>
          <p:spPr bwMode="auto">
            <a:xfrm>
              <a:off x="7496175" y="2809875"/>
              <a:ext cx="609600" cy="3810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000"/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6435" name="Rectangle 24"/>
            <p:cNvSpPr>
              <a:spLocks noChangeArrowheads="1"/>
            </p:cNvSpPr>
            <p:nvPr/>
          </p:nvSpPr>
          <p:spPr bwMode="auto">
            <a:xfrm>
              <a:off x="6886575" y="2809875"/>
              <a:ext cx="609600" cy="3810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-G</a:t>
              </a:r>
              <a:r>
                <a:rPr lang="en-US" sz="1000"/>
                <a:t>a128</a:t>
              </a:r>
            </a:p>
          </p:txBody>
        </p:sp>
        <p:sp>
          <p:nvSpPr>
            <p:cNvPr id="16436" name="Rectangle 25"/>
            <p:cNvSpPr>
              <a:spLocks noChangeArrowheads="1"/>
            </p:cNvSpPr>
            <p:nvPr/>
          </p:nvSpPr>
          <p:spPr bwMode="auto">
            <a:xfrm>
              <a:off x="5057775" y="2813050"/>
              <a:ext cx="609600" cy="381000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2000">
                  <a:latin typeface="Times" pitchFamily="18" charset="0"/>
                </a:rPr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6437" name="AutoShape 26"/>
            <p:cNvSpPr>
              <a:spLocks/>
            </p:cNvSpPr>
            <p:nvPr/>
          </p:nvSpPr>
          <p:spPr bwMode="auto">
            <a:xfrm rot="5400000">
              <a:off x="7738269" y="3031332"/>
              <a:ext cx="161925" cy="573087"/>
            </a:xfrm>
            <a:prstGeom prst="rightBrace">
              <a:avLst>
                <a:gd name="adj1" fmla="val 2949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438" name="Text Box 27"/>
            <p:cNvSpPr txBox="1">
              <a:spLocks noChangeArrowheads="1"/>
            </p:cNvSpPr>
            <p:nvPr/>
          </p:nvSpPr>
          <p:spPr bwMode="auto">
            <a:xfrm>
              <a:off x="7553325" y="3313113"/>
              <a:ext cx="501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" pitchFamily="18" charset="0"/>
                </a:rPr>
                <a:t>v</a:t>
              </a:r>
              <a:r>
                <a:rPr lang="en-US" sz="1000">
                  <a:latin typeface="Times" pitchFamily="18" charset="0"/>
                </a:rPr>
                <a:t>128</a:t>
              </a:r>
            </a:p>
          </p:txBody>
        </p:sp>
      </p:grpSp>
      <p:grpSp>
        <p:nvGrpSpPr>
          <p:cNvPr id="16392" name="Group 53"/>
          <p:cNvGrpSpPr>
            <a:grpSpLocks/>
          </p:cNvGrpSpPr>
          <p:nvPr/>
        </p:nvGrpSpPr>
        <p:grpSpPr bwMode="auto">
          <a:xfrm>
            <a:off x="647700" y="4795837"/>
            <a:ext cx="8018463" cy="1774825"/>
            <a:chOff x="114300" y="4164013"/>
            <a:chExt cx="8018463" cy="1774825"/>
          </a:xfrm>
        </p:grpSpPr>
        <p:sp>
          <p:nvSpPr>
            <p:cNvPr id="16393" name="Text Box 5"/>
            <p:cNvSpPr txBox="1">
              <a:spLocks noChangeArrowheads="1"/>
            </p:cNvSpPr>
            <p:nvPr/>
          </p:nvSpPr>
          <p:spPr bwMode="auto">
            <a:xfrm>
              <a:off x="114300" y="4164013"/>
              <a:ext cx="1044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" pitchFamily="18" charset="0"/>
                </a:rPr>
                <a:t>OFDM:</a:t>
              </a:r>
            </a:p>
          </p:txBody>
        </p:sp>
        <p:sp>
          <p:nvSpPr>
            <p:cNvPr id="16394" name="Text Box 28"/>
            <p:cNvSpPr txBox="1">
              <a:spLocks noChangeArrowheads="1"/>
            </p:cNvSpPr>
            <p:nvPr/>
          </p:nvSpPr>
          <p:spPr bwMode="auto">
            <a:xfrm>
              <a:off x="1574800" y="4278313"/>
              <a:ext cx="533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" pitchFamily="18" charset="0"/>
                </a:rPr>
                <a:t>STF</a:t>
              </a:r>
            </a:p>
          </p:txBody>
        </p:sp>
        <p:sp>
          <p:nvSpPr>
            <p:cNvPr id="16395" name="AutoShape 29"/>
            <p:cNvSpPr>
              <a:spLocks/>
            </p:cNvSpPr>
            <p:nvPr/>
          </p:nvSpPr>
          <p:spPr bwMode="auto">
            <a:xfrm rot="-5400000">
              <a:off x="5246688" y="1981200"/>
              <a:ext cx="266700" cy="5505450"/>
            </a:xfrm>
            <a:prstGeom prst="rightBrace">
              <a:avLst>
                <a:gd name="adj1" fmla="val 17202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396" name="Text Box 30"/>
            <p:cNvSpPr txBox="1">
              <a:spLocks noChangeArrowheads="1"/>
            </p:cNvSpPr>
            <p:nvPr/>
          </p:nvSpPr>
          <p:spPr bwMode="auto">
            <a:xfrm>
              <a:off x="5172075" y="4286250"/>
              <a:ext cx="10134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" pitchFamily="18" charset="0"/>
                </a:rPr>
                <a:t>CEF (655 ns)</a:t>
              </a:r>
            </a:p>
          </p:txBody>
        </p:sp>
        <p:sp>
          <p:nvSpPr>
            <p:cNvPr id="16397" name="AutoShape 31"/>
            <p:cNvSpPr>
              <a:spLocks/>
            </p:cNvSpPr>
            <p:nvPr/>
          </p:nvSpPr>
          <p:spPr bwMode="auto">
            <a:xfrm rot="5400000">
              <a:off x="3751263" y="4337050"/>
              <a:ext cx="266700" cy="2362200"/>
            </a:xfrm>
            <a:prstGeom prst="rightBrace">
              <a:avLst>
                <a:gd name="adj1" fmla="val 738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398" name="Text Box 32"/>
            <p:cNvSpPr txBox="1">
              <a:spLocks noChangeArrowheads="1"/>
            </p:cNvSpPr>
            <p:nvPr/>
          </p:nvSpPr>
          <p:spPr bwMode="auto">
            <a:xfrm>
              <a:off x="3671888" y="5516563"/>
              <a:ext cx="482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" pitchFamily="18" charset="0"/>
                </a:rPr>
                <a:t>v</a:t>
              </a:r>
              <a:r>
                <a:rPr lang="en-US" sz="900">
                  <a:latin typeface="Times" pitchFamily="18" charset="0"/>
                </a:rPr>
                <a:t>512</a:t>
              </a:r>
            </a:p>
          </p:txBody>
        </p:sp>
        <p:sp>
          <p:nvSpPr>
            <p:cNvPr id="16399" name="AutoShape 33"/>
            <p:cNvSpPr>
              <a:spLocks/>
            </p:cNvSpPr>
            <p:nvPr/>
          </p:nvSpPr>
          <p:spPr bwMode="auto">
            <a:xfrm rot="5400000">
              <a:off x="6185694" y="4336257"/>
              <a:ext cx="266700" cy="2392362"/>
            </a:xfrm>
            <a:prstGeom prst="rightBrace">
              <a:avLst>
                <a:gd name="adj1" fmla="val 7475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400" name="Text Box 34"/>
            <p:cNvSpPr txBox="1">
              <a:spLocks noChangeArrowheads="1"/>
            </p:cNvSpPr>
            <p:nvPr/>
          </p:nvSpPr>
          <p:spPr bwMode="auto">
            <a:xfrm>
              <a:off x="6076950" y="5541963"/>
              <a:ext cx="501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latin typeface="Times" pitchFamily="18" charset="0"/>
                </a:rPr>
                <a:t>u</a:t>
              </a:r>
              <a:r>
                <a:rPr lang="en-US" sz="1000">
                  <a:latin typeface="Times" pitchFamily="18" charset="0"/>
                </a:rPr>
                <a:t>512</a:t>
              </a:r>
            </a:p>
          </p:txBody>
        </p:sp>
        <p:sp>
          <p:nvSpPr>
            <p:cNvPr id="16401" name="AutoShape 35"/>
            <p:cNvSpPr>
              <a:spLocks/>
            </p:cNvSpPr>
            <p:nvPr/>
          </p:nvSpPr>
          <p:spPr bwMode="auto">
            <a:xfrm rot="-5400000">
              <a:off x="1704182" y="3982243"/>
              <a:ext cx="266700" cy="1503363"/>
            </a:xfrm>
            <a:prstGeom prst="rightBrace">
              <a:avLst>
                <a:gd name="adj1" fmla="val 469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402" name="Text Box 36"/>
            <p:cNvSpPr txBox="1">
              <a:spLocks noChangeArrowheads="1"/>
            </p:cNvSpPr>
            <p:nvPr/>
          </p:nvSpPr>
          <p:spPr bwMode="auto">
            <a:xfrm>
              <a:off x="923925" y="5003800"/>
              <a:ext cx="396875" cy="3365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/>
                <a:t>…</a:t>
              </a:r>
            </a:p>
          </p:txBody>
        </p:sp>
        <p:sp>
          <p:nvSpPr>
            <p:cNvPr id="16403" name="Rectangle 37"/>
            <p:cNvSpPr>
              <a:spLocks noChangeArrowheads="1"/>
            </p:cNvSpPr>
            <p:nvPr/>
          </p:nvSpPr>
          <p:spPr bwMode="auto">
            <a:xfrm>
              <a:off x="7505700" y="4962525"/>
              <a:ext cx="609600" cy="3810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000"/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6404" name="AutoShape 38"/>
            <p:cNvSpPr>
              <a:spLocks/>
            </p:cNvSpPr>
            <p:nvPr/>
          </p:nvSpPr>
          <p:spPr bwMode="auto">
            <a:xfrm rot="5400000">
              <a:off x="7747794" y="5183982"/>
              <a:ext cx="161925" cy="573087"/>
            </a:xfrm>
            <a:prstGeom prst="rightBrace">
              <a:avLst>
                <a:gd name="adj1" fmla="val 2949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6405" name="Text Box 39"/>
            <p:cNvSpPr txBox="1">
              <a:spLocks noChangeArrowheads="1"/>
            </p:cNvSpPr>
            <p:nvPr/>
          </p:nvSpPr>
          <p:spPr bwMode="auto">
            <a:xfrm>
              <a:off x="7562850" y="5465763"/>
              <a:ext cx="501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" pitchFamily="18" charset="0"/>
                </a:rPr>
                <a:t>v</a:t>
              </a:r>
              <a:r>
                <a:rPr lang="en-US" sz="1000">
                  <a:latin typeface="Times" pitchFamily="18" charset="0"/>
                </a:rPr>
                <a:t>128</a:t>
              </a:r>
            </a:p>
          </p:txBody>
        </p:sp>
        <p:sp>
          <p:nvSpPr>
            <p:cNvPr id="16406" name="Rectangle 40"/>
            <p:cNvSpPr>
              <a:spLocks noChangeArrowheads="1"/>
            </p:cNvSpPr>
            <p:nvPr/>
          </p:nvSpPr>
          <p:spPr bwMode="auto">
            <a:xfrm>
              <a:off x="2009775" y="4962525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Times" pitchFamily="18" charset="0"/>
                </a:rPr>
                <a:t>-G</a:t>
              </a:r>
              <a:r>
                <a:rPr lang="en-US">
                  <a:latin typeface="Times" pitchFamily="18" charset="0"/>
                </a:rPr>
                <a:t>a128</a:t>
              </a:r>
            </a:p>
          </p:txBody>
        </p:sp>
        <p:sp>
          <p:nvSpPr>
            <p:cNvPr id="16407" name="Rectangle 41"/>
            <p:cNvSpPr>
              <a:spLocks noChangeArrowheads="1"/>
            </p:cNvSpPr>
            <p:nvPr/>
          </p:nvSpPr>
          <p:spPr bwMode="auto">
            <a:xfrm>
              <a:off x="1400175" y="4962525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Times" pitchFamily="18" charset="0"/>
                </a:rPr>
                <a:t>G</a:t>
              </a:r>
              <a:r>
                <a:rPr lang="en-US">
                  <a:latin typeface="Times" pitchFamily="18" charset="0"/>
                </a:rPr>
                <a:t>a128</a:t>
              </a:r>
            </a:p>
          </p:txBody>
        </p:sp>
        <p:sp>
          <p:nvSpPr>
            <p:cNvPr id="16408" name="Rectangle 42"/>
            <p:cNvSpPr>
              <a:spLocks noChangeArrowheads="1"/>
            </p:cNvSpPr>
            <p:nvPr/>
          </p:nvSpPr>
          <p:spPr bwMode="auto">
            <a:xfrm>
              <a:off x="3238500" y="4965700"/>
              <a:ext cx="609600" cy="3810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G</a:t>
              </a:r>
              <a:r>
                <a:rPr lang="en-US" sz="1000"/>
                <a:t>a128</a:t>
              </a:r>
            </a:p>
          </p:txBody>
        </p:sp>
        <p:sp>
          <p:nvSpPr>
            <p:cNvPr id="16409" name="Rectangle 43"/>
            <p:cNvSpPr>
              <a:spLocks noChangeArrowheads="1"/>
            </p:cNvSpPr>
            <p:nvPr/>
          </p:nvSpPr>
          <p:spPr bwMode="auto">
            <a:xfrm>
              <a:off x="3848100" y="4965700"/>
              <a:ext cx="609600" cy="3810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Times" pitchFamily="18" charset="0"/>
                </a:rPr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6410" name="Rectangle 44"/>
            <p:cNvSpPr>
              <a:spLocks noChangeArrowheads="1"/>
            </p:cNvSpPr>
            <p:nvPr/>
          </p:nvSpPr>
          <p:spPr bwMode="auto">
            <a:xfrm>
              <a:off x="4457700" y="4962525"/>
              <a:ext cx="609600" cy="3810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-G</a:t>
              </a:r>
              <a:r>
                <a:rPr lang="en-US" sz="1000"/>
                <a:t>a128</a:t>
              </a:r>
            </a:p>
          </p:txBody>
        </p:sp>
        <p:sp>
          <p:nvSpPr>
            <p:cNvPr id="16411" name="Rectangle 45"/>
            <p:cNvSpPr>
              <a:spLocks noChangeArrowheads="1"/>
            </p:cNvSpPr>
            <p:nvPr/>
          </p:nvSpPr>
          <p:spPr bwMode="auto">
            <a:xfrm>
              <a:off x="2628900" y="4965700"/>
              <a:ext cx="609600" cy="381000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2000">
                  <a:latin typeface="Times" pitchFamily="18" charset="0"/>
                </a:rPr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6412" name="Rectangle 46"/>
            <p:cNvSpPr>
              <a:spLocks noChangeArrowheads="1"/>
            </p:cNvSpPr>
            <p:nvPr/>
          </p:nvSpPr>
          <p:spPr bwMode="auto">
            <a:xfrm>
              <a:off x="5686425" y="4975225"/>
              <a:ext cx="609600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-G</a:t>
              </a:r>
              <a:r>
                <a:rPr lang="en-US" sz="1000"/>
                <a:t>a128</a:t>
              </a:r>
            </a:p>
          </p:txBody>
        </p:sp>
        <p:sp>
          <p:nvSpPr>
            <p:cNvPr id="16413" name="Rectangle 47"/>
            <p:cNvSpPr>
              <a:spLocks noChangeArrowheads="1"/>
            </p:cNvSpPr>
            <p:nvPr/>
          </p:nvSpPr>
          <p:spPr bwMode="auto">
            <a:xfrm>
              <a:off x="6296025" y="4975225"/>
              <a:ext cx="609600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  <p:sp>
          <p:nvSpPr>
            <p:cNvPr id="16414" name="Rectangle 48"/>
            <p:cNvSpPr>
              <a:spLocks noChangeArrowheads="1"/>
            </p:cNvSpPr>
            <p:nvPr/>
          </p:nvSpPr>
          <p:spPr bwMode="auto">
            <a:xfrm>
              <a:off x="6905625" y="4975225"/>
              <a:ext cx="609600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-G</a:t>
              </a:r>
              <a:r>
                <a:rPr lang="en-US" sz="1000"/>
                <a:t>a128</a:t>
              </a:r>
            </a:p>
          </p:txBody>
        </p:sp>
        <p:sp>
          <p:nvSpPr>
            <p:cNvPr id="16415" name="Rectangle 49"/>
            <p:cNvSpPr>
              <a:spLocks noChangeArrowheads="1"/>
            </p:cNvSpPr>
            <p:nvPr/>
          </p:nvSpPr>
          <p:spPr bwMode="auto">
            <a:xfrm>
              <a:off x="5076825" y="4975225"/>
              <a:ext cx="609600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000"/>
                <a:t>-</a:t>
              </a:r>
              <a:r>
                <a:rPr lang="en-US"/>
                <a:t>G</a:t>
              </a:r>
              <a:r>
                <a:rPr lang="en-US" sz="1000"/>
                <a:t>b128</a:t>
              </a:r>
            </a:p>
          </p:txBody>
        </p:sp>
      </p:grpSp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2" cstate="print"/>
          <a:srcRect t="16843" b="15788"/>
          <a:stretch>
            <a:fillRect/>
          </a:stretch>
        </p:blipFill>
        <p:spPr bwMode="auto">
          <a:xfrm>
            <a:off x="838200" y="1219200"/>
            <a:ext cx="7219950" cy="60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Header and Data Field Transmission</a:t>
            </a:r>
          </a:p>
        </p:txBody>
      </p:sp>
      <p:sp>
        <p:nvSpPr>
          <p:cNvPr id="205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05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0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1F249CA-A9BE-4B63-B5CA-25830004E8AE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2" cstate="print"/>
          <a:srcRect t="16843" b="15788"/>
          <a:stretch>
            <a:fillRect/>
          </a:stretch>
        </p:blipFill>
        <p:spPr bwMode="auto">
          <a:xfrm>
            <a:off x="914400" y="1524000"/>
            <a:ext cx="7219950" cy="60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8" name="Rectangle 7"/>
          <p:cNvSpPr/>
          <p:nvPr/>
        </p:nvSpPr>
        <p:spPr bwMode="auto">
          <a:xfrm>
            <a:off x="2514600" y="2362200"/>
            <a:ext cx="11430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Scrambler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981200" y="27432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657600" y="27432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4191000" y="2362200"/>
            <a:ext cx="11430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Encoder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334000" y="27432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5867400" y="2362200"/>
            <a:ext cx="12954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Modulator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47244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SC:</a:t>
            </a:r>
            <a:endParaRPr lang="en-US" sz="18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2209800" y="4876800"/>
            <a:ext cx="2209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4419600" y="4495800"/>
            <a:ext cx="10668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Symbol Blocking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19200" y="57912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OFDM:</a:t>
            </a:r>
            <a:endParaRPr lang="en-US" sz="1800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209800" y="59436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4419600" y="5562600"/>
            <a:ext cx="10668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IDFT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5486400" y="59436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6019800" y="5562600"/>
            <a:ext cx="11430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GI Insertion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7162800" y="59436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5486400" y="48768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6019800" y="4495800"/>
            <a:ext cx="11430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GI Insertion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7162800" y="48768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Elbow Connector 41"/>
          <p:cNvCxnSpPr/>
          <p:nvPr/>
        </p:nvCxnSpPr>
        <p:spPr bwMode="auto">
          <a:xfrm flipH="1">
            <a:off x="533400" y="2743200"/>
            <a:ext cx="6629400" cy="609600"/>
          </a:xfrm>
          <a:prstGeom prst="bentConnector3">
            <a:avLst>
              <a:gd name="adj1" fmla="val -344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>
            <a:off x="-304800" y="4191000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533400" y="5029200"/>
            <a:ext cx="609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1219200" y="3810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Control:</a:t>
            </a:r>
            <a:endParaRPr lang="en-US" sz="1800" dirty="0"/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3886200" y="39624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4419600" y="3581400"/>
            <a:ext cx="10668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Symbol Blocking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5486400" y="39624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6019800" y="3581400"/>
            <a:ext cx="11430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GI Insertion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7162800" y="39624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2209800" y="39624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2743200" y="3581400"/>
            <a:ext cx="11430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Spreading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743200" y="5562600"/>
            <a:ext cx="11430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Pilot Insertion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3886200" y="59436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PHY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000" dirty="0" smtClean="0"/>
              <a:t>Designed for very low SNR operation to close link prior to beamforming</a:t>
            </a:r>
            <a:endParaRPr lang="en-US" sz="2000" dirty="0" smtClean="0">
              <a:cs typeface="Times New Roman" pitchFamily="18" charset="0"/>
            </a:endParaRPr>
          </a:p>
          <a:p>
            <a:pPr lvl="1"/>
            <a:r>
              <a:rPr lang="en-US" sz="1800" dirty="0" smtClean="0">
                <a:cs typeface="Times New Roman" pitchFamily="18" charset="0"/>
              </a:rPr>
              <a:t>Mandatory single carrier mode with data rate ~27.5 Mbps (MCS 0)</a:t>
            </a:r>
          </a:p>
          <a:p>
            <a:pPr lvl="1"/>
            <a:r>
              <a:rPr lang="en-US" sz="1800" dirty="0" smtClean="0"/>
              <a:t>32 sample </a:t>
            </a:r>
            <a:r>
              <a:rPr lang="en-US" sz="1800" dirty="0" err="1" smtClean="0"/>
              <a:t>Golay</a:t>
            </a:r>
            <a:r>
              <a:rPr lang="en-US" sz="1800" dirty="0" smtClean="0"/>
              <a:t> spreading sequence, also mitigates against longer delay spread channels</a:t>
            </a:r>
          </a:p>
          <a:p>
            <a:pPr lvl="1"/>
            <a:r>
              <a:rPr lang="el-GR" sz="1800" dirty="0" smtClean="0"/>
              <a:t>π/2</a:t>
            </a:r>
            <a:r>
              <a:rPr lang="en-US" sz="1800" dirty="0" smtClean="0"/>
              <a:t> - Differential BPSK modulation: more robust in the presence of phase noise allowing for shorter training fields</a:t>
            </a:r>
          </a:p>
          <a:p>
            <a:r>
              <a:rPr lang="en-US" sz="2000" dirty="0" smtClean="0"/>
              <a:t>Rate ½ coding used, shortened from the common 3/4 LDPC code</a:t>
            </a:r>
          </a:p>
          <a:p>
            <a:pPr lvl="1"/>
            <a:r>
              <a:rPr lang="en-US" sz="1800" dirty="0" smtClean="0"/>
              <a:t>Effective shorter block size: 336 bits</a:t>
            </a:r>
          </a:p>
          <a:p>
            <a:pPr lvl="1"/>
            <a:r>
              <a:rPr lang="en-US" sz="1800" dirty="0" smtClean="0"/>
              <a:t>Short LDPC code is more efficient for short packets</a:t>
            </a:r>
          </a:p>
          <a:p>
            <a:pPr lvl="1"/>
            <a:r>
              <a:rPr lang="en-US" sz="1800" dirty="0" smtClean="0"/>
              <a:t>Bits are evenly divided between </a:t>
            </a:r>
            <a:r>
              <a:rPr lang="en-US" sz="1800" dirty="0" err="1" smtClean="0"/>
              <a:t>codewords</a:t>
            </a:r>
            <a:r>
              <a:rPr lang="en-US" sz="1800" dirty="0" smtClean="0"/>
              <a:t> to allow equal protection</a:t>
            </a:r>
          </a:p>
          <a:p>
            <a:r>
              <a:rPr lang="en-US" sz="2000" dirty="0" smtClean="0"/>
              <a:t>Packet length limitations</a:t>
            </a:r>
          </a:p>
          <a:p>
            <a:pPr lvl="1"/>
            <a:r>
              <a:rPr lang="en-US" sz="1800" dirty="0" smtClean="0"/>
              <a:t>A-MPDU aggregation is not allowed using Control MCS</a:t>
            </a:r>
          </a:p>
          <a:p>
            <a:pPr lvl="1"/>
            <a:r>
              <a:rPr lang="en-US" sz="1800" dirty="0" smtClean="0"/>
              <a:t>Maximum length is limited to 1024 bytes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741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74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76235B0-1D60-4EE5-BEA2-8CBA06EF23E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Carrier PHY</a:t>
            </a:r>
          </a:p>
        </p:txBody>
      </p:sp>
      <p:sp>
        <p:nvSpPr>
          <p:cNvPr id="1843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843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1BA6B4D-3AD7-496D-BCCC-1B3F186F24F0}" type="slidenum">
              <a:rPr lang="en-US" smtClean="0"/>
              <a:pPr/>
              <a:t>16</a:t>
            </a:fld>
            <a:endParaRPr lang="en-US" smtClean="0"/>
          </a:p>
        </p:txBody>
      </p:sp>
      <p:graphicFrame>
        <p:nvGraphicFramePr>
          <p:cNvPr id="7" name="Content Placeholder 82"/>
          <p:cNvGraphicFramePr>
            <a:graphicFrameLocks/>
          </p:cNvGraphicFramePr>
          <p:nvPr/>
        </p:nvGraphicFramePr>
        <p:xfrm>
          <a:off x="4419600" y="1752600"/>
          <a:ext cx="4572000" cy="2980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352"/>
                <a:gridCol w="924448"/>
                <a:gridCol w="457200"/>
                <a:gridCol w="762000"/>
                <a:gridCol w="762000"/>
                <a:gridCol w="762000"/>
              </a:tblGrid>
              <a:tr h="5529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MCS Index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Modulation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1200" b="0" i="0" u="none" strike="noStrike" baseline="-25000" dirty="0">
                          <a:latin typeface="Arial" pitchFamily="34" charset="0"/>
                          <a:cs typeface="Arial" pitchFamily="34" charset="0"/>
                        </a:rPr>
                        <a:t>CBPS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Repetition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Code 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Data Rate (Mbps)</a:t>
                      </a:r>
                    </a:p>
                  </a:txBody>
                  <a:tcPr marL="9525" marR="9525" marT="9525" marB="0" anchor="ctr"/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BPSK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</a:t>
                      </a:r>
                      <a:endParaRPr lang="en-US" sz="1200" b="0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385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BPSK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1/2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770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BPSK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5/8</a:t>
                      </a:r>
                      <a:endParaRPr lang="en-US" sz="1200" b="0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962.5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BPSK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0" dirty="0" smtClean="0">
                          <a:latin typeface="Arial" pitchFamily="34" charset="0"/>
                          <a:cs typeface="Arial" pitchFamily="34" charset="0"/>
                        </a:rPr>
                        <a:t>3/4</a:t>
                      </a:r>
                      <a:endParaRPr lang="en-US" sz="1200" b="0" i="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1155</a:t>
                      </a:r>
                    </a:p>
                  </a:txBody>
                  <a:tcPr marL="9525" marR="9525" marT="9525" marB="0" anchor="b">
                    <a:solidFill>
                      <a:srgbClr val="CCFF99"/>
                    </a:solidFill>
                  </a:tcPr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13/16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1251.25</a:t>
                      </a:r>
                    </a:p>
                  </a:txBody>
                  <a:tcPr marL="9525" marR="9525" marT="9525" marB="0" anchor="b"/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1/2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5/8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200" kern="0" dirty="0" smtClean="0">
                          <a:latin typeface="Arial" pitchFamily="34" charset="0"/>
                          <a:cs typeface="Arial" pitchFamily="34" charset="0"/>
                        </a:rPr>
                        <a:t>3/4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13/16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2502.5</a:t>
                      </a:r>
                    </a:p>
                  </a:txBody>
                  <a:tcPr marL="9525" marR="9525" marT="9525" marB="0" anchor="b"/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16QAM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1/2 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3080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16QAM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5/8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3850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2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π/2-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16QAM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200" kern="0" dirty="0" smtClean="0">
                          <a:latin typeface="Arial" pitchFamily="34" charset="0"/>
                          <a:cs typeface="Arial" pitchFamily="34" charset="0"/>
                        </a:rPr>
                        <a:t>3/4</a:t>
                      </a:r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4620</a:t>
                      </a:r>
                      <a:endParaRPr lang="en-US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3"/>
          <p:cNvSpPr txBox="1">
            <a:spLocks noChangeArrowheads="1"/>
          </p:cNvSpPr>
          <p:nvPr/>
        </p:nvSpPr>
        <p:spPr bwMode="auto">
          <a:xfrm rot="16200000">
            <a:off x="3445878" y="2497723"/>
            <a:ext cx="12192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Mandatory</a:t>
            </a:r>
            <a:endParaRPr lang="en-US" b="1" dirty="0"/>
          </a:p>
        </p:txBody>
      </p:sp>
      <p:sp>
        <p:nvSpPr>
          <p:cNvPr id="9" name="Left Brace 4"/>
          <p:cNvSpPr>
            <a:spLocks/>
          </p:cNvSpPr>
          <p:nvPr/>
        </p:nvSpPr>
        <p:spPr bwMode="auto">
          <a:xfrm>
            <a:off x="4191000" y="2286000"/>
            <a:ext cx="152400" cy="8382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6062" y="5410200"/>
            <a:ext cx="50879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752600"/>
            <a:ext cx="350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+mn-lt"/>
                <a:cs typeface="Times New Roman" pitchFamily="18" charset="0"/>
              </a:rPr>
              <a:t>Block size – 512 symbols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+mn-lt"/>
                <a:cs typeface="Times New Roman" pitchFamily="18" charset="0"/>
              </a:rPr>
              <a:t>448 data symbols</a:t>
            </a:r>
            <a:endParaRPr lang="en-US" sz="2000" b="1" dirty="0">
              <a:latin typeface="+mn-lt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>
                <a:latin typeface="+mn-lt"/>
                <a:cs typeface="Times New Roman" pitchFamily="18" charset="0"/>
              </a:rPr>
              <a:t>64 </a:t>
            </a:r>
            <a:r>
              <a:rPr lang="en-US" sz="2000" b="1" dirty="0" smtClean="0">
                <a:latin typeface="+mn-lt"/>
                <a:cs typeface="Times New Roman" pitchFamily="18" charset="0"/>
              </a:rPr>
              <a:t>GI </a:t>
            </a:r>
            <a:r>
              <a:rPr lang="en-US" sz="2000" b="1" dirty="0" smtClean="0">
                <a:cs typeface="Times New Roman" pitchFamily="18" charset="0"/>
              </a:rPr>
              <a:t>symbols; </a:t>
            </a:r>
            <a:r>
              <a:rPr lang="en-US" sz="2000" b="1" dirty="0" smtClean="0">
                <a:latin typeface="+mn-lt"/>
                <a:cs typeface="Times New Roman" pitchFamily="18" charset="0"/>
              </a:rPr>
              <a:t>fixed sequence (Ga64)</a:t>
            </a:r>
            <a:endParaRPr lang="en-US" sz="2000" b="1" dirty="0">
              <a:latin typeface="+mn-lt"/>
              <a:cs typeface="Times New Roman" pitchFamily="18" charset="0"/>
            </a:endParaRP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latin typeface="+mn-lt"/>
                <a:cs typeface="Times New Roman" pitchFamily="18" charset="0"/>
              </a:rPr>
              <a:t>Tracking purposes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latin typeface="+mn-lt"/>
                <a:cs typeface="Times New Roman" pitchFamily="18" charset="0"/>
              </a:rPr>
              <a:t>Can be used for </a:t>
            </a:r>
            <a:r>
              <a:rPr lang="en-US" sz="1800" dirty="0" smtClean="0">
                <a:latin typeface="+mn-lt"/>
                <a:cs typeface="Times New Roman" pitchFamily="18" charset="0"/>
              </a:rPr>
              <a:t>equalization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+mn-lt"/>
                <a:cs typeface="Times New Roman" pitchFamily="18" charset="0"/>
              </a:rPr>
              <a:t>Symbol Rate = 1760 MHz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l-GR" sz="2000" b="1" dirty="0" smtClean="0">
                <a:latin typeface="+mn-lt"/>
                <a:cs typeface="Times New Roman" pitchFamily="18" charset="0"/>
              </a:rPr>
              <a:t>π/2</a:t>
            </a:r>
            <a:r>
              <a:rPr lang="en-US" sz="2000" b="1" dirty="0" smtClean="0">
                <a:latin typeface="+mn-lt"/>
                <a:cs typeface="Times New Roman" pitchFamily="18" charset="0"/>
              </a:rPr>
              <a:t> </a:t>
            </a:r>
            <a:r>
              <a:rPr lang="en-US" sz="2000" b="1" dirty="0">
                <a:latin typeface="+mn-lt"/>
                <a:cs typeface="Times New Roman" pitchFamily="18" charset="0"/>
              </a:rPr>
              <a:t>rotation applied to all modulations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latin typeface="+mn-lt"/>
                <a:cs typeface="Times New Roman" pitchFamily="18" charset="0"/>
              </a:rPr>
              <a:t>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dirty="0" smtClean="0">
                <a:latin typeface="+mn-lt"/>
                <a:cs typeface="Times New Roman" pitchFamily="18" charset="0"/>
              </a:rPr>
              <a:t>To </a:t>
            </a:r>
            <a:r>
              <a:rPr lang="en-US" sz="1800" dirty="0">
                <a:latin typeface="+mn-lt"/>
                <a:cs typeface="Times New Roman" pitchFamily="18" charset="0"/>
              </a:rPr>
              <a:t>reduce PAPR for BPSK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latin typeface="+mn-lt"/>
                <a:cs typeface="Times New Roman" pitchFamily="18" charset="0"/>
              </a:rPr>
              <a:t>To enable GMSK equivalent modulation</a:t>
            </a:r>
          </a:p>
        </p:txBody>
      </p:sp>
      <p:pic>
        <p:nvPicPr>
          <p:cNvPr id="12" name="Picture 91"/>
          <p:cNvPicPr>
            <a:picLocks noChangeAspect="1" noChangeArrowheads="1"/>
          </p:cNvPicPr>
          <p:nvPr/>
        </p:nvPicPr>
        <p:blipFill>
          <a:blip r:embed="rId3" cstate="print"/>
          <a:srcRect t="11111" r="5004" b="33333"/>
          <a:stretch>
            <a:fillRect/>
          </a:stretch>
        </p:blipFill>
        <p:spPr bwMode="auto">
          <a:xfrm>
            <a:off x="1066800" y="5105400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 Single Carrier PHY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650D9E8-FD58-45A0-8D45-3ED64B51D5D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752600"/>
            <a:ext cx="8229600" cy="18924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FEC is one of the major contributor to the relatively high power consumption of the SC mode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FEC: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Reed Solomon (224, 208) for high data rate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Outer Reed Solomon (224, 208) + Inner block code (N,8)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38600"/>
            <a:ext cx="86010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OFDM PHY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FA593AB-E518-4E2E-BF1A-620C0A398D9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76600" y="4724400"/>
            <a:ext cx="586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</a:rPr>
              <a:t>Spread QPSK (SQPSK) used for two lowest rates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</a:rPr>
              <a:t>Symbol </a:t>
            </a:r>
            <a:r>
              <a:rPr lang="en-US" sz="2000" b="1" kern="0" dirty="0">
                <a:latin typeface="+mn-lt"/>
              </a:rPr>
              <a:t>interleaver for 16 QAM and 64 </a:t>
            </a:r>
            <a:r>
              <a:rPr lang="en-US" sz="2000" b="1" kern="0" dirty="0" smtClean="0">
                <a:latin typeface="+mn-lt"/>
              </a:rPr>
              <a:t>QAM embedded in modulator</a:t>
            </a:r>
            <a:endParaRPr lang="en-US" sz="2000" b="1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</a:rPr>
              <a:t>16 QAM </a:t>
            </a:r>
            <a:r>
              <a:rPr lang="en-US" sz="2000" b="1" kern="0" dirty="0"/>
              <a:t>–</a:t>
            </a:r>
            <a:r>
              <a:rPr lang="en-US" sz="2000" b="1" kern="0" dirty="0">
                <a:latin typeface="+mn-lt"/>
              </a:rPr>
              <a:t> 2 code words per symbol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latin typeface="+mn-lt"/>
              </a:rPr>
              <a:t> 64 QAM – 3 code words per symbol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67200" y="1676400"/>
          <a:ext cx="4800600" cy="2667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MCS index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Modulation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Code 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NBPSC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NCBPS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NDBPS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 Data Rate </a:t>
                      </a:r>
                    </a:p>
                  </a:txBody>
                  <a:tcPr marL="9525" marR="9525" marT="9525" marB="0" anchor="ctr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13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SQPSK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1/2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168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693.00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14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SQPSK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5/8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210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866.25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15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1/2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336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1386.00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16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5/8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420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1732.50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17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3/4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504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2079.00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18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16-QAM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1/2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672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2772.00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19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5/8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840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3465.00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20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3/4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1008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4158.00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21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16-QAM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1092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4504.50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22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64-QAM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5/8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1260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5197.50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23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64-QAM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3/4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1512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6237.00</a:t>
                      </a:r>
                    </a:p>
                  </a:txBody>
                  <a:tcPr marL="9525" marR="9525" marT="9525" marB="0" anchor="b"/>
                </a:tc>
              </a:tr>
              <a:tr h="20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latin typeface="Arial"/>
                        </a:rPr>
                        <a:t>24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64-QAM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1638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6756.75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1600200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/>
              <a:t>Sampling </a:t>
            </a:r>
            <a:r>
              <a:rPr lang="en-US" sz="2000" b="1" kern="0" dirty="0" smtClean="0">
                <a:latin typeface="+mn-lt"/>
              </a:rPr>
              <a:t>Rate = 2640 MHz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</a:rPr>
              <a:t>Exactly 1.5x the SC symbol rate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</a:rPr>
              <a:t>512 point FFT (193.9 ns)</a:t>
            </a:r>
            <a:endParaRPr lang="en-US" sz="2000" b="1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</a:rPr>
              <a:t>336 data subcarriers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</a:rPr>
              <a:t>16 pilot subcarriers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</a:rPr>
              <a:t>3 null subcarriers at DC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</a:rPr>
              <a:t>GI length of 128 samples (48.5 ns)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b="1" kern="0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20483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627C4CC-1207-484D-B5FA-5DA388BEE2F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for 60 GHz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3E0A24B-9311-4D4C-A0F7-92965507989B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6400800" cy="45418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Challenges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challenge for the MAC is how to deal with directional communication, which is used to combat the high propagation loss in 60 GHz</a:t>
            </a:r>
          </a:p>
          <a:p>
            <a:pPr lvl="1"/>
            <a:r>
              <a:rPr lang="en-US" dirty="0" smtClean="0"/>
              <a:t>Device discovery becomes a non-trivial problem</a:t>
            </a:r>
          </a:p>
          <a:p>
            <a:pPr lvl="1"/>
            <a:r>
              <a:rPr lang="en-US" dirty="0" smtClean="0"/>
              <a:t>Devices need to find the direction for communication, which necessitates the support for beamforming</a:t>
            </a:r>
          </a:p>
          <a:p>
            <a:pPr lvl="1"/>
            <a:r>
              <a:rPr lang="en-US" dirty="0" smtClean="0"/>
              <a:t>802.11 CSMA/CA has limitations in the presence of directionality</a:t>
            </a:r>
          </a:p>
          <a:p>
            <a:pPr lvl="1"/>
            <a:r>
              <a:rPr lang="en-US" dirty="0" smtClean="0"/>
              <a:t>How to exploit spatial frequency reuse in face of directional communication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B04A155-1B83-4F1B-96B5-152BE8B6A94B}" type="slidenum">
              <a:rPr lang="en-US" smtClean="0"/>
              <a:pPr/>
              <a:t>20</a:t>
            </a:fld>
            <a:endParaRPr lang="en-US" smtClean="0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 rot="207801">
            <a:off x="5206496" y="5460306"/>
            <a:ext cx="1685317" cy="875180"/>
            <a:chOff x="1584" y="1200"/>
            <a:chExt cx="2031" cy="1008"/>
          </a:xfrm>
          <a:solidFill>
            <a:srgbClr val="FFC000"/>
          </a:solidFill>
        </p:grpSpPr>
        <p:sp>
          <p:nvSpPr>
            <p:cNvPr id="8" name="AutoShape 9"/>
            <p:cNvSpPr>
              <a:spLocks/>
            </p:cNvSpPr>
            <p:nvPr/>
          </p:nvSpPr>
          <p:spPr bwMode="auto">
            <a:xfrm>
              <a:off x="3183" y="1200"/>
              <a:ext cx="432" cy="1008"/>
            </a:xfrm>
            <a:prstGeom prst="rightBracket">
              <a:avLst>
                <a:gd name="adj" fmla="val 116202"/>
              </a:avLst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 sz="2000">
                <a:latin typeface="Verdana" pitchFamily="34" charset="0"/>
              </a:endParaRPr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 rot="16171048">
              <a:off x="1888" y="915"/>
              <a:ext cx="989" cy="1598"/>
            </a:xfrm>
            <a:prstGeom prst="triangle">
              <a:avLst>
                <a:gd name="adj" fmla="val 49227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 sz="2000">
                <a:latin typeface="Verdana" pitchFamily="34" charset="0"/>
              </a:endParaRPr>
            </a:p>
          </p:txBody>
        </p:sp>
      </p:grpSp>
      <p:pic>
        <p:nvPicPr>
          <p:cNvPr id="10" name="Picture 69" descr="ptb_200(1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60174" y="5561680"/>
            <a:ext cx="1201738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B00064O1P0"/>
          <p:cNvPicPr>
            <a:picLocks noChangeAspect="1" noChangeArrowheads="1"/>
          </p:cNvPicPr>
          <p:nvPr/>
        </p:nvPicPr>
        <p:blipFill>
          <a:blip r:embed="rId3" cstate="print"/>
          <a:srcRect l="6250" t="4581" r="9375" b="3816"/>
          <a:stretch>
            <a:fillRect/>
          </a:stretch>
        </p:blipFill>
        <p:spPr bwMode="auto">
          <a:xfrm>
            <a:off x="6704912" y="5820442"/>
            <a:ext cx="465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MAC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new network architecture named Personal Basic Service Set (PBSS), while retaining the existent 802.11 network architectures</a:t>
            </a:r>
          </a:p>
          <a:p>
            <a:r>
              <a:rPr lang="en-US" sz="2000" dirty="0" smtClean="0"/>
              <a:t>Channel access that support directionality and spatial frequency reuse, including both random access and scheduled access</a:t>
            </a:r>
          </a:p>
          <a:p>
            <a:r>
              <a:rPr lang="en-US" sz="2000" dirty="0" smtClean="0"/>
              <a:t>A unified and flexible beamforming scheme that can be tuned to simple, low power devices as well as complex devices</a:t>
            </a:r>
          </a:p>
          <a:p>
            <a:r>
              <a:rPr lang="en-US" sz="2000" dirty="0" smtClean="0"/>
              <a:t>Enhanced security (GCMP), link adaptation and power saving</a:t>
            </a:r>
          </a:p>
          <a:p>
            <a:r>
              <a:rPr lang="en-US" sz="2000" dirty="0" smtClean="0"/>
              <a:t>Multi-band support (fast session transfer)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82E01-E0DA-40F2-B3E5-DE67E2FE172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BSS (PBSS)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New network architecture in addition to infrastructure BSS and IBSS, which are also supported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PBSS is defined to address some unique usages and challenges of 60GHz communication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Usages: Rapid sync-n-go file transfer, projection to TV/projector,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Challenges: directional channel access, power saving,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Ad hoc network similar to </a:t>
            </a:r>
            <a:br>
              <a:rPr lang="en-US" dirty="0" smtClean="0"/>
            </a:br>
            <a:r>
              <a:rPr lang="en-US" dirty="0" smtClean="0"/>
              <a:t>the IBSS, but: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 STA assumes the role of the 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PBSS Central Point (PCP)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Only the PCP transmits 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beacon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82E01-E0DA-40F2-B3E5-DE67E2FE172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283200" y="4572000"/>
          <a:ext cx="3041650" cy="1600200"/>
        </p:xfrm>
        <a:graphic>
          <a:graphicData uri="http://schemas.openxmlformats.org/presentationml/2006/ole">
            <p:oleObj spid="_x0000_s46082" name="Visio" r:id="rId3" imgW="2370796" imgH="1246656" progId="Visio.Drawing.11">
              <p:embed/>
            </p:oleObj>
          </a:graphicData>
        </a:graphic>
      </p:graphicFrame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5105400" y="4572000"/>
            <a:ext cx="3429000" cy="16764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Beacon Interval (BI)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Beacon transmission interval (BTI): AP/PCP performs one or more beacon transmissions potentially in different directions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Association beamforming training (A-BFT): BF for BSS joining, BF link re-establishment, etc. Efficient by using beacon to bootstrap BF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Announcement time (AT): used to convey control/management between AP/PCP and STA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Data transfer time (DTT): prescribed STAs access the channel during SP, negotiated between AP/PCP and STA or dynamically allocated.  Any STA can access the channel during CBAP; access is based on 802.11 EDCA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82E01-E0DA-40F2-B3E5-DE67E2FE172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1219200" y="1447800"/>
          <a:ext cx="6699250" cy="2001837"/>
        </p:xfrm>
        <a:graphic>
          <a:graphicData uri="http://schemas.openxmlformats.org/presentationml/2006/ole">
            <p:oleObj spid="_x0000_s76801" name="Visio" r:id="rId3" imgW="6699126" imgH="200232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Access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981200"/>
            <a:ext cx="426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Channel access is coordinated using a schedule, which is delivered by the PCP/AP to non-PCP/non-AP STAs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STAs are permitted to transmit data frames during contention-based periods (CBPs) and service periods (SPs)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Access during CBPs is based on EDCA fine-tuned for directional</a:t>
            </a:r>
            <a:br>
              <a:rPr lang="en-US" sz="1800" dirty="0" smtClean="0"/>
            </a:br>
            <a:r>
              <a:rPr lang="en-US" sz="1800" dirty="0" smtClean="0"/>
              <a:t>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Access during SPs is reserved to specific STAs as announced in the schedule or granted by the PCP/AP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82E01-E0DA-40F2-B3E5-DE67E2FE172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5105400"/>
            <a:ext cx="419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MAC efficiency is above (or very close to) 90% of the PHY rate for payload sizes larger than 8Kbytes</a:t>
            </a:r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1863" y="1828800"/>
            <a:ext cx="5032137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session transfer (FST) for multi-band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sz="1800" dirty="0" smtClean="0"/>
              <a:t>Enables seamless integration of 60GHz with 802.11a/b/g/n/ac</a:t>
            </a:r>
          </a:p>
          <a:p>
            <a:r>
              <a:rPr lang="en-US" sz="1800" dirty="0" smtClean="0"/>
              <a:t>Allows transition of communication from any band/channel to any other band/channel</a:t>
            </a:r>
          </a:p>
          <a:p>
            <a:r>
              <a:rPr lang="en-US" sz="1800" dirty="0" smtClean="0"/>
              <a:t>Supports both simultaneous and non-simultaneous operation</a:t>
            </a:r>
          </a:p>
          <a:p>
            <a:r>
              <a:rPr lang="en-US" sz="1800" dirty="0" smtClean="0"/>
              <a:t>Supports both transparent and non-transparent FST</a:t>
            </a:r>
          </a:p>
          <a:p>
            <a:pPr lvl="1"/>
            <a:r>
              <a:rPr lang="en-US" sz="1600" dirty="0" smtClean="0"/>
              <a:t>Transparent: the MAC address is the same in both bands/channels</a:t>
            </a:r>
          </a:p>
          <a:p>
            <a:pPr lvl="1"/>
            <a:r>
              <a:rPr lang="en-US" sz="1600" dirty="0" smtClean="0"/>
              <a:t>Non-transparent: the MAC addresses are different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B241D0-4F66-4139-8A28-F6270A570C3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164138" y="2117725"/>
            <a:ext cx="3294062" cy="2682875"/>
            <a:chOff x="2640013" y="1558925"/>
            <a:chExt cx="3294062" cy="2682875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814888" y="3348038"/>
              <a:ext cx="1109662" cy="89376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60 GHz</a:t>
              </a:r>
            </a:p>
            <a:p>
              <a:pPr algn="ctr"/>
              <a:r>
                <a:rPr lang="en-US" sz="1000">
                  <a:solidFill>
                    <a:schemeClr val="bg1"/>
                  </a:solidFill>
                </a:rPr>
                <a:t>(ant, FEM, RFIC)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4816475" y="2501900"/>
              <a:ext cx="1117600" cy="84613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BB &amp; Lower 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</a:rPr>
                <a:t>MAC for 60G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</a:rPr>
                <a:t>(802.11ad)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735388" y="3348038"/>
              <a:ext cx="1079500" cy="8937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 GHz</a:t>
              </a:r>
            </a:p>
            <a:p>
              <a:pPr algn="ctr"/>
              <a:r>
                <a:rPr lang="en-US" sz="1000"/>
                <a:t>(ant, FEM, RFIC)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640013" y="3348038"/>
              <a:ext cx="1079500" cy="89376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2.4 GHz</a:t>
              </a:r>
            </a:p>
            <a:p>
              <a:pPr algn="ctr"/>
              <a:r>
                <a:rPr lang="en-US" sz="1000" dirty="0"/>
                <a:t>(ant, FEM, RFIC)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641600" y="2501900"/>
              <a:ext cx="2174875" cy="846138"/>
            </a:xfrm>
            <a:prstGeom prst="rect">
              <a:avLst/>
            </a:prstGeom>
            <a:gradFill rotWithShape="1">
              <a:gsLst>
                <a:gs pos="0">
                  <a:srgbClr val="CCCC00"/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BB &amp; Lower MAC</a:t>
              </a:r>
            </a:p>
            <a:p>
              <a:pPr algn="ctr"/>
              <a:r>
                <a:rPr lang="en-US" sz="1200"/>
                <a:t>(802.11b/a/g/n/ac)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647950" y="1558925"/>
              <a:ext cx="3276600" cy="838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Common Upper MAC  (management)</a:t>
              </a:r>
            </a:p>
            <a:p>
              <a:pPr algn="ctr"/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647950" y="2136775"/>
              <a:ext cx="3268663" cy="1825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Fast Session Transfer (802.11ad)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Beamforming</a:t>
            </a:r>
            <a:endParaRPr lang="en-US" dirty="0"/>
          </a:p>
        </p:txBody>
      </p:sp>
      <p:sp>
        <p:nvSpPr>
          <p:cNvPr id="22531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44D44F6-30BF-434A-8C7F-D95CB059D561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Beamforming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High antenna gains require mechanisms to point the antennas, since beamwidths will be narrow (e.g. ~13 dB gain corresponds to ~45 degree beamwidth)</a:t>
            </a:r>
          </a:p>
          <a:p>
            <a:r>
              <a:rPr lang="en-US" smtClean="0"/>
              <a:t>Pointing must automatically find the best path to potentially avoid obstructions</a:t>
            </a:r>
          </a:p>
          <a:p>
            <a:r>
              <a:rPr lang="en-US" smtClean="0"/>
              <a:t>Beamforming encompasses different techniques – switched beams, phased/weighted arrays, multiple arrays</a:t>
            </a:r>
          </a:p>
          <a:p>
            <a:r>
              <a:rPr lang="en-US" smtClean="0"/>
              <a:t>Beamforming protocol must support interoperable devices with different technologies</a:t>
            </a:r>
          </a:p>
          <a:p>
            <a:endParaRPr lang="en-US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78922C8-5BA8-4F95-8F36-2B89A8E27CCF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Beamforming Protocol Overview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Specification employs:</a:t>
            </a:r>
          </a:p>
          <a:p>
            <a:pPr lvl="1"/>
            <a:r>
              <a:rPr lang="en-US" smtClean="0"/>
              <a:t>Directional TX / low gain (quasi-omni) RX for acquisition in sector level sweep (SLS) phase </a:t>
            </a:r>
          </a:p>
          <a:p>
            <a:pPr lvl="1"/>
            <a:r>
              <a:rPr lang="en-US" smtClean="0"/>
              <a:t>Beam refinement phase (BRP) adds RX gain and final adjustment for combined TX and RX</a:t>
            </a:r>
          </a:p>
          <a:p>
            <a:pPr lvl="1"/>
            <a:r>
              <a:rPr lang="en-US" smtClean="0"/>
              <a:t>Tracking during data transmission to adjust for channel changes</a:t>
            </a:r>
          </a:p>
          <a:p>
            <a:endParaRPr lang="en-US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4D80BA-C1B6-4626-9AAA-BCFCAB543A66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TX Sector Level Sweeps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F7EDACA-0A46-4B79-B04A-606130231D0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876800" y="4038600"/>
            <a:ext cx="4267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For the initial connection between two devices (STA and AP/PCP), one will receive with a quasi-</a:t>
            </a:r>
            <a:r>
              <a:rPr lang="en-US" sz="1800" b="1" kern="0" dirty="0" err="1">
                <a:latin typeface="+mn-lt"/>
                <a:cs typeface="+mn-cs"/>
              </a:rPr>
              <a:t>omni</a:t>
            </a:r>
            <a:r>
              <a:rPr lang="en-US" sz="1800" b="1" kern="0" dirty="0">
                <a:latin typeface="+mn-lt"/>
                <a:cs typeface="+mn-cs"/>
              </a:rPr>
              <a:t>-directional antenna while the other sends a sequence of frames covering different TX sectors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800" b="1" kern="0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For direct connections between two STAs in a PBSS</a:t>
            </a: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831850" y="5414963"/>
            <a:ext cx="2643188" cy="822325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PCP</a:t>
            </a:r>
          </a:p>
          <a:p>
            <a:r>
              <a:rPr lang="en-US" sz="1800">
                <a:latin typeface="Arial" charset="0"/>
              </a:rPr>
              <a:t>(PBSS Control Point)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7696200" y="1981200"/>
            <a:ext cx="958850" cy="601663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STA</a:t>
            </a:r>
          </a:p>
        </p:txBody>
      </p:sp>
      <p:pic>
        <p:nvPicPr>
          <p:cNvPr id="25609" name="Picture 6" descr="MCj02288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800" y="3730625"/>
            <a:ext cx="20034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AutoShape 7"/>
          <p:cNvSpPr>
            <a:spLocks noChangeArrowheads="1"/>
          </p:cNvSpPr>
          <p:nvPr/>
        </p:nvSpPr>
        <p:spPr bwMode="auto">
          <a:xfrm rot="8745278">
            <a:off x="854075" y="2244725"/>
            <a:ext cx="1444625" cy="1619250"/>
          </a:xfrm>
          <a:prstGeom prst="triangle">
            <a:avLst>
              <a:gd name="adj" fmla="val 48532"/>
            </a:avLst>
          </a:prstGeom>
          <a:solidFill>
            <a:srgbClr val="FF0000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11" name="AutoShape 8"/>
          <p:cNvSpPr>
            <a:spLocks noChangeArrowheads="1"/>
          </p:cNvSpPr>
          <p:nvPr/>
        </p:nvSpPr>
        <p:spPr bwMode="auto">
          <a:xfrm rot="-9924395">
            <a:off x="1554163" y="2136775"/>
            <a:ext cx="1679575" cy="1495425"/>
          </a:xfrm>
          <a:prstGeom prst="triangle">
            <a:avLst>
              <a:gd name="adj" fmla="val 48532"/>
            </a:avLst>
          </a:prstGeom>
          <a:solidFill>
            <a:srgbClr val="FFCC00">
              <a:alpha val="3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12" name="AutoShape 9"/>
          <p:cNvSpPr>
            <a:spLocks noChangeArrowheads="1"/>
          </p:cNvSpPr>
          <p:nvPr/>
        </p:nvSpPr>
        <p:spPr bwMode="auto">
          <a:xfrm rot="-6726405">
            <a:off x="2444751" y="2422525"/>
            <a:ext cx="1338262" cy="1747837"/>
          </a:xfrm>
          <a:prstGeom prst="triangle">
            <a:avLst>
              <a:gd name="adj" fmla="val 48532"/>
            </a:avLst>
          </a:prstGeom>
          <a:solidFill>
            <a:srgbClr val="99CC00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13" name="AutoShape 10"/>
          <p:cNvSpPr>
            <a:spLocks noChangeArrowheads="1"/>
          </p:cNvSpPr>
          <p:nvPr/>
        </p:nvSpPr>
        <p:spPr bwMode="auto">
          <a:xfrm rot="-4002616">
            <a:off x="2490788" y="3117850"/>
            <a:ext cx="1338262" cy="1747838"/>
          </a:xfrm>
          <a:prstGeom prst="triangle">
            <a:avLst>
              <a:gd name="adj" fmla="val 48532"/>
            </a:avLst>
          </a:prstGeom>
          <a:solidFill>
            <a:srgbClr val="33CCCC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14" name="WordArt 11"/>
          <p:cNvSpPr>
            <a:spLocks noChangeArrowheads="1" noChangeShapeType="1" noTextEdit="1"/>
          </p:cNvSpPr>
          <p:nvPr/>
        </p:nvSpPr>
        <p:spPr bwMode="auto">
          <a:xfrm>
            <a:off x="1227138" y="2422525"/>
            <a:ext cx="3365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5615" name="WordArt 12"/>
          <p:cNvSpPr>
            <a:spLocks noChangeArrowheads="1" noChangeShapeType="1" noTextEdit="1"/>
          </p:cNvSpPr>
          <p:nvPr/>
        </p:nvSpPr>
        <p:spPr bwMode="auto">
          <a:xfrm>
            <a:off x="2293938" y="2317750"/>
            <a:ext cx="3365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5616" name="WordArt 13"/>
          <p:cNvSpPr>
            <a:spLocks noChangeArrowheads="1" noChangeShapeType="1" noTextEdit="1"/>
          </p:cNvSpPr>
          <p:nvPr/>
        </p:nvSpPr>
        <p:spPr bwMode="auto">
          <a:xfrm>
            <a:off x="3327400" y="2809875"/>
            <a:ext cx="3349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5617" name="WordArt 14"/>
          <p:cNvSpPr>
            <a:spLocks noChangeArrowheads="1" noChangeShapeType="1" noTextEdit="1"/>
          </p:cNvSpPr>
          <p:nvPr/>
        </p:nvSpPr>
        <p:spPr bwMode="auto">
          <a:xfrm>
            <a:off x="3386138" y="3852863"/>
            <a:ext cx="3349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pic>
        <p:nvPicPr>
          <p:cNvPr id="25618" name="Picture 7" descr="MCj04414520000[1]"/>
          <p:cNvPicPr>
            <a:picLocks noChangeAspect="1" noChangeArrowheads="1"/>
          </p:cNvPicPr>
          <p:nvPr/>
        </p:nvPicPr>
        <p:blipFill>
          <a:blip r:embed="rId3" cstate="print"/>
          <a:srcRect t="12025" b="33183"/>
          <a:stretch>
            <a:fillRect/>
          </a:stretch>
        </p:blipFill>
        <p:spPr bwMode="auto">
          <a:xfrm>
            <a:off x="5103813" y="1511300"/>
            <a:ext cx="27146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19" name="Group 9"/>
          <p:cNvGrpSpPr>
            <a:grpSpLocks/>
          </p:cNvGrpSpPr>
          <p:nvPr/>
        </p:nvGrpSpPr>
        <p:grpSpPr bwMode="auto">
          <a:xfrm rot="-10071811">
            <a:off x="4765675" y="2119313"/>
            <a:ext cx="1447800" cy="1592262"/>
            <a:chOff x="1968" y="1104"/>
            <a:chExt cx="864" cy="912"/>
          </a:xfrm>
        </p:grpSpPr>
        <p:sp>
          <p:nvSpPr>
            <p:cNvPr id="25620" name="Arc 10"/>
            <p:cNvSpPr>
              <a:spLocks/>
            </p:cNvSpPr>
            <p:nvPr/>
          </p:nvSpPr>
          <p:spPr bwMode="auto">
            <a:xfrm>
              <a:off x="2400" y="1104"/>
              <a:ext cx="43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Arc 11"/>
            <p:cNvSpPr>
              <a:spLocks/>
            </p:cNvSpPr>
            <p:nvPr/>
          </p:nvSpPr>
          <p:spPr bwMode="auto">
            <a:xfrm flipV="1">
              <a:off x="2400" y="1536"/>
              <a:ext cx="43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Arc 12"/>
            <p:cNvSpPr>
              <a:spLocks/>
            </p:cNvSpPr>
            <p:nvPr/>
          </p:nvSpPr>
          <p:spPr bwMode="auto">
            <a:xfrm flipH="1">
              <a:off x="1968" y="1104"/>
              <a:ext cx="43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802.11ad task group background</a:t>
            </a:r>
          </a:p>
          <a:p>
            <a:r>
              <a:rPr lang="en-US" dirty="0" smtClean="0"/>
              <a:t>Summary of 802.11ad Enhancements</a:t>
            </a:r>
          </a:p>
          <a:p>
            <a:r>
              <a:rPr lang="en-US" dirty="0" smtClean="0"/>
              <a:t>PHY</a:t>
            </a:r>
          </a:p>
          <a:p>
            <a:r>
              <a:rPr lang="en-US" dirty="0" smtClean="0"/>
              <a:t>MAC</a:t>
            </a:r>
          </a:p>
          <a:p>
            <a:r>
              <a:rPr lang="en-US" dirty="0" smtClean="0"/>
              <a:t>Beamforming</a:t>
            </a:r>
          </a:p>
          <a:p>
            <a:r>
              <a:rPr lang="en-US" dirty="0" smtClean="0"/>
              <a:t>Coexistence with other 60 GHz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82E01-E0DA-40F2-B3E5-DE67E2FE172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RX Sector Level Sweeps</a:t>
            </a: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B5C7D7B-35F9-4390-88EC-2B429224853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83263" y="1930400"/>
            <a:ext cx="31845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A device with a simple antenna may not have enough TX gain to reach a distant receiver that is using an </a:t>
            </a:r>
            <a:r>
              <a:rPr lang="en-US" sz="1800" b="1" kern="0" dirty="0" err="1">
                <a:latin typeface="+mn-lt"/>
                <a:cs typeface="+mn-cs"/>
              </a:rPr>
              <a:t>omni</a:t>
            </a:r>
            <a:r>
              <a:rPr lang="en-US" sz="1800" b="1" kern="0" dirty="0">
                <a:latin typeface="+mn-lt"/>
                <a:cs typeface="+mn-cs"/>
              </a:rPr>
              <a:t>-directional receiving antenna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800" b="1" kern="0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RX Sector Sweep may be employed by the device with the higher performance antenna system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800" b="1" kern="0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Allows a simple antenna device, like a handset, to connect at greater range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694238" y="5664200"/>
            <a:ext cx="151765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Simple Antenna </a:t>
            </a:r>
          </a:p>
          <a:p>
            <a:pPr eaLnBrk="0" hangingPunct="0"/>
            <a:r>
              <a:rPr lang="en-US" sz="1400"/>
              <a:t>Device</a:t>
            </a:r>
          </a:p>
        </p:txBody>
      </p:sp>
      <p:sp>
        <p:nvSpPr>
          <p:cNvPr id="26632" name="Line 5"/>
          <p:cNvSpPr>
            <a:spLocks noChangeShapeType="1"/>
          </p:cNvSpPr>
          <p:nvPr/>
        </p:nvSpPr>
        <p:spPr bwMode="auto">
          <a:xfrm>
            <a:off x="3100388" y="3530600"/>
            <a:ext cx="75565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3519488" y="3048000"/>
            <a:ext cx="2457450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RX Sector Sweep is</a:t>
            </a:r>
          </a:p>
          <a:p>
            <a:pPr eaLnBrk="0" hangingPunct="0"/>
            <a:r>
              <a:rPr lang="en-US" sz="1400"/>
              <a:t>used to initiate beamforming</a:t>
            </a:r>
          </a:p>
          <a:p>
            <a:pPr eaLnBrk="0" hangingPunct="0"/>
            <a:r>
              <a:rPr lang="en-US" sz="1400"/>
              <a:t>on this link</a:t>
            </a:r>
          </a:p>
        </p:txBody>
      </p:sp>
      <p:pic>
        <p:nvPicPr>
          <p:cNvPr id="26634" name="Picture 7" descr="MCj04414520000[1]"/>
          <p:cNvPicPr>
            <a:picLocks noChangeAspect="1" noChangeArrowheads="1"/>
          </p:cNvPicPr>
          <p:nvPr/>
        </p:nvPicPr>
        <p:blipFill>
          <a:blip r:embed="rId2" cstate="print"/>
          <a:srcRect b="34148"/>
          <a:stretch>
            <a:fillRect/>
          </a:stretch>
        </p:blipFill>
        <p:spPr bwMode="auto">
          <a:xfrm>
            <a:off x="0" y="1244600"/>
            <a:ext cx="271462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8" descr="MCj042419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6938" y="4673600"/>
            <a:ext cx="1508125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6" name="Group 9"/>
          <p:cNvGrpSpPr>
            <a:grpSpLocks/>
          </p:cNvGrpSpPr>
          <p:nvPr/>
        </p:nvGrpSpPr>
        <p:grpSpPr bwMode="auto">
          <a:xfrm rot="-3489250">
            <a:off x="3569494" y="4061619"/>
            <a:ext cx="1447800" cy="1592262"/>
            <a:chOff x="1968" y="1104"/>
            <a:chExt cx="864" cy="912"/>
          </a:xfrm>
        </p:grpSpPr>
        <p:sp>
          <p:nvSpPr>
            <p:cNvPr id="26645" name="Arc 10"/>
            <p:cNvSpPr>
              <a:spLocks/>
            </p:cNvSpPr>
            <p:nvPr/>
          </p:nvSpPr>
          <p:spPr bwMode="auto">
            <a:xfrm>
              <a:off x="2400" y="1104"/>
              <a:ext cx="43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Arc 11"/>
            <p:cNvSpPr>
              <a:spLocks/>
            </p:cNvSpPr>
            <p:nvPr/>
          </p:nvSpPr>
          <p:spPr bwMode="auto">
            <a:xfrm flipV="1">
              <a:off x="2400" y="1536"/>
              <a:ext cx="43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Arc 12"/>
            <p:cNvSpPr>
              <a:spLocks/>
            </p:cNvSpPr>
            <p:nvPr/>
          </p:nvSpPr>
          <p:spPr bwMode="auto">
            <a:xfrm flipH="1">
              <a:off x="1968" y="1104"/>
              <a:ext cx="43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7" name="AutoShape 13"/>
          <p:cNvSpPr>
            <a:spLocks noChangeArrowheads="1"/>
          </p:cNvSpPr>
          <p:nvPr/>
        </p:nvSpPr>
        <p:spPr bwMode="auto">
          <a:xfrm rot="-6108849">
            <a:off x="2380457" y="2116931"/>
            <a:ext cx="903288" cy="1139825"/>
          </a:xfrm>
          <a:prstGeom prst="triangle">
            <a:avLst>
              <a:gd name="adj" fmla="val 48532"/>
            </a:avLst>
          </a:prstGeom>
          <a:solidFill>
            <a:srgbClr val="FF0000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 rot="-2915347">
            <a:off x="2122488" y="2595563"/>
            <a:ext cx="1052512" cy="1052512"/>
          </a:xfrm>
          <a:prstGeom prst="triangle">
            <a:avLst>
              <a:gd name="adj" fmla="val 48532"/>
            </a:avLst>
          </a:prstGeom>
          <a:solidFill>
            <a:srgbClr val="FFCC00">
              <a:alpha val="3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 rot="282642">
            <a:off x="1695450" y="2857500"/>
            <a:ext cx="981075" cy="1055688"/>
          </a:xfrm>
          <a:prstGeom prst="triangle">
            <a:avLst>
              <a:gd name="adj" fmla="val 48532"/>
            </a:avLst>
          </a:prstGeom>
          <a:solidFill>
            <a:srgbClr val="99CC00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 rot="3006431">
            <a:off x="1316832" y="2620169"/>
            <a:ext cx="804862" cy="1143000"/>
          </a:xfrm>
          <a:prstGeom prst="triangle">
            <a:avLst>
              <a:gd name="adj" fmla="val 48532"/>
            </a:avLst>
          </a:prstGeom>
          <a:solidFill>
            <a:srgbClr val="33CCCC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41" name="WordArt 17"/>
          <p:cNvSpPr>
            <a:spLocks noChangeArrowheads="1" noChangeShapeType="1" noTextEdit="1"/>
          </p:cNvSpPr>
          <p:nvPr/>
        </p:nvSpPr>
        <p:spPr bwMode="auto">
          <a:xfrm rot="337215">
            <a:off x="2928938" y="2395538"/>
            <a:ext cx="231775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6642" name="WordArt 18"/>
          <p:cNvSpPr>
            <a:spLocks noChangeArrowheads="1" noChangeShapeType="1" noTextEdit="1"/>
          </p:cNvSpPr>
          <p:nvPr/>
        </p:nvSpPr>
        <p:spPr bwMode="auto">
          <a:xfrm>
            <a:off x="2663825" y="3021013"/>
            <a:ext cx="231775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6643" name="WordArt 19"/>
          <p:cNvSpPr>
            <a:spLocks noChangeArrowheads="1" noChangeShapeType="1" noTextEdit="1"/>
          </p:cNvSpPr>
          <p:nvPr/>
        </p:nvSpPr>
        <p:spPr bwMode="auto">
          <a:xfrm rot="403334">
            <a:off x="2011363" y="3378200"/>
            <a:ext cx="230187" cy="415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6644" name="WordArt 20"/>
          <p:cNvSpPr>
            <a:spLocks noChangeArrowheads="1" noChangeShapeType="1" noTextEdit="1"/>
          </p:cNvSpPr>
          <p:nvPr/>
        </p:nvSpPr>
        <p:spPr bwMode="auto">
          <a:xfrm rot="728464">
            <a:off x="1363663" y="3190875"/>
            <a:ext cx="230187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Sector Level Sweep Packet Sequence</a:t>
            </a:r>
          </a:p>
        </p:txBody>
      </p:sp>
      <p:sp>
        <p:nvSpPr>
          <p:cNvPr id="307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307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FE74A6A-595F-4796-BC04-FABF3E757102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38200" y="2819400"/>
          <a:ext cx="6934200" cy="3667125"/>
        </p:xfrm>
        <a:graphic>
          <a:graphicData uri="http://schemas.openxmlformats.org/presentationml/2006/ole">
            <p:oleObj spid="_x0000_s3074" name="Visio" r:id="rId3" imgW="8117121" imgH="4295907" progId="Visio.Drawing.11">
              <p:embed/>
            </p:oleObj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600200"/>
            <a:ext cx="7772400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Each packet in the transmit sector sweep includes countdown indication (CDOWN), a Sector ID, and an Antenna ID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latin typeface="+mn-lt"/>
                <a:cs typeface="+mn-cs"/>
              </a:rPr>
              <a:t>The best Sector ID and Antenna ID information are fed back with the Sector Sweep Feedback and Sector Sweep ACK packets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1800" b="1" kern="0" dirty="0">
              <a:latin typeface="+mn-lt"/>
              <a:cs typeface="+mn-cs"/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21050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82E01-E0DA-40F2-B3E5-DE67E2FE172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with other 60 GHz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The same channelization as other 60 GHz systems is used, and the same SC chip rate as that of 802.15.3c CMS is adopted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AP should not start a BSS where the signal level is above a threshold or upon detecting a 802.15.3c CMS preamble at &gt;= -60 dBm</a:t>
            </a:r>
          </a:p>
          <a:p>
            <a:pPr lvl="1"/>
            <a:r>
              <a:rPr lang="en-US" sz="1600" dirty="0" smtClean="0"/>
              <a:t>In 802.11a/n, MCS 0 (BPSK, R=1/2) receive sensitivity is -82 dBm and non-802.11 detection level is -62 dBm → 20 dB difference</a:t>
            </a:r>
          </a:p>
          <a:p>
            <a:pPr lvl="1"/>
            <a:r>
              <a:rPr lang="en-US" sz="1600" dirty="0" smtClean="0"/>
              <a:t>In 802.11ad, SC MCS 1 receive sensitivity is -68 dBm → 8 dB difference with respect to required 802.15.3c CMS preamble detection threshold</a:t>
            </a:r>
          </a:p>
          <a:p>
            <a:pPr lvl="1"/>
            <a:r>
              <a:rPr lang="en-US" sz="1600" dirty="0" smtClean="0"/>
              <a:t>Requirement of detection of 802.15.3c CMS preamble is 12dB more stringent than 802.11a/n and non-802.11 detection!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STAs can perform channel measurements and report results to AP/PCP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Several mechanisms can be used to mitigate interference with other 60 GHz systems, including:</a:t>
            </a:r>
          </a:p>
          <a:p>
            <a:pPr lvl="1"/>
            <a:r>
              <a:rPr lang="en-US" sz="1600" dirty="0" smtClean="0"/>
              <a:t>Change operating channel, beamforming, reduce transmit power, move </a:t>
            </a:r>
            <a:r>
              <a:rPr lang="en-US" sz="1600" smtClean="0"/>
              <a:t>the BTI </a:t>
            </a:r>
            <a:r>
              <a:rPr lang="en-US" sz="1600" dirty="0" smtClean="0"/>
              <a:t>(and thus the BI) in case of an AP or PCP, change or request the change of scheduled SPs and CBPs in the BI, defer transmission for a later time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650D9E8-FD58-45A0-8D45-3ED64B51D5D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 (1/3)</a:t>
            </a:r>
          </a:p>
        </p:txBody>
      </p:sp>
      <p:sp>
        <p:nvSpPr>
          <p:cNvPr id="27651" name="Content Placeholder 7"/>
          <p:cNvSpPr>
            <a:spLocks noGrp="1"/>
          </p:cNvSpPr>
          <p:nvPr>
            <p:ph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r>
              <a:rPr lang="en-US" sz="1800" dirty="0" smtClean="0"/>
              <a:t>A-BFT - Association beamforming training</a:t>
            </a:r>
          </a:p>
          <a:p>
            <a:r>
              <a:rPr lang="en-US" sz="1800" dirty="0" smtClean="0"/>
              <a:t>ACK  - acknowledgment</a:t>
            </a:r>
          </a:p>
          <a:p>
            <a:r>
              <a:rPr lang="en-US" sz="1800" dirty="0" smtClean="0"/>
              <a:t>AP – access point</a:t>
            </a:r>
          </a:p>
          <a:p>
            <a:r>
              <a:rPr lang="en-US" sz="1800" dirty="0" smtClean="0"/>
              <a:t>AT - Announcement time</a:t>
            </a:r>
          </a:p>
          <a:p>
            <a:r>
              <a:rPr lang="en-US" sz="1800" dirty="0" smtClean="0"/>
              <a:t>BB - baseband</a:t>
            </a:r>
          </a:p>
          <a:p>
            <a:r>
              <a:rPr lang="en-US" sz="1800" dirty="0" smtClean="0"/>
              <a:t>BF - beamforming</a:t>
            </a:r>
          </a:p>
          <a:p>
            <a:r>
              <a:rPr lang="en-US" sz="1800" dirty="0" smtClean="0"/>
              <a:t>BPSK - binary phase shift keying</a:t>
            </a:r>
          </a:p>
          <a:p>
            <a:r>
              <a:rPr lang="en-US" sz="1800" dirty="0" smtClean="0"/>
              <a:t>BRP - beam refinement protocol </a:t>
            </a:r>
          </a:p>
          <a:p>
            <a:r>
              <a:rPr lang="en-US" sz="1800" dirty="0" smtClean="0"/>
              <a:t>BTI - beacon transmission interval</a:t>
            </a:r>
          </a:p>
          <a:p>
            <a:r>
              <a:rPr lang="en-US" sz="1800" dirty="0" smtClean="0"/>
              <a:t>CBAP – contention-based access period </a:t>
            </a:r>
          </a:p>
          <a:p>
            <a:r>
              <a:rPr lang="en-US" sz="1800" dirty="0" smtClean="0"/>
              <a:t>CE, CEF – channel estimation field</a:t>
            </a:r>
          </a:p>
          <a:p>
            <a:r>
              <a:rPr lang="en-US" sz="1800" dirty="0" smtClean="0"/>
              <a:t>CMS – common mode signaling</a:t>
            </a:r>
          </a:p>
        </p:txBody>
      </p:sp>
      <p:sp>
        <p:nvSpPr>
          <p:cNvPr id="27652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r>
              <a:rPr lang="en-US" sz="1800" dirty="0" smtClean="0"/>
              <a:t>CSMA/CA - carrier sense multiple access with collision avoidance</a:t>
            </a:r>
          </a:p>
          <a:p>
            <a:r>
              <a:rPr lang="en-US" sz="1800" dirty="0" smtClean="0"/>
              <a:t>DTT - Data transfer time</a:t>
            </a:r>
          </a:p>
          <a:p>
            <a:r>
              <a:rPr lang="en-US" sz="1800" dirty="0" smtClean="0"/>
              <a:t>FFT - Fast Fourier Transform</a:t>
            </a:r>
          </a:p>
          <a:p>
            <a:r>
              <a:rPr lang="en-US" sz="1800" dirty="0" smtClean="0"/>
              <a:t>FEM – front-end module</a:t>
            </a:r>
          </a:p>
          <a:p>
            <a:r>
              <a:rPr lang="en-US" sz="1800" dirty="0" smtClean="0"/>
              <a:t>FST – fast session transfer</a:t>
            </a:r>
          </a:p>
          <a:p>
            <a:r>
              <a:rPr lang="en-US" sz="1800" dirty="0" smtClean="0"/>
              <a:t>GCMP - Galois/Counter mode protocol</a:t>
            </a:r>
          </a:p>
          <a:p>
            <a:r>
              <a:rPr lang="en-US" sz="1800" dirty="0" smtClean="0">
                <a:cs typeface="Times New Roman" pitchFamily="18" charset="0"/>
              </a:rPr>
              <a:t>GMSK - Gaussian minimum shift keying</a:t>
            </a:r>
            <a:endParaRPr lang="en-US" sz="1800" dirty="0" smtClean="0"/>
          </a:p>
          <a:p>
            <a:r>
              <a:rPr lang="en-US" sz="1800" dirty="0" smtClean="0"/>
              <a:t>GI – guard interval</a:t>
            </a:r>
          </a:p>
          <a:p>
            <a:r>
              <a:rPr lang="en-US" sz="1800" dirty="0" smtClean="0"/>
              <a:t>IBSS – independent basic service set</a:t>
            </a:r>
          </a:p>
          <a:p>
            <a:r>
              <a:rPr lang="en-US" sz="1800" dirty="0" smtClean="0"/>
              <a:t>ID - identification</a:t>
            </a:r>
          </a:p>
          <a:p>
            <a:r>
              <a:rPr lang="en-US" sz="1800" dirty="0" smtClean="0"/>
              <a:t>Infra-BSS – infrastructure basic service set</a:t>
            </a:r>
          </a:p>
        </p:txBody>
      </p:sp>
      <p:sp>
        <p:nvSpPr>
          <p:cNvPr id="27653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76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76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AD4B2F5-5537-4BF4-9A63-BF98956ACFAE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 (2/3)</a:t>
            </a:r>
          </a:p>
        </p:txBody>
      </p:sp>
      <p:sp>
        <p:nvSpPr>
          <p:cNvPr id="28675" name="Content Placeholder 7"/>
          <p:cNvSpPr>
            <a:spLocks noGrp="1"/>
          </p:cNvSpPr>
          <p:nvPr>
            <p:ph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r>
              <a:rPr lang="en-US" sz="1800" dirty="0" smtClean="0"/>
              <a:t>ISM - industrial, scientific, and medical</a:t>
            </a:r>
          </a:p>
          <a:p>
            <a:r>
              <a:rPr lang="en-US" sz="1800" dirty="0" smtClean="0"/>
              <a:t>LDPC - low-density parity check</a:t>
            </a:r>
          </a:p>
          <a:p>
            <a:r>
              <a:rPr lang="en-US" sz="1800" dirty="0" smtClean="0"/>
              <a:t>MCS – modulation, coding scheme</a:t>
            </a:r>
          </a:p>
          <a:p>
            <a:r>
              <a:rPr lang="en-US" sz="1800" dirty="0" smtClean="0"/>
              <a:t>MAC - medium access control</a:t>
            </a:r>
          </a:p>
          <a:p>
            <a:r>
              <a:rPr lang="en-US" sz="1800" dirty="0" smtClean="0"/>
              <a:t>MIB - management information base</a:t>
            </a:r>
          </a:p>
          <a:p>
            <a:r>
              <a:rPr lang="en-US" sz="1800" dirty="0" smtClean="0"/>
              <a:t>OFDM - orthogonal frequency division multiplexing</a:t>
            </a:r>
          </a:p>
          <a:p>
            <a:r>
              <a:rPr lang="en-US" sz="1800" dirty="0" smtClean="0"/>
              <a:t>PAR - Project Authorization Request</a:t>
            </a:r>
          </a:p>
          <a:p>
            <a:r>
              <a:rPr lang="en-US" sz="1800" dirty="0" smtClean="0"/>
              <a:t>PAPR - Peak-to-Average Power Ratio</a:t>
            </a:r>
          </a:p>
          <a:p>
            <a:r>
              <a:rPr lang="en-US" sz="1800" dirty="0" smtClean="0"/>
              <a:t>PBSS - personal basic service set </a:t>
            </a:r>
          </a:p>
          <a:p>
            <a:r>
              <a:rPr lang="en-US" sz="1800" dirty="0" smtClean="0"/>
              <a:t>PCP - PBSS control point </a:t>
            </a:r>
          </a:p>
          <a:p>
            <a:r>
              <a:rPr lang="en-US" sz="1800" dirty="0" smtClean="0"/>
              <a:t>PHY - physical layer</a:t>
            </a:r>
          </a:p>
          <a:p>
            <a:r>
              <a:rPr lang="en-US" sz="1800" dirty="0" smtClean="0"/>
              <a:t>QAM - quadrature amplitude modulation</a:t>
            </a:r>
          </a:p>
        </p:txBody>
      </p:sp>
      <p:sp>
        <p:nvSpPr>
          <p:cNvPr id="28676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r>
              <a:rPr lang="en-US" sz="1800" dirty="0" smtClean="0"/>
              <a:t>QPSK - quadrature phase shift keying</a:t>
            </a:r>
          </a:p>
          <a:p>
            <a:r>
              <a:rPr lang="en-US" sz="1800" dirty="0" smtClean="0"/>
              <a:t>RFIC – radio frequency integrated circuit</a:t>
            </a:r>
          </a:p>
          <a:p>
            <a:r>
              <a:rPr lang="en-US" sz="1800" dirty="0" smtClean="0"/>
              <a:t>RX – receive or receiver</a:t>
            </a:r>
          </a:p>
          <a:p>
            <a:r>
              <a:rPr lang="en-US" sz="1800" dirty="0" smtClean="0"/>
              <a:t>SC – single carrier</a:t>
            </a:r>
          </a:p>
          <a:p>
            <a:r>
              <a:rPr lang="en-US" sz="1800" dirty="0" smtClean="0"/>
              <a:t>SLS - sector level sweep 	</a:t>
            </a:r>
          </a:p>
          <a:p>
            <a:r>
              <a:rPr lang="en-US" sz="1800" dirty="0" smtClean="0"/>
              <a:t>SNR – signal to noise ratio</a:t>
            </a:r>
          </a:p>
          <a:p>
            <a:r>
              <a:rPr lang="en-US" sz="1800" dirty="0" smtClean="0"/>
              <a:t>SP – service period</a:t>
            </a:r>
          </a:p>
          <a:p>
            <a:r>
              <a:rPr lang="en-US" sz="1800" dirty="0" smtClean="0"/>
              <a:t>SQPSK – spread QPSK</a:t>
            </a:r>
          </a:p>
          <a:p>
            <a:r>
              <a:rPr lang="en-US" sz="1800" dirty="0" smtClean="0"/>
              <a:t>STA – station</a:t>
            </a:r>
          </a:p>
          <a:p>
            <a:r>
              <a:rPr lang="en-US" sz="1800" dirty="0" smtClean="0"/>
              <a:t>STF – short training field</a:t>
            </a:r>
          </a:p>
          <a:p>
            <a:r>
              <a:rPr lang="en-US" sz="1800" dirty="0" smtClean="0"/>
              <a:t>TG – task group</a:t>
            </a:r>
          </a:p>
          <a:p>
            <a:r>
              <a:rPr lang="en-US" sz="1800" dirty="0" smtClean="0"/>
              <a:t>TX – transmit or transmitter</a:t>
            </a:r>
          </a:p>
        </p:txBody>
      </p:sp>
      <p:sp>
        <p:nvSpPr>
          <p:cNvPr id="286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86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86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2281933-2FA3-4C93-B1EA-6B27F095563D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 (3/3)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r>
              <a:rPr lang="en-US" sz="1800" dirty="0" smtClean="0"/>
              <a:t>VHT – very high throughput</a:t>
            </a:r>
          </a:p>
          <a:p>
            <a:r>
              <a:rPr lang="en-US" sz="1800" dirty="0" smtClean="0"/>
              <a:t>WG – working group</a:t>
            </a:r>
          </a:p>
          <a:p>
            <a:r>
              <a:rPr lang="en-US" sz="1800" dirty="0" smtClean="0"/>
              <a:t>WPAN – wireless personal area networking</a:t>
            </a:r>
          </a:p>
          <a:p>
            <a:endParaRPr lang="en-US" sz="18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82E01-E0DA-40F2-B3E5-DE67E2FE172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969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P802.11ad Draft 1.2</a:t>
            </a:r>
          </a:p>
          <a:p>
            <a:r>
              <a:rPr lang="en-US" dirty="0" smtClean="0"/>
              <a:t>Cordeiro, Carlos, “PHY/MAC Complete Proposal to TGad”, May 16, 2010, </a:t>
            </a:r>
            <a:r>
              <a:rPr lang="en-US" dirty="0" smtClean="0">
                <a:hlinkClick r:id="rId2"/>
              </a:rPr>
              <a:t>11-10/0432r2</a:t>
            </a:r>
            <a:endParaRPr lang="en-US" dirty="0" smtClean="0"/>
          </a:p>
          <a:p>
            <a:r>
              <a:rPr lang="en-US" dirty="0" smtClean="0"/>
              <a:t>Hansen, Christopher, “Beamforming Introduction”, May 16, 2010, </a:t>
            </a:r>
            <a:r>
              <a:rPr lang="en-US" dirty="0" smtClean="0">
                <a:hlinkClick r:id="rId3"/>
              </a:rPr>
              <a:t>11-10/0430r1</a:t>
            </a:r>
            <a:endParaRPr lang="en-US" dirty="0" smtClean="0"/>
          </a:p>
          <a:p>
            <a:r>
              <a:rPr lang="en-US" dirty="0" smtClean="0"/>
              <a:t>Cordeiro, Carlos and Shankar, Sai, “Next Generation Multi-Gbps Wireless LANs and PANs”, IEEE </a:t>
            </a:r>
            <a:r>
              <a:rPr lang="en-US" dirty="0" err="1" smtClean="0"/>
              <a:t>Globecom</a:t>
            </a:r>
            <a:r>
              <a:rPr lang="en-US" dirty="0" smtClean="0"/>
              <a:t> 2010, Dec 2010</a:t>
            </a:r>
          </a:p>
        </p:txBody>
      </p:sp>
      <p:sp>
        <p:nvSpPr>
          <p:cNvPr id="2970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EDEBF48-2A1F-40E3-9D66-898EAB2CE76F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</a:p>
        </p:txBody>
      </p:sp>
      <p:sp>
        <p:nvSpPr>
          <p:cNvPr id="6147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Very High Throughput Study Group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Started in May 2007 initially to address Very High Throughput for &lt; 6GHz IMT-Advanced operation</a:t>
            </a:r>
          </a:p>
          <a:p>
            <a:r>
              <a:rPr lang="en-US" sz="2000" dirty="0" smtClean="0"/>
              <a:t>Initial discussions on 60 GHz started in Nov 2007</a:t>
            </a:r>
          </a:p>
          <a:p>
            <a:r>
              <a:rPr lang="en-US" sz="2000" dirty="0" smtClean="0"/>
              <a:t>60 GHz PAR approved Dec 2008</a:t>
            </a:r>
          </a:p>
        </p:txBody>
      </p:sp>
      <p:sp>
        <p:nvSpPr>
          <p:cNvPr id="614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802.11ad</a:t>
            </a:r>
          </a:p>
        </p:txBody>
      </p:sp>
      <p:sp>
        <p:nvSpPr>
          <p:cNvPr id="615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 smtClean="0"/>
              <a:t>Task group started Jan 2009</a:t>
            </a:r>
          </a:p>
          <a:p>
            <a:r>
              <a:rPr lang="en-US" sz="2000" dirty="0" smtClean="0"/>
              <a:t>Task group documents</a:t>
            </a:r>
          </a:p>
          <a:p>
            <a:pPr lvl="1"/>
            <a:r>
              <a:rPr lang="en-US" sz="1800" dirty="0" smtClean="0"/>
              <a:t>Functional Requirements</a:t>
            </a:r>
          </a:p>
          <a:p>
            <a:pPr lvl="1"/>
            <a:r>
              <a:rPr lang="en-US" sz="1800" dirty="0" smtClean="0"/>
              <a:t>Evaluation Methodology</a:t>
            </a:r>
          </a:p>
          <a:p>
            <a:pPr lvl="1"/>
            <a:r>
              <a:rPr lang="en-US" sz="1800" dirty="0" smtClean="0"/>
              <a:t>Channel Models</a:t>
            </a:r>
          </a:p>
          <a:p>
            <a:pPr lvl="1"/>
            <a:r>
              <a:rPr lang="en-US" sz="1800" dirty="0" smtClean="0"/>
              <a:t>Usage Models</a:t>
            </a:r>
          </a:p>
          <a:p>
            <a:r>
              <a:rPr lang="en-US" sz="2000" dirty="0" smtClean="0"/>
              <a:t>Complete proposal approved May 2010 to create draft 0.1</a:t>
            </a:r>
          </a:p>
          <a:p>
            <a:r>
              <a:rPr lang="en-US" sz="2000" dirty="0" smtClean="0"/>
              <a:t>D1.0 approved by WG in Sept 2010</a:t>
            </a:r>
          </a:p>
          <a:p>
            <a:r>
              <a:rPr lang="en-US" sz="2000" dirty="0" smtClean="0"/>
              <a:t>D2.0 completed by TG in March 2011</a:t>
            </a:r>
          </a:p>
        </p:txBody>
      </p:sp>
      <p:sp>
        <p:nvSpPr>
          <p:cNvPr id="615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61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61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2AD0F5-4FAB-41FE-AC98-369A7C172F6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Authorization Request (PAR)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smtClean="0"/>
              <a:t>The 60 GHz ISM band provides the opportunity for much wider band channels than in &lt;6 GHz enabling single link throughputs greater than 1 Gbps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Two aspects of the PAR ensure distinct identity from 802.15.3c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Enable fast session transfer between PHYs 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Maintain the 802.11 user experience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Fast session transfer provides seamless rate fall back between VHT and 802.11n for multi-band devices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Provides expected WLAN coverage from combo 60 + 2.4/5 GHz devices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Does not mandate multi-band devices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As an amendment to 802.11, VHT maintains the 802.11 user experience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maintaining the network architecture of the 802.11 system</a:t>
            </a:r>
          </a:p>
          <a:p>
            <a:pPr lvl="2">
              <a:lnSpc>
                <a:spcPct val="80000"/>
              </a:lnSpc>
            </a:pPr>
            <a:r>
              <a:rPr lang="en-US" sz="1200" smtClean="0"/>
              <a:t>E.g. infrastructure basic service set, extended service set, access point, station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Reuse and maintain backward compatibility to 802.11 management plane</a:t>
            </a:r>
          </a:p>
          <a:p>
            <a:pPr lvl="2">
              <a:lnSpc>
                <a:spcPct val="80000"/>
              </a:lnSpc>
            </a:pPr>
            <a:r>
              <a:rPr lang="en-US" sz="1200" smtClean="0"/>
              <a:t>E.g. association, authentication, security, measurement, capability exchange, MIB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Coexistence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Coexistence with 802.15.3c in the 60 GHz band is an important issue to VHT demonstrated by being explicitly called out in the PAR scope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Furthermore, the task group will produce a coexistence assurance document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991B409-9ADE-4FAB-885A-643DAD3168F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Official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 approved: Dec 09, 2009</a:t>
            </a:r>
          </a:p>
          <a:p>
            <a:r>
              <a:rPr lang="en-US" dirty="0" smtClean="0"/>
              <a:t>Initial Working Group Letter Ballot: September 2010</a:t>
            </a:r>
          </a:p>
          <a:p>
            <a:r>
              <a:rPr lang="en-US" dirty="0" smtClean="0"/>
              <a:t>Recirculation Working Group Letter Ballot: March 2011</a:t>
            </a:r>
          </a:p>
          <a:p>
            <a:r>
              <a:rPr lang="en-US" dirty="0" smtClean="0"/>
              <a:t>Initial Sponsor Ballot: planned for December 2011</a:t>
            </a:r>
          </a:p>
          <a:p>
            <a:r>
              <a:rPr lang="en-US" dirty="0" smtClean="0"/>
              <a:t>Recirculation Sponsor Ballot: planned for March 2012</a:t>
            </a:r>
          </a:p>
          <a:p>
            <a:r>
              <a:rPr lang="en-US" dirty="0" smtClean="0"/>
              <a:t>Final Working Group Approval: planned for July 2012</a:t>
            </a:r>
          </a:p>
          <a:p>
            <a:r>
              <a:rPr lang="en-US" dirty="0" err="1" smtClean="0"/>
              <a:t>RevCom</a:t>
            </a:r>
            <a:r>
              <a:rPr lang="en-US" dirty="0" smtClean="0"/>
              <a:t> &amp; Standards Board Final Approval: planned for December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82E01-E0DA-40F2-B3E5-DE67E2FE172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802.11ad Enhancements</a:t>
            </a:r>
          </a:p>
        </p:txBody>
      </p:sp>
      <p:sp>
        <p:nvSpPr>
          <p:cNvPr id="921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FD03DDB-8B63-49D8-BCFC-2A2A885BF54D}" type="slidenum">
              <a:rPr lang="en-US" smtClean="0"/>
              <a:pPr/>
              <a:t>7</a:t>
            </a:fld>
            <a:endParaRPr lang="en-US" smtClean="0"/>
          </a:p>
        </p:txBody>
      </p:sp>
      <p:graphicFrame>
        <p:nvGraphicFramePr>
          <p:cNvPr id="6" name="Group 80"/>
          <p:cNvGraphicFramePr>
            <a:graphicFrameLocks/>
          </p:cNvGraphicFramePr>
          <p:nvPr/>
        </p:nvGraphicFramePr>
        <p:xfrm>
          <a:off x="381000" y="1752600"/>
          <a:ext cx="8237538" cy="4663440"/>
        </p:xfrm>
        <a:graphic>
          <a:graphicData uri="http://schemas.openxmlformats.org/drawingml/2006/table">
            <a:tbl>
              <a:tblPr/>
              <a:tblGrid>
                <a:gridCol w="1819424"/>
                <a:gridCol w="2935182"/>
                <a:gridCol w="3482932"/>
              </a:tblGrid>
              <a:tr h="344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Item</a:t>
                      </a:r>
                    </a:p>
                  </a:txBody>
                  <a:tcPr marL="87478" marR="87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Feature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Technical details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5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Network architecture</a:t>
                      </a:r>
                    </a:p>
                  </a:txBody>
                  <a:tcPr marL="87478" marR="87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Infra-BSS, IBSS, PBSS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Backward compatibility to 802.11 + native WPAN support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Medium access</a:t>
                      </a:r>
                    </a:p>
                  </a:txBody>
                  <a:tcPr marL="87478" marR="87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Scheduled access and contention access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/>
                        <a:t>Enables both the low power and the high performance devices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Power saving</a:t>
                      </a:r>
                    </a:p>
                  </a:txBody>
                  <a:tcPr marL="87478" marR="87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Advanced power saving techniques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Can be more power efficient than today’s 802.11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Security mechanism</a:t>
                      </a:r>
                    </a:p>
                  </a:txBody>
                  <a:tcPr marL="87478" marR="87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GCMP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Secure communication at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Gbps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rates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PHY</a:t>
                      </a:r>
                    </a:p>
                  </a:txBody>
                  <a:tcPr marL="87478" marR="87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SC and OFDM, with common preamble and coding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Up to 7Gbps with OFDM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Up to 4.6Gbps with SC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Beamforming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7478" marR="87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Unified and flexible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beamforming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scheme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Enables robust communication at ranges beyond 10m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Fast session transfer</a:t>
                      </a:r>
                    </a:p>
                  </a:txBody>
                  <a:tcPr marL="87478" marR="87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Multi-band operation across 2.4/5/60 GHz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Built-in efficient and seamless support for multi-band radios </a:t>
                      </a:r>
                    </a:p>
                  </a:txBody>
                  <a:tcPr marL="87478" marR="874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PHY</a:t>
            </a:r>
          </a:p>
        </p:txBody>
      </p:sp>
      <p:sp>
        <p:nvSpPr>
          <p:cNvPr id="10243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024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02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A890D4F-1D28-47BD-A039-4244B9D5636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Channelization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AC68800-6387-434B-8C85-EDBE0C84CA2B}" type="slidenum">
              <a:rPr lang="en-US" smtClean="0"/>
              <a:pPr/>
              <a:t>9</a:t>
            </a:fld>
            <a:endParaRPr 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2057400"/>
          <a:ext cx="7249299" cy="218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190"/>
                <a:gridCol w="1283730"/>
                <a:gridCol w="1392881"/>
                <a:gridCol w="2192025"/>
                <a:gridCol w="1323473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Channel ID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Center Freq.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(GHz)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Channel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width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(GHz)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OFDM Sampling Rate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(MHz)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SC Chip Rate (MHz)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58.32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1760</a:t>
                      </a:r>
                      <a:endParaRPr lang="en-US" dirty="0"/>
                    </a:p>
                  </a:txBody>
                  <a:tcPr/>
                </a:tc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60.48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1760</a:t>
                      </a:r>
                      <a:endParaRPr lang="en-US" dirty="0"/>
                    </a:p>
                  </a:txBody>
                  <a:tcPr/>
                </a:tc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62.64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1760</a:t>
                      </a:r>
                      <a:endParaRPr lang="en-US" dirty="0"/>
                    </a:p>
                  </a:txBody>
                  <a:tcPr/>
                </a:tc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64.80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308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0"/>
            <a:ext cx="4533900" cy="163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309" name="Rectangle 7"/>
          <p:cNvSpPr>
            <a:spLocks noChangeArrowheads="1"/>
          </p:cNvSpPr>
          <p:nvPr/>
        </p:nvSpPr>
        <p:spPr bwMode="auto">
          <a:xfrm>
            <a:off x="5105400" y="4724400"/>
            <a:ext cx="365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Same channelization as </a:t>
            </a:r>
            <a:r>
              <a:rPr lang="en-US" sz="2000" dirty="0" smtClean="0"/>
              <a:t>802.15.3c</a:t>
            </a:r>
            <a:r>
              <a:rPr lang="en-US" sz="2000" dirty="0"/>
              <a:t>, compatible mask requirement for coexistence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65281</TotalTime>
  <Words>2985</Words>
  <Application>Microsoft Office PowerPoint</Application>
  <PresentationFormat>On-screen Show (4:3)</PresentationFormat>
  <Paragraphs>692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802-11-Submission</vt:lpstr>
      <vt:lpstr>Document</vt:lpstr>
      <vt:lpstr>Visio</vt:lpstr>
      <vt:lpstr>IEEE 802.11ad Overview for CWPAN</vt:lpstr>
      <vt:lpstr>Motivation for 60 GHz</vt:lpstr>
      <vt:lpstr>Outline</vt:lpstr>
      <vt:lpstr>History</vt:lpstr>
      <vt:lpstr>Project Authorization Request (PAR)</vt:lpstr>
      <vt:lpstr>802.11ad Official Timeline</vt:lpstr>
      <vt:lpstr>Summary of 802.11ad Enhancements</vt:lpstr>
      <vt:lpstr>PHY</vt:lpstr>
      <vt:lpstr>Channelization</vt:lpstr>
      <vt:lpstr>PHY Overview (1/2)</vt:lpstr>
      <vt:lpstr>PHY Overview (2/2)</vt:lpstr>
      <vt:lpstr>Short Training Field (STF)</vt:lpstr>
      <vt:lpstr>Channel Estimation Field (CEF)</vt:lpstr>
      <vt:lpstr>Header and Data Field Transmission</vt:lpstr>
      <vt:lpstr>Control PHY</vt:lpstr>
      <vt:lpstr>Single Carrier PHY</vt:lpstr>
      <vt:lpstr>Low Power Single Carrier PHY</vt:lpstr>
      <vt:lpstr>OFDM PHY</vt:lpstr>
      <vt:lpstr>MAC</vt:lpstr>
      <vt:lpstr>MAC Challenges</vt:lpstr>
      <vt:lpstr>New MAC features</vt:lpstr>
      <vt:lpstr>Personal BSS (PBSS)</vt:lpstr>
      <vt:lpstr>Beacon Interval (BI) structure</vt:lpstr>
      <vt:lpstr>Channel Access</vt:lpstr>
      <vt:lpstr>Fast session transfer (FST) for multi-band operation</vt:lpstr>
      <vt:lpstr>Beamforming</vt:lpstr>
      <vt:lpstr>Beamforming</vt:lpstr>
      <vt:lpstr>Beamforming Protocol Overview</vt:lpstr>
      <vt:lpstr>Overview of TX Sector Level Sweeps</vt:lpstr>
      <vt:lpstr>Overview of RX Sector Level Sweeps</vt:lpstr>
      <vt:lpstr>Sector Level Sweep Packet Sequence</vt:lpstr>
      <vt:lpstr>Coexistence</vt:lpstr>
      <vt:lpstr>Coexistence with other 60 GHz systems</vt:lpstr>
      <vt:lpstr>Acronyms (1/3)</vt:lpstr>
      <vt:lpstr>Acronyms (2/3)</vt:lpstr>
      <vt:lpstr>Acronyms (3/3)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March 2011 Report</dc:title>
  <dc:creator>Eldad Perahia</dc:creator>
  <cp:keywords>March 2011</cp:keywords>
  <cp:lastModifiedBy>Eldad Perahia</cp:lastModifiedBy>
  <cp:revision>2205</cp:revision>
  <cp:lastPrinted>1998-02-10T13:28:06Z</cp:lastPrinted>
  <dcterms:created xsi:type="dcterms:W3CDTF">2007-04-17T18:10:23Z</dcterms:created>
  <dcterms:modified xsi:type="dcterms:W3CDTF">2011-05-19T14:58:40Z</dcterms:modified>
</cp:coreProperties>
</file>