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277" r:id="rId3"/>
    <p:sldId id="310" r:id="rId4"/>
    <p:sldId id="276" r:id="rId5"/>
    <p:sldId id="278" r:id="rId6"/>
    <p:sldId id="309" r:id="rId7"/>
    <p:sldId id="273" r:id="rId8"/>
    <p:sldId id="275" r:id="rId9"/>
    <p:sldId id="274" r:id="rId10"/>
    <p:sldId id="279" r:id="rId11"/>
    <p:sldId id="298" r:id="rId12"/>
    <p:sldId id="280" r:id="rId13"/>
    <p:sldId id="297" r:id="rId14"/>
    <p:sldId id="299" r:id="rId15"/>
    <p:sldId id="281" r:id="rId16"/>
    <p:sldId id="282" r:id="rId17"/>
    <p:sldId id="301" r:id="rId18"/>
    <p:sldId id="284" r:id="rId19"/>
    <p:sldId id="286" r:id="rId20"/>
    <p:sldId id="285" r:id="rId21"/>
    <p:sldId id="302" r:id="rId22"/>
    <p:sldId id="303" r:id="rId23"/>
    <p:sldId id="304" r:id="rId24"/>
    <p:sldId id="305" r:id="rId25"/>
    <p:sldId id="306" r:id="rId26"/>
    <p:sldId id="288" r:id="rId27"/>
    <p:sldId id="287" r:id="rId28"/>
    <p:sldId id="289" r:id="rId29"/>
    <p:sldId id="290" r:id="rId30"/>
    <p:sldId id="291" r:id="rId31"/>
    <p:sldId id="292" r:id="rId32"/>
    <p:sldId id="308" r:id="rId33"/>
    <p:sldId id="307" r:id="rId34"/>
    <p:sldId id="295" r:id="rId35"/>
    <p:sldId id="296" r:id="rId36"/>
    <p:sldId id="311" r:id="rId37"/>
    <p:sldId id="300" r:id="rId3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dad Perahia" initials="e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85" autoAdjust="0"/>
    <p:restoredTop sz="76607" autoAdjust="0"/>
  </p:normalViewPr>
  <p:slideViewPr>
    <p:cSldViewPr>
      <p:cViewPr varScale="1">
        <p:scale>
          <a:sx n="86" d="100"/>
          <a:sy n="86" d="100"/>
        </p:scale>
        <p:origin x="-1488"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0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C24924B9-B72E-49E7-99FD-ADE1EF1247C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April 2007</a:t>
            </a:r>
          </a:p>
        </p:txBody>
      </p:sp>
      <p:sp>
        <p:nvSpPr>
          <p:cNvPr id="307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A1F8F12C-BD02-43E5-8F83-A41D40E93A79}"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a:noFill/>
        </p:spPr>
        <p:txBody>
          <a:bodyPr/>
          <a:lstStyle/>
          <a:p>
            <a:r>
              <a:rPr lang="en-US" smtClean="0"/>
              <a:t>doc.: IEEE 802.11-07/0570r0</a:t>
            </a:r>
          </a:p>
        </p:txBody>
      </p:sp>
      <p:sp>
        <p:nvSpPr>
          <p:cNvPr id="31747" name="Rectangle 3"/>
          <p:cNvSpPr>
            <a:spLocks noGrp="1" noChangeArrowheads="1"/>
          </p:cNvSpPr>
          <p:nvPr>
            <p:ph type="dt" sz="quarter" idx="1"/>
          </p:nvPr>
        </p:nvSpPr>
        <p:spPr>
          <a:noFill/>
        </p:spPr>
        <p:txBody>
          <a:bodyPr/>
          <a:lstStyle/>
          <a:p>
            <a:r>
              <a:rPr lang="en-US" smtClean="0"/>
              <a:t>April 2007</a:t>
            </a:r>
          </a:p>
        </p:txBody>
      </p:sp>
      <p:sp>
        <p:nvSpPr>
          <p:cNvPr id="31748" name="Rectangle 6"/>
          <p:cNvSpPr>
            <a:spLocks noGrp="1" noChangeArrowheads="1"/>
          </p:cNvSpPr>
          <p:nvPr>
            <p:ph type="ftr" sz="quarter" idx="4"/>
          </p:nvPr>
        </p:nvSpPr>
        <p:spPr>
          <a:noFill/>
        </p:spPr>
        <p:txBody>
          <a:bodyPr/>
          <a:lstStyle/>
          <a:p>
            <a:pPr lvl="4"/>
            <a:r>
              <a:rPr lang="en-US" smtClean="0"/>
              <a:t>Eldad Perahia, Intel Corporation</a:t>
            </a:r>
          </a:p>
        </p:txBody>
      </p:sp>
      <p:sp>
        <p:nvSpPr>
          <p:cNvPr id="31749" name="Rectangle 7"/>
          <p:cNvSpPr>
            <a:spLocks noGrp="1" noChangeArrowheads="1"/>
          </p:cNvSpPr>
          <p:nvPr>
            <p:ph type="sldNum" sz="quarter" idx="5"/>
          </p:nvPr>
        </p:nvSpPr>
        <p:spPr>
          <a:noFill/>
        </p:spPr>
        <p:txBody>
          <a:bodyPr/>
          <a:lstStyle/>
          <a:p>
            <a:r>
              <a:rPr lang="en-US" smtClean="0"/>
              <a:t>Page </a:t>
            </a:r>
            <a:fld id="{F782D810-8DC4-4373-BF2C-A8829D22EB63}" type="slidenum">
              <a:rPr lang="en-US" smtClean="0"/>
              <a:pPr/>
              <a:t>1</a:t>
            </a:fld>
            <a:endParaRPr lang="en-US" smtClean="0"/>
          </a:p>
        </p:txBody>
      </p:sp>
      <p:sp>
        <p:nvSpPr>
          <p:cNvPr id="31750" name="Rectangle 2"/>
          <p:cNvSpPr>
            <a:spLocks noGrp="1" noRot="1" noChangeAspect="1" noChangeArrowheads="1" noTextEdit="1"/>
          </p:cNvSpPr>
          <p:nvPr>
            <p:ph type="sldImg"/>
          </p:nvPr>
        </p:nvSpPr>
        <p:spPr>
          <a:xfrm>
            <a:off x="1154113" y="701675"/>
            <a:ext cx="4625975" cy="3468688"/>
          </a:xfrm>
          <a:ln/>
        </p:spPr>
      </p:sp>
      <p:sp>
        <p:nvSpPr>
          <p:cNvPr id="317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2C772C1-38FC-4C20-8300-5738E2F74A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0303EBE-1BCE-4055-912C-67BAFAA6201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14C4C48-ED64-460F-823B-8C30E107F1F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B482E01-E0DA-40F2-B3E5-DE67E2FE172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219D3F7-09ED-4156-8182-4C5B7563D07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FB241D0-4F66-4139-8A28-F6270A570C3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D659EB4-63F5-49E9-A56C-1D9B444E555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650D9E8-FD58-45A0-8D45-3ED64B51D5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68171E9-CF3B-4CC5-AD86-0545E7E705B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186A02B-C6B8-4A9B-8976-A86E1D0D39A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315A2E0-5CB6-4784-931D-53BE60D2AB4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1699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2011</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B5C4C2AC-7A6D-4836-981E-85553FA6F547}"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802.11-11/0459r0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w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4.v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0/11-10-0430-01-00ad-nt-11.ppt" TargetMode="External"/><Relationship Id="rId2" Type="http://schemas.openxmlformats.org/officeDocument/2006/relationships/hyperlink" Target="https://mentor.ieee.org/802.11/dcn/10/11-10-0432-02-00ad-cp-presentatio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2011</a:t>
            </a:r>
          </a:p>
        </p:txBody>
      </p:sp>
      <p:sp>
        <p:nvSpPr>
          <p:cNvPr id="1028" name="Footer Placeholder 4"/>
          <p:cNvSpPr>
            <a:spLocks noGrp="1"/>
          </p:cNvSpPr>
          <p:nvPr>
            <p:ph type="ftr" sz="quarter" idx="11"/>
          </p:nvPr>
        </p:nvSpPr>
        <p:spPr>
          <a:noFill/>
        </p:spPr>
        <p:txBody>
          <a:bodyPr/>
          <a:lstStyle/>
          <a:p>
            <a:r>
              <a:rPr lang="en-US" smtClean="0"/>
              <a:t>Eldad Perahia, Intel Corporation</a:t>
            </a:r>
          </a:p>
        </p:txBody>
      </p:sp>
      <p:sp>
        <p:nvSpPr>
          <p:cNvPr id="1029" name="Slide Number Placeholder 5"/>
          <p:cNvSpPr>
            <a:spLocks noGrp="1"/>
          </p:cNvSpPr>
          <p:nvPr>
            <p:ph type="sldNum" sz="quarter" idx="12"/>
          </p:nvPr>
        </p:nvSpPr>
        <p:spPr>
          <a:noFill/>
        </p:spPr>
        <p:txBody>
          <a:bodyPr/>
          <a:lstStyle/>
          <a:p>
            <a:r>
              <a:rPr lang="en-US" smtClean="0"/>
              <a:t>Slide </a:t>
            </a:r>
            <a:fld id="{F6E4E258-3062-40C5-B515-B8F4B1741885}" type="slidenum">
              <a:rPr lang="en-US" smtClean="0"/>
              <a:pPr/>
              <a:t>1</a:t>
            </a:fld>
            <a:endParaRPr lang="en-US" smtClean="0"/>
          </a:p>
        </p:txBody>
      </p:sp>
      <p:sp>
        <p:nvSpPr>
          <p:cNvPr id="1030" name="Rectangle 2"/>
          <p:cNvSpPr>
            <a:spLocks noGrp="1" noChangeArrowheads="1"/>
          </p:cNvSpPr>
          <p:nvPr>
            <p:ph type="title"/>
          </p:nvPr>
        </p:nvSpPr>
        <p:spPr/>
        <p:txBody>
          <a:bodyPr/>
          <a:lstStyle/>
          <a:p>
            <a:r>
              <a:rPr lang="en-US" dirty="0" smtClean="0"/>
              <a:t>IEEE 802.11ad Overview for CWPAN</a:t>
            </a:r>
          </a:p>
        </p:txBody>
      </p:sp>
      <p:sp>
        <p:nvSpPr>
          <p:cNvPr id="1031" name="Rectangle 6"/>
          <p:cNvSpPr>
            <a:spLocks noGrp="1" noChangeArrowheads="1"/>
          </p:cNvSpPr>
          <p:nvPr>
            <p:ph type="body" idx="1"/>
          </p:nvPr>
        </p:nvSpPr>
        <p:spPr>
          <a:xfrm>
            <a:off x="685800" y="1524000"/>
            <a:ext cx="7772400" cy="381000"/>
          </a:xfrm>
        </p:spPr>
        <p:txBody>
          <a:bodyPr/>
          <a:lstStyle/>
          <a:p>
            <a:pPr algn="ctr">
              <a:buFontTx/>
              <a:buNone/>
            </a:pPr>
            <a:r>
              <a:rPr lang="en-US" sz="2000" smtClean="0"/>
              <a:t>Date:</a:t>
            </a:r>
            <a:r>
              <a:rPr lang="en-US" sz="2000" b="0" smtClean="0"/>
              <a:t> 2011-03-19</a:t>
            </a:r>
          </a:p>
        </p:txBody>
      </p:sp>
      <p:graphicFrame>
        <p:nvGraphicFramePr>
          <p:cNvPr id="1026" name="Object 11"/>
          <p:cNvGraphicFramePr>
            <a:graphicFrameLocks noChangeAspect="1"/>
          </p:cNvGraphicFramePr>
          <p:nvPr/>
        </p:nvGraphicFramePr>
        <p:xfrm>
          <a:off x="457200" y="2286000"/>
          <a:ext cx="8061325" cy="2490788"/>
        </p:xfrm>
        <a:graphic>
          <a:graphicData uri="http://schemas.openxmlformats.org/presentationml/2006/ole">
            <p:oleObj spid="_x0000_s1026" name="Document" r:id="rId4" imgW="8242697" imgH="2550871"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PHY Overview (1/2)</a:t>
            </a:r>
          </a:p>
        </p:txBody>
      </p:sp>
      <p:sp>
        <p:nvSpPr>
          <p:cNvPr id="12291" name="Content Placeholder 5"/>
          <p:cNvSpPr>
            <a:spLocks noGrp="1"/>
          </p:cNvSpPr>
          <p:nvPr>
            <p:ph idx="1"/>
          </p:nvPr>
        </p:nvSpPr>
        <p:spPr/>
        <p:txBody>
          <a:bodyPr/>
          <a:lstStyle/>
          <a:p>
            <a:r>
              <a:rPr lang="en-US" dirty="0" smtClean="0"/>
              <a:t>Different PHY types for different usages:</a:t>
            </a:r>
          </a:p>
          <a:p>
            <a:pPr lvl="1"/>
            <a:r>
              <a:rPr lang="en-US" dirty="0" smtClean="0"/>
              <a:t>Control PHY</a:t>
            </a:r>
          </a:p>
          <a:p>
            <a:pPr lvl="2"/>
            <a:r>
              <a:rPr lang="en-US" dirty="0" smtClean="0"/>
              <a:t>Designed for low SNR operation prior to beamforming</a:t>
            </a:r>
          </a:p>
          <a:p>
            <a:pPr lvl="1"/>
            <a:r>
              <a:rPr lang="en-US" dirty="0" smtClean="0"/>
              <a:t>Single Carrier PHY</a:t>
            </a:r>
          </a:p>
          <a:p>
            <a:pPr lvl="2"/>
            <a:r>
              <a:rPr lang="en-US" dirty="0" smtClean="0"/>
              <a:t>SC enables low power/low complexity transceivers</a:t>
            </a:r>
          </a:p>
          <a:p>
            <a:pPr lvl="2"/>
            <a:r>
              <a:rPr lang="en-US" dirty="0" smtClean="0"/>
              <a:t>Low Power SC</a:t>
            </a:r>
          </a:p>
          <a:p>
            <a:pPr lvl="3"/>
            <a:r>
              <a:rPr lang="en-US" dirty="0" smtClean="0"/>
              <a:t>Additional support for further reduction in implementation processing power with simpler coding and shorter symbol structure </a:t>
            </a:r>
          </a:p>
          <a:p>
            <a:pPr lvl="1"/>
            <a:r>
              <a:rPr lang="en-US" dirty="0" smtClean="0"/>
              <a:t>OFDM PHY</a:t>
            </a:r>
          </a:p>
          <a:p>
            <a:pPr lvl="2"/>
            <a:r>
              <a:rPr lang="en-US" dirty="0" smtClean="0"/>
              <a:t>High performance in frequency selective channels</a:t>
            </a:r>
          </a:p>
          <a:p>
            <a:pPr lvl="2"/>
            <a:r>
              <a:rPr lang="en-US" dirty="0" smtClean="0"/>
              <a:t>Maximum data rates using up to 64 QAM</a:t>
            </a:r>
          </a:p>
          <a:p>
            <a:pPr lvl="2"/>
            <a:endParaRPr lang="en-US" dirty="0" smtClean="0"/>
          </a:p>
        </p:txBody>
      </p:sp>
      <p:sp>
        <p:nvSpPr>
          <p:cNvPr id="12292" name="Date Placeholder 2"/>
          <p:cNvSpPr>
            <a:spLocks noGrp="1"/>
          </p:cNvSpPr>
          <p:nvPr>
            <p:ph type="dt" sz="quarter" idx="10"/>
          </p:nvPr>
        </p:nvSpPr>
        <p:spPr>
          <a:noFill/>
        </p:spPr>
        <p:txBody>
          <a:bodyPr/>
          <a:lstStyle/>
          <a:p>
            <a:r>
              <a:rPr lang="en-US" smtClean="0"/>
              <a:t>March 2011</a:t>
            </a:r>
          </a:p>
        </p:txBody>
      </p:sp>
      <p:sp>
        <p:nvSpPr>
          <p:cNvPr id="12293" name="Footer Placeholder 3"/>
          <p:cNvSpPr>
            <a:spLocks noGrp="1"/>
          </p:cNvSpPr>
          <p:nvPr>
            <p:ph type="ftr" sz="quarter" idx="11"/>
          </p:nvPr>
        </p:nvSpPr>
        <p:spPr>
          <a:noFill/>
        </p:spPr>
        <p:txBody>
          <a:bodyPr/>
          <a:lstStyle/>
          <a:p>
            <a:r>
              <a:rPr lang="en-US" smtClean="0"/>
              <a:t>Eldad Perahia, Intel Corporation</a:t>
            </a:r>
          </a:p>
        </p:txBody>
      </p:sp>
      <p:sp>
        <p:nvSpPr>
          <p:cNvPr id="12294" name="Slide Number Placeholder 4"/>
          <p:cNvSpPr>
            <a:spLocks noGrp="1"/>
          </p:cNvSpPr>
          <p:nvPr>
            <p:ph type="sldNum" sz="quarter" idx="12"/>
          </p:nvPr>
        </p:nvSpPr>
        <p:spPr>
          <a:noFill/>
        </p:spPr>
        <p:txBody>
          <a:bodyPr/>
          <a:lstStyle/>
          <a:p>
            <a:r>
              <a:rPr lang="en-US" smtClean="0"/>
              <a:t>Slide </a:t>
            </a:r>
            <a:fld id="{A01AD470-F703-4790-94D1-4053025B7D63}" type="slidenum">
              <a:rPr lang="en-US" smtClean="0"/>
              <a:pPr/>
              <a:t>10</a:t>
            </a:fld>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PHY Overview (2/2)</a:t>
            </a:r>
          </a:p>
        </p:txBody>
      </p:sp>
      <p:sp>
        <p:nvSpPr>
          <p:cNvPr id="13315" name="Content Placeholder 2"/>
          <p:cNvSpPr>
            <a:spLocks noGrp="1"/>
          </p:cNvSpPr>
          <p:nvPr>
            <p:ph idx="1"/>
          </p:nvPr>
        </p:nvSpPr>
        <p:spPr/>
        <p:txBody>
          <a:bodyPr/>
          <a:lstStyle/>
          <a:p>
            <a:r>
              <a:rPr lang="en-US" dirty="0" smtClean="0"/>
              <a:t>Interoperable devices</a:t>
            </a:r>
          </a:p>
          <a:p>
            <a:pPr lvl="1"/>
            <a:r>
              <a:rPr lang="en-US" dirty="0" smtClean="0"/>
              <a:t>Control PHY and SC PHY mandatory for all devices</a:t>
            </a:r>
          </a:p>
          <a:p>
            <a:r>
              <a:rPr lang="en-US" dirty="0" smtClean="0"/>
              <a:t>PHY design simplified with common properties between Control, SC and OFDM PHYs</a:t>
            </a:r>
          </a:p>
          <a:p>
            <a:pPr lvl="1"/>
            <a:r>
              <a:rPr lang="en-US" dirty="0" smtClean="0"/>
              <a:t>Common packet structure</a:t>
            </a:r>
          </a:p>
          <a:p>
            <a:pPr lvl="1"/>
            <a:endParaRPr lang="en-US" dirty="0" smtClean="0"/>
          </a:p>
          <a:p>
            <a:pPr lvl="1"/>
            <a:endParaRPr lang="en-US" dirty="0" smtClean="0"/>
          </a:p>
          <a:p>
            <a:pPr lvl="1"/>
            <a:r>
              <a:rPr lang="en-US" dirty="0" smtClean="0"/>
              <a:t>Same </a:t>
            </a:r>
            <a:r>
              <a:rPr lang="en-US" dirty="0" err="1" smtClean="0"/>
              <a:t>Golay</a:t>
            </a:r>
            <a:r>
              <a:rPr lang="en-US" dirty="0" smtClean="0"/>
              <a:t> sequences used for preamble training fields</a:t>
            </a:r>
          </a:p>
          <a:p>
            <a:pPr lvl="1"/>
            <a:r>
              <a:rPr lang="en-US" dirty="0" smtClean="0"/>
              <a:t>Common LDPC structure for coding</a:t>
            </a:r>
          </a:p>
          <a:p>
            <a:r>
              <a:rPr lang="en-US" dirty="0" smtClean="0"/>
              <a:t>Embedded support for BF</a:t>
            </a:r>
          </a:p>
        </p:txBody>
      </p:sp>
      <p:sp>
        <p:nvSpPr>
          <p:cNvPr id="13316" name="Date Placeholder 3"/>
          <p:cNvSpPr>
            <a:spLocks noGrp="1"/>
          </p:cNvSpPr>
          <p:nvPr>
            <p:ph type="dt" sz="quarter" idx="10"/>
          </p:nvPr>
        </p:nvSpPr>
        <p:spPr>
          <a:noFill/>
        </p:spPr>
        <p:txBody>
          <a:bodyPr/>
          <a:lstStyle/>
          <a:p>
            <a:r>
              <a:rPr lang="en-US" smtClean="0"/>
              <a:t>March 2011</a:t>
            </a:r>
          </a:p>
        </p:txBody>
      </p:sp>
      <p:sp>
        <p:nvSpPr>
          <p:cNvPr id="13317" name="Footer Placeholder 4"/>
          <p:cNvSpPr>
            <a:spLocks noGrp="1"/>
          </p:cNvSpPr>
          <p:nvPr>
            <p:ph type="ftr" sz="quarter" idx="11"/>
          </p:nvPr>
        </p:nvSpPr>
        <p:spPr>
          <a:noFill/>
        </p:spPr>
        <p:txBody>
          <a:bodyPr/>
          <a:lstStyle/>
          <a:p>
            <a:r>
              <a:rPr lang="en-US" smtClean="0"/>
              <a:t>Eldad Perahia, Intel Corporation</a:t>
            </a:r>
          </a:p>
        </p:txBody>
      </p:sp>
      <p:sp>
        <p:nvSpPr>
          <p:cNvPr id="13318" name="Slide Number Placeholder 5"/>
          <p:cNvSpPr>
            <a:spLocks noGrp="1"/>
          </p:cNvSpPr>
          <p:nvPr>
            <p:ph type="sldNum" sz="quarter" idx="12"/>
          </p:nvPr>
        </p:nvSpPr>
        <p:spPr>
          <a:noFill/>
        </p:spPr>
        <p:txBody>
          <a:bodyPr/>
          <a:lstStyle/>
          <a:p>
            <a:r>
              <a:rPr lang="en-US" smtClean="0"/>
              <a:t>Slide </a:t>
            </a:r>
            <a:fld id="{C6EDB14C-D178-4FFC-98B9-22015072F5E6}" type="slidenum">
              <a:rPr lang="en-US" smtClean="0"/>
              <a:pPr/>
              <a:t>11</a:t>
            </a:fld>
            <a:endParaRPr lang="en-US" smtClean="0"/>
          </a:p>
        </p:txBody>
      </p:sp>
      <p:pic>
        <p:nvPicPr>
          <p:cNvPr id="7" name="Picture 4"/>
          <p:cNvPicPr>
            <a:picLocks noChangeAspect="1" noChangeArrowheads="1"/>
          </p:cNvPicPr>
          <p:nvPr/>
        </p:nvPicPr>
        <p:blipFill>
          <a:blip r:embed="rId2" cstate="print"/>
          <a:srcRect t="16843" b="15788"/>
          <a:stretch>
            <a:fillRect/>
          </a:stretch>
        </p:blipFill>
        <p:spPr bwMode="auto">
          <a:xfrm>
            <a:off x="1066800" y="4038600"/>
            <a:ext cx="7219950" cy="609600"/>
          </a:xfrm>
          <a:prstGeom prst="rect">
            <a:avLst/>
          </a:prstGeom>
          <a:noFill/>
          <a:ln w="12700">
            <a:noFill/>
            <a:miter lim="800000"/>
            <a:headEnd type="none" w="sm" len="sm"/>
            <a:tailEnd type="none" w="sm" len="sm"/>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838200"/>
          </a:xfrm>
        </p:spPr>
        <p:txBody>
          <a:bodyPr/>
          <a:lstStyle/>
          <a:p>
            <a:r>
              <a:rPr lang="en-US" smtClean="0"/>
              <a:t>Short Training Field (STF)</a:t>
            </a:r>
          </a:p>
        </p:txBody>
      </p:sp>
      <p:sp>
        <p:nvSpPr>
          <p:cNvPr id="15363" name="Date Placeholder 2"/>
          <p:cNvSpPr>
            <a:spLocks noGrp="1"/>
          </p:cNvSpPr>
          <p:nvPr>
            <p:ph type="dt" sz="quarter" idx="10"/>
          </p:nvPr>
        </p:nvSpPr>
        <p:spPr>
          <a:noFill/>
        </p:spPr>
        <p:txBody>
          <a:bodyPr/>
          <a:lstStyle/>
          <a:p>
            <a:r>
              <a:rPr lang="en-US" smtClean="0"/>
              <a:t>March 2011</a:t>
            </a:r>
          </a:p>
        </p:txBody>
      </p:sp>
      <p:sp>
        <p:nvSpPr>
          <p:cNvPr id="15364" name="Footer Placeholder 3"/>
          <p:cNvSpPr>
            <a:spLocks noGrp="1"/>
          </p:cNvSpPr>
          <p:nvPr>
            <p:ph type="ftr" sz="quarter" idx="11"/>
          </p:nvPr>
        </p:nvSpPr>
        <p:spPr>
          <a:noFill/>
        </p:spPr>
        <p:txBody>
          <a:bodyPr/>
          <a:lstStyle/>
          <a:p>
            <a:r>
              <a:rPr lang="en-US" smtClean="0"/>
              <a:t>Eldad Perahia, Intel Corporation</a:t>
            </a:r>
          </a:p>
        </p:txBody>
      </p:sp>
      <p:sp>
        <p:nvSpPr>
          <p:cNvPr id="15365" name="Slide Number Placeholder 4"/>
          <p:cNvSpPr>
            <a:spLocks noGrp="1"/>
          </p:cNvSpPr>
          <p:nvPr>
            <p:ph type="sldNum" sz="quarter" idx="12"/>
          </p:nvPr>
        </p:nvSpPr>
        <p:spPr>
          <a:noFill/>
        </p:spPr>
        <p:txBody>
          <a:bodyPr/>
          <a:lstStyle/>
          <a:p>
            <a:r>
              <a:rPr lang="en-US" smtClean="0"/>
              <a:t>Slide </a:t>
            </a:r>
            <a:fld id="{9DCC8191-BBFD-4A9A-80A3-5F8BB56C3D50}" type="slidenum">
              <a:rPr lang="en-US" smtClean="0"/>
              <a:pPr/>
              <a:t>12</a:t>
            </a:fld>
            <a:endParaRPr lang="en-US" smtClean="0"/>
          </a:p>
        </p:txBody>
      </p:sp>
      <p:sp>
        <p:nvSpPr>
          <p:cNvPr id="7" name="Content Placeholder 2"/>
          <p:cNvSpPr txBox="1">
            <a:spLocks/>
          </p:cNvSpPr>
          <p:nvPr/>
        </p:nvSpPr>
        <p:spPr>
          <a:xfrm>
            <a:off x="685800" y="4648200"/>
            <a:ext cx="7848600" cy="1752600"/>
          </a:xfrm>
          <a:prstGeom prst="rect">
            <a:avLst/>
          </a:prstGeom>
        </p:spPr>
        <p:txBody>
          <a:bodyPr/>
          <a:lstStyle/>
          <a:p>
            <a:pPr marL="342900" indent="-342900" eaLnBrk="0" hangingPunct="0">
              <a:spcBef>
                <a:spcPct val="20000"/>
              </a:spcBef>
              <a:buFontTx/>
              <a:buChar char="•"/>
              <a:defRPr/>
            </a:pPr>
            <a:r>
              <a:rPr lang="en-US" sz="1800" b="1" kern="0" dirty="0">
                <a:latin typeface="+mn-lt"/>
                <a:cs typeface="+mn-cs"/>
              </a:rPr>
              <a:t>STF used for packet detection, AGC, frequency offset estimation, synchronization</a:t>
            </a:r>
          </a:p>
          <a:p>
            <a:pPr marL="342900" indent="-342900" eaLnBrk="0" hangingPunct="0">
              <a:spcBef>
                <a:spcPct val="20000"/>
              </a:spcBef>
              <a:buFontTx/>
              <a:buChar char="•"/>
              <a:defRPr/>
            </a:pPr>
            <a:r>
              <a:rPr lang="en-US" sz="1800" b="1" kern="0" dirty="0" err="1">
                <a:latin typeface="+mn-lt"/>
                <a:cs typeface="+mn-cs"/>
              </a:rPr>
              <a:t>Ga</a:t>
            </a:r>
            <a:r>
              <a:rPr lang="en-US" sz="1800" b="1" kern="0" dirty="0">
                <a:latin typeface="+mn-lt"/>
                <a:cs typeface="+mn-cs"/>
              </a:rPr>
              <a:t>, </a:t>
            </a:r>
            <a:r>
              <a:rPr lang="en-US" sz="1800" b="1" kern="0" dirty="0" err="1">
                <a:latin typeface="+mn-lt"/>
                <a:cs typeface="+mn-cs"/>
              </a:rPr>
              <a:t>Gb</a:t>
            </a:r>
            <a:r>
              <a:rPr lang="en-US" sz="1800" b="1" kern="0" dirty="0">
                <a:latin typeface="+mn-lt"/>
                <a:cs typeface="+mn-cs"/>
              </a:rPr>
              <a:t> composed of </a:t>
            </a:r>
            <a:r>
              <a:rPr lang="en-US" sz="1800" b="1" kern="0" dirty="0">
                <a:cs typeface="+mn-cs"/>
              </a:rPr>
              <a:t>128 sample </a:t>
            </a:r>
            <a:r>
              <a:rPr lang="en-US" sz="1800" b="1" kern="0" dirty="0" err="1">
                <a:cs typeface="+mn-cs"/>
              </a:rPr>
              <a:t>Golay</a:t>
            </a:r>
            <a:r>
              <a:rPr lang="en-US" sz="1800" b="1" kern="0" dirty="0">
                <a:cs typeface="+mn-cs"/>
              </a:rPr>
              <a:t> sequence, transmitted using </a:t>
            </a:r>
            <a:r>
              <a:rPr lang="el-GR" sz="1800" b="1" kern="0" dirty="0">
                <a:cs typeface="Times New Roman" pitchFamily="18" charset="0"/>
              </a:rPr>
              <a:t>π</a:t>
            </a:r>
            <a:r>
              <a:rPr lang="en-US" sz="1800" b="1" kern="0" dirty="0">
                <a:cs typeface="Times New Roman" pitchFamily="18" charset="0"/>
              </a:rPr>
              <a:t>/2-BPSK at SC symbol rate</a:t>
            </a:r>
          </a:p>
          <a:p>
            <a:pPr marL="342900" indent="-342900" eaLnBrk="0" hangingPunct="0">
              <a:spcBef>
                <a:spcPct val="20000"/>
              </a:spcBef>
              <a:buFontTx/>
              <a:buChar char="•"/>
              <a:defRPr/>
            </a:pPr>
            <a:r>
              <a:rPr lang="en-US" sz="1800" b="1" kern="0" dirty="0">
                <a:latin typeface="+mn-lt"/>
                <a:cs typeface="+mn-cs"/>
              </a:rPr>
              <a:t>Complementary sequences are used to differentiate control MCS and high rate MCSs</a:t>
            </a:r>
          </a:p>
        </p:txBody>
      </p:sp>
      <p:sp>
        <p:nvSpPr>
          <p:cNvPr id="15367" name="Slide Number Placeholder 5"/>
          <p:cNvSpPr txBox="1">
            <a:spLocks/>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8D34F6B5-B869-4ACD-A6A4-AB3A974D1242}" type="slidenum">
              <a:rPr lang="en-US"/>
              <a:pPr algn="ctr" eaLnBrk="0" hangingPunct="0"/>
              <a:t>12</a:t>
            </a:fld>
            <a:endParaRPr lang="en-US"/>
          </a:p>
        </p:txBody>
      </p:sp>
      <p:grpSp>
        <p:nvGrpSpPr>
          <p:cNvPr id="15368" name="Group 25"/>
          <p:cNvGrpSpPr>
            <a:grpSpLocks/>
          </p:cNvGrpSpPr>
          <p:nvPr/>
        </p:nvGrpSpPr>
        <p:grpSpPr bwMode="auto">
          <a:xfrm>
            <a:off x="762000" y="1371600"/>
            <a:ext cx="7648575" cy="3201988"/>
            <a:chOff x="180975" y="1600200"/>
            <a:chExt cx="7648575" cy="3201988"/>
          </a:xfrm>
        </p:grpSpPr>
        <p:sp>
          <p:nvSpPr>
            <p:cNvPr id="15372" name="Text Box 4"/>
            <p:cNvSpPr txBox="1">
              <a:spLocks noChangeArrowheads="1"/>
            </p:cNvSpPr>
            <p:nvPr/>
          </p:nvSpPr>
          <p:spPr bwMode="auto">
            <a:xfrm>
              <a:off x="190500" y="2541588"/>
              <a:ext cx="1034450" cy="707886"/>
            </a:xfrm>
            <a:prstGeom prst="rect">
              <a:avLst/>
            </a:prstGeom>
            <a:noFill/>
            <a:ln w="9525">
              <a:noFill/>
              <a:miter lim="800000"/>
              <a:headEnd/>
              <a:tailEnd/>
            </a:ln>
          </p:spPr>
          <p:txBody>
            <a:bodyPr wrap="none">
              <a:spAutoFit/>
            </a:bodyPr>
            <a:lstStyle/>
            <a:p>
              <a:pPr eaLnBrk="0" hangingPunct="0"/>
              <a:r>
                <a:rPr lang="en-US" sz="2000" b="1">
                  <a:solidFill>
                    <a:srgbClr val="FF0000"/>
                  </a:solidFill>
                  <a:latin typeface="Times" pitchFamily="18" charset="0"/>
                </a:rPr>
                <a:t>Control</a:t>
              </a:r>
            </a:p>
            <a:p>
              <a:pPr eaLnBrk="0" hangingPunct="0"/>
              <a:r>
                <a:rPr lang="en-US" sz="2000" b="1">
                  <a:solidFill>
                    <a:srgbClr val="FF0000"/>
                  </a:solidFill>
                  <a:latin typeface="Times" pitchFamily="18" charset="0"/>
                </a:rPr>
                <a:t>PHY:</a:t>
              </a:r>
            </a:p>
          </p:txBody>
        </p:sp>
        <p:sp>
          <p:nvSpPr>
            <p:cNvPr id="15373" name="Rectangle 6"/>
            <p:cNvSpPr>
              <a:spLocks noChangeArrowheads="1"/>
            </p:cNvSpPr>
            <p:nvPr/>
          </p:nvSpPr>
          <p:spPr bwMode="auto">
            <a:xfrm>
              <a:off x="1704975" y="3198813"/>
              <a:ext cx="609600" cy="381000"/>
            </a:xfrm>
            <a:prstGeom prst="rect">
              <a:avLst/>
            </a:prstGeom>
            <a:solidFill>
              <a:schemeClr val="bg1"/>
            </a:solidFill>
            <a:ln w="9525">
              <a:solidFill>
                <a:srgbClr val="0000FF"/>
              </a:solidFill>
              <a:miter lim="800000"/>
              <a:headEnd/>
              <a:tailEnd/>
            </a:ln>
          </p:spPr>
          <p:txBody>
            <a:bodyPr wrap="none" anchor="ctr"/>
            <a:lstStyle/>
            <a:p>
              <a:pPr eaLnBrk="0" hangingPunct="0"/>
              <a:r>
                <a:rPr lang="en-US" sz="1800">
                  <a:latin typeface="Times" pitchFamily="18" charset="0"/>
                </a:rPr>
                <a:t>G</a:t>
              </a:r>
              <a:r>
                <a:rPr lang="en-US">
                  <a:latin typeface="Times" pitchFamily="18" charset="0"/>
                </a:rPr>
                <a:t>b128</a:t>
              </a:r>
            </a:p>
          </p:txBody>
        </p:sp>
        <p:sp>
          <p:nvSpPr>
            <p:cNvPr id="15374" name="Rectangle 7"/>
            <p:cNvSpPr>
              <a:spLocks noChangeArrowheads="1"/>
            </p:cNvSpPr>
            <p:nvPr/>
          </p:nvSpPr>
          <p:spPr bwMode="auto">
            <a:xfrm>
              <a:off x="2314575" y="3198813"/>
              <a:ext cx="609600" cy="381000"/>
            </a:xfrm>
            <a:prstGeom prst="rect">
              <a:avLst/>
            </a:prstGeom>
            <a:solidFill>
              <a:schemeClr val="bg1"/>
            </a:solidFill>
            <a:ln w="9525">
              <a:solidFill>
                <a:srgbClr val="0000FF"/>
              </a:solidFill>
              <a:miter lim="800000"/>
              <a:headEnd/>
              <a:tailEnd/>
            </a:ln>
          </p:spPr>
          <p:txBody>
            <a:bodyPr wrap="none" anchor="ctr"/>
            <a:lstStyle/>
            <a:p>
              <a:pPr eaLnBrk="0" hangingPunct="0"/>
              <a:r>
                <a:rPr lang="en-US" sz="1800">
                  <a:latin typeface="Times" pitchFamily="18" charset="0"/>
                </a:rPr>
                <a:t>G</a:t>
              </a:r>
              <a:r>
                <a:rPr lang="en-US">
                  <a:latin typeface="Times" pitchFamily="18" charset="0"/>
                </a:rPr>
                <a:t>b128</a:t>
              </a:r>
              <a:endParaRPr lang="en-US" sz="1000"/>
            </a:p>
          </p:txBody>
        </p:sp>
        <p:sp>
          <p:nvSpPr>
            <p:cNvPr id="15375" name="Text Box 8"/>
            <p:cNvSpPr txBox="1">
              <a:spLocks noChangeArrowheads="1"/>
            </p:cNvSpPr>
            <p:nvPr/>
          </p:nvSpPr>
          <p:spPr bwMode="auto">
            <a:xfrm>
              <a:off x="1497011" y="2439987"/>
              <a:ext cx="2393604" cy="276999"/>
            </a:xfrm>
            <a:prstGeom prst="rect">
              <a:avLst/>
            </a:prstGeom>
            <a:noFill/>
            <a:ln w="9525">
              <a:noFill/>
              <a:miter lim="800000"/>
              <a:headEnd/>
              <a:tailEnd/>
            </a:ln>
          </p:spPr>
          <p:txBody>
            <a:bodyPr wrap="none">
              <a:spAutoFit/>
            </a:bodyPr>
            <a:lstStyle/>
            <a:p>
              <a:pPr eaLnBrk="0" hangingPunct="0"/>
              <a:r>
                <a:rPr lang="en-US">
                  <a:latin typeface="Times" pitchFamily="18" charset="0"/>
                </a:rPr>
                <a:t>STF=38xGb128, -Gb, -Ga (2.91 us)</a:t>
              </a:r>
            </a:p>
          </p:txBody>
        </p:sp>
        <p:sp>
          <p:nvSpPr>
            <p:cNvPr id="15376" name="AutoShape 9"/>
            <p:cNvSpPr>
              <a:spLocks/>
            </p:cNvSpPr>
            <p:nvPr/>
          </p:nvSpPr>
          <p:spPr bwMode="auto">
            <a:xfrm rot="-5400000">
              <a:off x="5276056" y="1854995"/>
              <a:ext cx="295275" cy="2259012"/>
            </a:xfrm>
            <a:prstGeom prst="rightBrace">
              <a:avLst>
                <a:gd name="adj1" fmla="val 172031"/>
                <a:gd name="adj2" fmla="val 50000"/>
              </a:avLst>
            </a:prstGeom>
            <a:noFill/>
            <a:ln w="9525">
              <a:solidFill>
                <a:schemeClr val="tx1"/>
              </a:solidFill>
              <a:round/>
              <a:headEnd/>
              <a:tailEnd/>
            </a:ln>
          </p:spPr>
          <p:txBody>
            <a:bodyPr wrap="none" anchor="ctr"/>
            <a:lstStyle/>
            <a:p>
              <a:pPr eaLnBrk="0" hangingPunct="0"/>
              <a:endParaRPr lang="en-US"/>
            </a:p>
          </p:txBody>
        </p:sp>
        <p:sp>
          <p:nvSpPr>
            <p:cNvPr id="15377" name="Text Box 10"/>
            <p:cNvSpPr txBox="1">
              <a:spLocks noChangeArrowheads="1"/>
            </p:cNvSpPr>
            <p:nvPr/>
          </p:nvSpPr>
          <p:spPr bwMode="auto">
            <a:xfrm>
              <a:off x="5181600" y="2522538"/>
              <a:ext cx="555625" cy="336550"/>
            </a:xfrm>
            <a:prstGeom prst="rect">
              <a:avLst/>
            </a:prstGeom>
            <a:noFill/>
            <a:ln w="9525">
              <a:noFill/>
              <a:miter lim="800000"/>
              <a:headEnd/>
              <a:tailEnd/>
            </a:ln>
          </p:spPr>
          <p:txBody>
            <a:bodyPr wrap="none">
              <a:spAutoFit/>
            </a:bodyPr>
            <a:lstStyle/>
            <a:p>
              <a:pPr eaLnBrk="0" hangingPunct="0"/>
              <a:r>
                <a:rPr lang="en-US">
                  <a:latin typeface="Times" pitchFamily="18" charset="0"/>
                </a:rPr>
                <a:t>CEF</a:t>
              </a:r>
            </a:p>
          </p:txBody>
        </p:sp>
        <p:sp>
          <p:nvSpPr>
            <p:cNvPr id="15378" name="AutoShape 15"/>
            <p:cNvSpPr>
              <a:spLocks/>
            </p:cNvSpPr>
            <p:nvPr/>
          </p:nvSpPr>
          <p:spPr bwMode="auto">
            <a:xfrm rot="16200000">
              <a:off x="2724945" y="1516854"/>
              <a:ext cx="266700" cy="2874965"/>
            </a:xfrm>
            <a:prstGeom prst="rightBrace">
              <a:avLst>
                <a:gd name="adj1" fmla="val 46962"/>
                <a:gd name="adj2" fmla="val 50000"/>
              </a:avLst>
            </a:prstGeom>
            <a:noFill/>
            <a:ln w="9525">
              <a:solidFill>
                <a:schemeClr val="tx1"/>
              </a:solidFill>
              <a:round/>
              <a:headEnd/>
              <a:tailEnd/>
            </a:ln>
          </p:spPr>
          <p:txBody>
            <a:bodyPr wrap="none" anchor="ctr"/>
            <a:lstStyle/>
            <a:p>
              <a:pPr eaLnBrk="0" hangingPunct="0"/>
              <a:endParaRPr lang="en-US"/>
            </a:p>
          </p:txBody>
        </p:sp>
        <p:sp>
          <p:nvSpPr>
            <p:cNvPr id="15379" name="Text Box 16"/>
            <p:cNvSpPr txBox="1">
              <a:spLocks noChangeArrowheads="1"/>
            </p:cNvSpPr>
            <p:nvPr/>
          </p:nvSpPr>
          <p:spPr bwMode="auto">
            <a:xfrm>
              <a:off x="1238250" y="3240088"/>
              <a:ext cx="396875" cy="336550"/>
            </a:xfrm>
            <a:prstGeom prst="rect">
              <a:avLst/>
            </a:prstGeom>
            <a:noFill/>
            <a:ln w="50800" algn="ctr">
              <a:noFill/>
              <a:miter lim="800000"/>
              <a:headEnd/>
              <a:tailEnd/>
            </a:ln>
          </p:spPr>
          <p:txBody>
            <a:bodyPr wrap="none">
              <a:spAutoFit/>
            </a:bodyPr>
            <a:lstStyle/>
            <a:p>
              <a:pPr eaLnBrk="0" hangingPunct="0"/>
              <a:r>
                <a:rPr lang="en-US" b="1" dirty="0"/>
                <a:t>…</a:t>
              </a:r>
            </a:p>
          </p:txBody>
        </p:sp>
        <p:sp>
          <p:nvSpPr>
            <p:cNvPr id="15380" name="Rectangle 20"/>
            <p:cNvSpPr>
              <a:spLocks noChangeArrowheads="1"/>
            </p:cNvSpPr>
            <p:nvPr/>
          </p:nvSpPr>
          <p:spPr bwMode="auto">
            <a:xfrm>
              <a:off x="4295775" y="3201988"/>
              <a:ext cx="609600" cy="381000"/>
            </a:xfrm>
            <a:prstGeom prst="rect">
              <a:avLst/>
            </a:prstGeom>
            <a:solidFill>
              <a:srgbClr val="339966"/>
            </a:solidFill>
            <a:ln w="9525">
              <a:solidFill>
                <a:srgbClr val="008000"/>
              </a:solidFill>
              <a:miter lim="800000"/>
              <a:headEnd/>
              <a:tailEnd/>
            </a:ln>
          </p:spPr>
          <p:txBody>
            <a:bodyPr wrap="none" anchor="ctr"/>
            <a:lstStyle/>
            <a:p>
              <a:pPr eaLnBrk="0" hangingPunct="0"/>
              <a:r>
                <a:rPr lang="en-US" sz="1000"/>
                <a:t>-</a:t>
              </a:r>
              <a:r>
                <a:rPr lang="en-US"/>
                <a:t>G</a:t>
              </a:r>
              <a:r>
                <a:rPr lang="en-US" sz="1000"/>
                <a:t>b128</a:t>
              </a:r>
            </a:p>
          </p:txBody>
        </p:sp>
        <p:sp>
          <p:nvSpPr>
            <p:cNvPr id="15381" name="Text Box 4"/>
            <p:cNvSpPr txBox="1">
              <a:spLocks noChangeArrowheads="1"/>
            </p:cNvSpPr>
            <p:nvPr/>
          </p:nvSpPr>
          <p:spPr bwMode="auto">
            <a:xfrm>
              <a:off x="180975" y="3760788"/>
              <a:ext cx="1452642" cy="400110"/>
            </a:xfrm>
            <a:prstGeom prst="rect">
              <a:avLst/>
            </a:prstGeom>
            <a:noFill/>
            <a:ln w="9525">
              <a:noFill/>
              <a:miter lim="800000"/>
              <a:headEnd/>
              <a:tailEnd/>
            </a:ln>
          </p:spPr>
          <p:txBody>
            <a:bodyPr wrap="none">
              <a:spAutoFit/>
            </a:bodyPr>
            <a:lstStyle/>
            <a:p>
              <a:pPr eaLnBrk="0" hangingPunct="0"/>
              <a:r>
                <a:rPr lang="en-US" sz="2000" b="1">
                  <a:solidFill>
                    <a:srgbClr val="FF0000"/>
                  </a:solidFill>
                  <a:latin typeface="Times" pitchFamily="18" charset="0"/>
                </a:rPr>
                <a:t>SC/OFDM:</a:t>
              </a:r>
            </a:p>
          </p:txBody>
        </p:sp>
        <p:sp>
          <p:nvSpPr>
            <p:cNvPr id="15382" name="Rectangle 6"/>
            <p:cNvSpPr>
              <a:spLocks noChangeArrowheads="1"/>
            </p:cNvSpPr>
            <p:nvPr/>
          </p:nvSpPr>
          <p:spPr bwMode="auto">
            <a:xfrm>
              <a:off x="2466975" y="4421188"/>
              <a:ext cx="609600" cy="381000"/>
            </a:xfrm>
            <a:prstGeom prst="rect">
              <a:avLst/>
            </a:prstGeom>
            <a:solidFill>
              <a:schemeClr val="bg1"/>
            </a:solidFill>
            <a:ln w="9525">
              <a:solidFill>
                <a:srgbClr val="0000FF"/>
              </a:solidFill>
              <a:miter lim="800000"/>
              <a:headEnd/>
              <a:tailEnd/>
            </a:ln>
          </p:spPr>
          <p:txBody>
            <a:bodyPr wrap="none" anchor="ctr"/>
            <a:lstStyle/>
            <a:p>
              <a:pPr eaLnBrk="0" hangingPunct="0"/>
              <a:r>
                <a:rPr lang="en-US" sz="1800">
                  <a:latin typeface="Times" pitchFamily="18" charset="0"/>
                </a:rPr>
                <a:t>G</a:t>
              </a:r>
              <a:r>
                <a:rPr lang="en-US">
                  <a:latin typeface="Times" pitchFamily="18" charset="0"/>
                </a:rPr>
                <a:t>a128</a:t>
              </a:r>
            </a:p>
          </p:txBody>
        </p:sp>
        <p:sp>
          <p:nvSpPr>
            <p:cNvPr id="15383" name="Rectangle 7"/>
            <p:cNvSpPr>
              <a:spLocks noChangeArrowheads="1"/>
            </p:cNvSpPr>
            <p:nvPr/>
          </p:nvSpPr>
          <p:spPr bwMode="auto">
            <a:xfrm>
              <a:off x="3076575" y="4421188"/>
              <a:ext cx="609600" cy="381000"/>
            </a:xfrm>
            <a:prstGeom prst="rect">
              <a:avLst/>
            </a:prstGeom>
            <a:solidFill>
              <a:schemeClr val="bg1"/>
            </a:solidFill>
            <a:ln w="9525">
              <a:solidFill>
                <a:srgbClr val="0000FF"/>
              </a:solidFill>
              <a:miter lim="800000"/>
              <a:headEnd/>
              <a:tailEnd/>
            </a:ln>
          </p:spPr>
          <p:txBody>
            <a:bodyPr wrap="none" anchor="ctr"/>
            <a:lstStyle/>
            <a:p>
              <a:pPr eaLnBrk="0" hangingPunct="0"/>
              <a:r>
                <a:rPr lang="en-US" sz="1800">
                  <a:latin typeface="Times" pitchFamily="18" charset="0"/>
                </a:rPr>
                <a:t>G</a:t>
              </a:r>
              <a:r>
                <a:rPr lang="en-US">
                  <a:latin typeface="Times" pitchFamily="18" charset="0"/>
                </a:rPr>
                <a:t>a128</a:t>
              </a:r>
              <a:endParaRPr lang="en-US" sz="1000"/>
            </a:p>
          </p:txBody>
        </p:sp>
        <p:sp>
          <p:nvSpPr>
            <p:cNvPr id="15384" name="Text Box 8"/>
            <p:cNvSpPr txBox="1">
              <a:spLocks noChangeArrowheads="1"/>
            </p:cNvSpPr>
            <p:nvPr/>
          </p:nvSpPr>
          <p:spPr bwMode="auto">
            <a:xfrm>
              <a:off x="2619375" y="3735388"/>
              <a:ext cx="2031325" cy="276999"/>
            </a:xfrm>
            <a:prstGeom prst="rect">
              <a:avLst/>
            </a:prstGeom>
            <a:noFill/>
            <a:ln w="9525">
              <a:noFill/>
              <a:miter lim="800000"/>
              <a:headEnd/>
              <a:tailEnd/>
            </a:ln>
          </p:spPr>
          <p:txBody>
            <a:bodyPr wrap="none">
              <a:spAutoFit/>
            </a:bodyPr>
            <a:lstStyle/>
            <a:p>
              <a:pPr eaLnBrk="0" hangingPunct="0"/>
              <a:r>
                <a:rPr lang="en-US">
                  <a:latin typeface="Times" pitchFamily="18" charset="0"/>
                </a:rPr>
                <a:t>STF=16xGa128,-Ga (1.09 us)</a:t>
              </a:r>
            </a:p>
          </p:txBody>
        </p:sp>
        <p:sp>
          <p:nvSpPr>
            <p:cNvPr id="15385" name="AutoShape 9"/>
            <p:cNvSpPr>
              <a:spLocks/>
            </p:cNvSpPr>
            <p:nvPr/>
          </p:nvSpPr>
          <p:spPr bwMode="auto">
            <a:xfrm rot="-5400000">
              <a:off x="5266531" y="3074195"/>
              <a:ext cx="295275" cy="2259012"/>
            </a:xfrm>
            <a:prstGeom prst="rightBrace">
              <a:avLst>
                <a:gd name="adj1" fmla="val 172031"/>
                <a:gd name="adj2" fmla="val 50000"/>
              </a:avLst>
            </a:prstGeom>
            <a:noFill/>
            <a:ln w="9525">
              <a:solidFill>
                <a:schemeClr val="tx1"/>
              </a:solidFill>
              <a:round/>
              <a:headEnd/>
              <a:tailEnd/>
            </a:ln>
          </p:spPr>
          <p:txBody>
            <a:bodyPr wrap="none" anchor="ctr"/>
            <a:lstStyle/>
            <a:p>
              <a:pPr eaLnBrk="0" hangingPunct="0"/>
              <a:endParaRPr lang="en-US"/>
            </a:p>
          </p:txBody>
        </p:sp>
        <p:sp>
          <p:nvSpPr>
            <p:cNvPr id="15386" name="Text Box 10"/>
            <p:cNvSpPr txBox="1">
              <a:spLocks noChangeArrowheads="1"/>
            </p:cNvSpPr>
            <p:nvPr/>
          </p:nvSpPr>
          <p:spPr bwMode="auto">
            <a:xfrm>
              <a:off x="5172075" y="3741738"/>
              <a:ext cx="555625" cy="336550"/>
            </a:xfrm>
            <a:prstGeom prst="rect">
              <a:avLst/>
            </a:prstGeom>
            <a:noFill/>
            <a:ln w="9525">
              <a:noFill/>
              <a:miter lim="800000"/>
              <a:headEnd/>
              <a:tailEnd/>
            </a:ln>
          </p:spPr>
          <p:txBody>
            <a:bodyPr wrap="none">
              <a:spAutoFit/>
            </a:bodyPr>
            <a:lstStyle/>
            <a:p>
              <a:pPr eaLnBrk="0" hangingPunct="0"/>
              <a:r>
                <a:rPr lang="en-US">
                  <a:latin typeface="Times" pitchFamily="18" charset="0"/>
                </a:rPr>
                <a:t>CEF</a:t>
              </a:r>
            </a:p>
          </p:txBody>
        </p:sp>
        <p:sp>
          <p:nvSpPr>
            <p:cNvPr id="15387" name="AutoShape 15"/>
            <p:cNvSpPr>
              <a:spLocks/>
            </p:cNvSpPr>
            <p:nvPr/>
          </p:nvSpPr>
          <p:spPr bwMode="auto">
            <a:xfrm rot="16200000">
              <a:off x="3109121" y="3185319"/>
              <a:ext cx="266700" cy="2008187"/>
            </a:xfrm>
            <a:prstGeom prst="rightBrace">
              <a:avLst>
                <a:gd name="adj1" fmla="val 46991"/>
                <a:gd name="adj2" fmla="val 50000"/>
              </a:avLst>
            </a:prstGeom>
            <a:noFill/>
            <a:ln w="9525">
              <a:solidFill>
                <a:schemeClr val="tx1"/>
              </a:solidFill>
              <a:round/>
              <a:headEnd/>
              <a:tailEnd/>
            </a:ln>
          </p:spPr>
          <p:txBody>
            <a:bodyPr wrap="none" anchor="ctr"/>
            <a:lstStyle/>
            <a:p>
              <a:pPr eaLnBrk="0" hangingPunct="0"/>
              <a:endParaRPr lang="en-US"/>
            </a:p>
          </p:txBody>
        </p:sp>
        <p:sp>
          <p:nvSpPr>
            <p:cNvPr id="15388" name="Text Box 16"/>
            <p:cNvSpPr txBox="1">
              <a:spLocks noChangeArrowheads="1"/>
            </p:cNvSpPr>
            <p:nvPr/>
          </p:nvSpPr>
          <p:spPr bwMode="auto">
            <a:xfrm>
              <a:off x="2000250" y="4462463"/>
              <a:ext cx="396875" cy="336550"/>
            </a:xfrm>
            <a:prstGeom prst="rect">
              <a:avLst/>
            </a:prstGeom>
            <a:noFill/>
            <a:ln w="50800" algn="ctr">
              <a:noFill/>
              <a:miter lim="800000"/>
              <a:headEnd/>
              <a:tailEnd/>
            </a:ln>
          </p:spPr>
          <p:txBody>
            <a:bodyPr wrap="none">
              <a:spAutoFit/>
            </a:bodyPr>
            <a:lstStyle/>
            <a:p>
              <a:pPr eaLnBrk="0" hangingPunct="0"/>
              <a:r>
                <a:rPr lang="en-US" b="1" dirty="0"/>
                <a:t>…</a:t>
              </a:r>
            </a:p>
          </p:txBody>
        </p:sp>
        <p:sp>
          <p:nvSpPr>
            <p:cNvPr id="15389" name="Rectangle 20"/>
            <p:cNvSpPr>
              <a:spLocks noChangeArrowheads="1"/>
            </p:cNvSpPr>
            <p:nvPr/>
          </p:nvSpPr>
          <p:spPr bwMode="auto">
            <a:xfrm>
              <a:off x="4286250" y="4421188"/>
              <a:ext cx="609600" cy="381000"/>
            </a:xfrm>
            <a:prstGeom prst="rect">
              <a:avLst/>
            </a:prstGeom>
            <a:solidFill>
              <a:srgbClr val="339966"/>
            </a:solidFill>
            <a:ln w="9525">
              <a:solidFill>
                <a:srgbClr val="008000"/>
              </a:solidFill>
              <a:miter lim="800000"/>
              <a:headEnd/>
              <a:tailEnd/>
            </a:ln>
          </p:spPr>
          <p:txBody>
            <a:bodyPr wrap="none" anchor="ctr"/>
            <a:lstStyle/>
            <a:p>
              <a:pPr eaLnBrk="0" hangingPunct="0"/>
              <a:r>
                <a:rPr lang="en-US" sz="1000"/>
                <a:t>-</a:t>
              </a:r>
              <a:r>
                <a:rPr lang="en-US"/>
                <a:t>G</a:t>
              </a:r>
              <a:r>
                <a:rPr lang="en-US" sz="1000"/>
                <a:t>b128</a:t>
              </a:r>
            </a:p>
          </p:txBody>
        </p:sp>
        <p:pic>
          <p:nvPicPr>
            <p:cNvPr id="15390" name="Picture 4"/>
            <p:cNvPicPr>
              <a:picLocks noChangeAspect="1" noChangeArrowheads="1"/>
            </p:cNvPicPr>
            <p:nvPr/>
          </p:nvPicPr>
          <p:blipFill>
            <a:blip r:embed="rId2" cstate="print"/>
            <a:srcRect/>
            <a:stretch>
              <a:fillRect/>
            </a:stretch>
          </p:blipFill>
          <p:spPr bwMode="auto">
            <a:xfrm>
              <a:off x="609600" y="1600200"/>
              <a:ext cx="7219950" cy="904875"/>
            </a:xfrm>
            <a:prstGeom prst="rect">
              <a:avLst/>
            </a:prstGeom>
            <a:noFill/>
            <a:ln w="12700">
              <a:noFill/>
              <a:miter lim="800000"/>
              <a:headEnd type="none" w="sm" len="sm"/>
              <a:tailEnd type="none" w="sm" len="sm"/>
            </a:ln>
          </p:spPr>
        </p:pic>
      </p:grpSp>
      <p:sp>
        <p:nvSpPr>
          <p:cNvPr id="15369" name="Rectangle 6"/>
          <p:cNvSpPr>
            <a:spLocks noChangeArrowheads="1"/>
          </p:cNvSpPr>
          <p:nvPr/>
        </p:nvSpPr>
        <p:spPr bwMode="auto">
          <a:xfrm>
            <a:off x="3505200" y="2973388"/>
            <a:ext cx="685800" cy="381000"/>
          </a:xfrm>
          <a:prstGeom prst="rect">
            <a:avLst/>
          </a:prstGeom>
          <a:solidFill>
            <a:schemeClr val="bg1"/>
          </a:solidFill>
          <a:ln w="9525">
            <a:solidFill>
              <a:srgbClr val="0000FF"/>
            </a:solidFill>
            <a:miter lim="800000"/>
            <a:headEnd/>
            <a:tailEnd/>
          </a:ln>
        </p:spPr>
        <p:txBody>
          <a:bodyPr wrap="none" anchor="ctr"/>
          <a:lstStyle/>
          <a:p>
            <a:pPr eaLnBrk="0" hangingPunct="0"/>
            <a:r>
              <a:rPr lang="en-US" sz="1800">
                <a:latin typeface="Times" pitchFamily="18" charset="0"/>
              </a:rPr>
              <a:t>-G</a:t>
            </a:r>
            <a:r>
              <a:rPr lang="en-US">
                <a:latin typeface="Times" pitchFamily="18" charset="0"/>
              </a:rPr>
              <a:t>b128</a:t>
            </a:r>
          </a:p>
        </p:txBody>
      </p:sp>
      <p:sp>
        <p:nvSpPr>
          <p:cNvPr id="15370" name="Rectangle 6"/>
          <p:cNvSpPr>
            <a:spLocks noChangeArrowheads="1"/>
          </p:cNvSpPr>
          <p:nvPr/>
        </p:nvSpPr>
        <p:spPr bwMode="auto">
          <a:xfrm>
            <a:off x="4191000" y="2973388"/>
            <a:ext cx="685800" cy="381000"/>
          </a:xfrm>
          <a:prstGeom prst="rect">
            <a:avLst/>
          </a:prstGeom>
          <a:solidFill>
            <a:schemeClr val="bg1"/>
          </a:solidFill>
          <a:ln w="9525">
            <a:solidFill>
              <a:srgbClr val="0000FF"/>
            </a:solidFill>
            <a:miter lim="800000"/>
            <a:headEnd/>
            <a:tailEnd/>
          </a:ln>
        </p:spPr>
        <p:txBody>
          <a:bodyPr wrap="none" anchor="ctr"/>
          <a:lstStyle/>
          <a:p>
            <a:pPr eaLnBrk="0" hangingPunct="0"/>
            <a:r>
              <a:rPr lang="en-US" sz="1800">
                <a:latin typeface="Times" pitchFamily="18" charset="0"/>
              </a:rPr>
              <a:t>-G</a:t>
            </a:r>
            <a:r>
              <a:rPr lang="en-US">
                <a:latin typeface="Times" pitchFamily="18" charset="0"/>
              </a:rPr>
              <a:t>a128</a:t>
            </a:r>
          </a:p>
        </p:txBody>
      </p:sp>
      <p:sp>
        <p:nvSpPr>
          <p:cNvPr id="15371" name="Rectangle 7"/>
          <p:cNvSpPr>
            <a:spLocks noChangeArrowheads="1"/>
          </p:cNvSpPr>
          <p:nvPr/>
        </p:nvSpPr>
        <p:spPr bwMode="auto">
          <a:xfrm>
            <a:off x="4267200" y="4192588"/>
            <a:ext cx="609600" cy="381000"/>
          </a:xfrm>
          <a:prstGeom prst="rect">
            <a:avLst/>
          </a:prstGeom>
          <a:solidFill>
            <a:schemeClr val="bg1"/>
          </a:solidFill>
          <a:ln w="9525">
            <a:solidFill>
              <a:srgbClr val="0000FF"/>
            </a:solidFill>
            <a:miter lim="800000"/>
            <a:headEnd/>
            <a:tailEnd/>
          </a:ln>
        </p:spPr>
        <p:txBody>
          <a:bodyPr wrap="none" anchor="ctr"/>
          <a:lstStyle/>
          <a:p>
            <a:pPr eaLnBrk="0" hangingPunct="0"/>
            <a:r>
              <a:rPr lang="en-US" sz="1800">
                <a:latin typeface="Times" pitchFamily="18" charset="0"/>
              </a:rPr>
              <a:t>-G</a:t>
            </a:r>
            <a:r>
              <a:rPr lang="en-US">
                <a:latin typeface="Times" pitchFamily="18" charset="0"/>
              </a:rPr>
              <a:t>a128</a:t>
            </a:r>
            <a:endParaRPr lang="en-US" sz="1000"/>
          </a:p>
        </p:txBody>
      </p:sp>
      <p:sp>
        <p:nvSpPr>
          <p:cNvPr id="31" name="Text Box 16"/>
          <p:cNvSpPr txBox="1">
            <a:spLocks noChangeArrowheads="1"/>
          </p:cNvSpPr>
          <p:nvPr/>
        </p:nvSpPr>
        <p:spPr bwMode="auto">
          <a:xfrm>
            <a:off x="5715000" y="2971800"/>
            <a:ext cx="396875" cy="336550"/>
          </a:xfrm>
          <a:prstGeom prst="rect">
            <a:avLst/>
          </a:prstGeom>
          <a:noFill/>
          <a:ln w="50800" algn="ctr">
            <a:noFill/>
            <a:miter lim="800000"/>
            <a:headEnd/>
            <a:tailEnd/>
          </a:ln>
        </p:spPr>
        <p:txBody>
          <a:bodyPr wrap="none">
            <a:spAutoFit/>
          </a:bodyPr>
          <a:lstStyle/>
          <a:p>
            <a:pPr eaLnBrk="0" hangingPunct="0"/>
            <a:r>
              <a:rPr lang="en-US" b="1" dirty="0"/>
              <a:t>…</a:t>
            </a:r>
          </a:p>
        </p:txBody>
      </p:sp>
      <p:sp>
        <p:nvSpPr>
          <p:cNvPr id="32" name="Text Box 16"/>
          <p:cNvSpPr txBox="1">
            <a:spLocks noChangeArrowheads="1"/>
          </p:cNvSpPr>
          <p:nvPr/>
        </p:nvSpPr>
        <p:spPr bwMode="auto">
          <a:xfrm>
            <a:off x="5638800" y="4191000"/>
            <a:ext cx="396875" cy="336550"/>
          </a:xfrm>
          <a:prstGeom prst="rect">
            <a:avLst/>
          </a:prstGeom>
          <a:noFill/>
          <a:ln w="50800" algn="ctr">
            <a:noFill/>
            <a:miter lim="800000"/>
            <a:headEnd/>
            <a:tailEnd/>
          </a:ln>
        </p:spPr>
        <p:txBody>
          <a:bodyPr wrap="none">
            <a:spAutoFit/>
          </a:bodyPr>
          <a:lstStyle/>
          <a:p>
            <a:pPr eaLnBrk="0" hangingPunct="0"/>
            <a:r>
              <a:rPr lang="en-US" b="1"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685800"/>
            <a:ext cx="7772400" cy="457200"/>
          </a:xfrm>
        </p:spPr>
        <p:txBody>
          <a:bodyPr/>
          <a:lstStyle/>
          <a:p>
            <a:r>
              <a:rPr lang="en-US" dirty="0" smtClean="0"/>
              <a:t>Channel Estimation Field (CEF)</a:t>
            </a:r>
          </a:p>
        </p:txBody>
      </p:sp>
      <p:sp>
        <p:nvSpPr>
          <p:cNvPr id="16387" name="Date Placeholder 2"/>
          <p:cNvSpPr>
            <a:spLocks noGrp="1"/>
          </p:cNvSpPr>
          <p:nvPr>
            <p:ph type="dt" sz="quarter" idx="10"/>
          </p:nvPr>
        </p:nvSpPr>
        <p:spPr>
          <a:noFill/>
        </p:spPr>
        <p:txBody>
          <a:bodyPr/>
          <a:lstStyle/>
          <a:p>
            <a:r>
              <a:rPr lang="en-US" smtClean="0"/>
              <a:t>March 2011</a:t>
            </a:r>
          </a:p>
        </p:txBody>
      </p:sp>
      <p:sp>
        <p:nvSpPr>
          <p:cNvPr id="16388" name="Footer Placeholder 3"/>
          <p:cNvSpPr>
            <a:spLocks noGrp="1"/>
          </p:cNvSpPr>
          <p:nvPr>
            <p:ph type="ftr" sz="quarter" idx="11"/>
          </p:nvPr>
        </p:nvSpPr>
        <p:spPr>
          <a:noFill/>
        </p:spPr>
        <p:txBody>
          <a:bodyPr/>
          <a:lstStyle/>
          <a:p>
            <a:r>
              <a:rPr lang="en-US" smtClean="0"/>
              <a:t>Eldad Perahia, Intel Corporation</a:t>
            </a:r>
          </a:p>
        </p:txBody>
      </p:sp>
      <p:sp>
        <p:nvSpPr>
          <p:cNvPr id="16389" name="Slide Number Placeholder 4"/>
          <p:cNvSpPr>
            <a:spLocks noGrp="1"/>
          </p:cNvSpPr>
          <p:nvPr>
            <p:ph type="sldNum" sz="quarter" idx="12"/>
          </p:nvPr>
        </p:nvSpPr>
        <p:spPr>
          <a:noFill/>
        </p:spPr>
        <p:txBody>
          <a:bodyPr/>
          <a:lstStyle/>
          <a:p>
            <a:r>
              <a:rPr lang="en-US" smtClean="0"/>
              <a:t>Slide </a:t>
            </a:r>
            <a:fld id="{770E585C-0528-4876-BA75-A9FA67BF28F8}" type="slidenum">
              <a:rPr lang="en-US" smtClean="0"/>
              <a:pPr/>
              <a:t>13</a:t>
            </a:fld>
            <a:endParaRPr lang="en-US" smtClean="0"/>
          </a:p>
        </p:txBody>
      </p:sp>
      <p:sp>
        <p:nvSpPr>
          <p:cNvPr id="6" name="Rectangle 3"/>
          <p:cNvSpPr txBox="1">
            <a:spLocks noChangeArrowheads="1"/>
          </p:cNvSpPr>
          <p:nvPr/>
        </p:nvSpPr>
        <p:spPr>
          <a:xfrm>
            <a:off x="533400" y="1752600"/>
            <a:ext cx="8153400" cy="1704975"/>
          </a:xfrm>
          <a:prstGeom prst="rect">
            <a:avLst/>
          </a:prstGeom>
        </p:spPr>
        <p:txBody>
          <a:bodyPr/>
          <a:lstStyle/>
          <a:p>
            <a:pPr marL="342900" indent="-342900" eaLnBrk="0" hangingPunct="0">
              <a:spcBef>
                <a:spcPct val="20000"/>
              </a:spcBef>
              <a:buFontTx/>
              <a:buChar char="•"/>
              <a:defRPr/>
            </a:pPr>
            <a:r>
              <a:rPr lang="en-US" sz="2000" b="1" kern="0" dirty="0">
                <a:cs typeface="+mn-cs"/>
              </a:rPr>
              <a:t>CEF is used for channel estimation and an indication of modulation type</a:t>
            </a:r>
          </a:p>
          <a:p>
            <a:pPr marL="342900" indent="-342900" eaLnBrk="0" hangingPunct="0">
              <a:spcBef>
                <a:spcPct val="20000"/>
              </a:spcBef>
              <a:buFontTx/>
              <a:buChar char="•"/>
              <a:defRPr/>
            </a:pPr>
            <a:r>
              <a:rPr lang="en-US" sz="2000" b="1" kern="0" dirty="0" err="1">
                <a:cs typeface="+mn-cs"/>
              </a:rPr>
              <a:t>Ga</a:t>
            </a:r>
            <a:r>
              <a:rPr lang="en-US" sz="2000" b="1" kern="0" dirty="0">
                <a:cs typeface="+mn-cs"/>
              </a:rPr>
              <a:t>, </a:t>
            </a:r>
            <a:r>
              <a:rPr lang="en-US" sz="2000" b="1" kern="0" dirty="0" err="1">
                <a:cs typeface="+mn-cs"/>
              </a:rPr>
              <a:t>Gb</a:t>
            </a:r>
            <a:r>
              <a:rPr lang="en-US" sz="2000" b="1" kern="0" dirty="0">
                <a:cs typeface="+mn-cs"/>
              </a:rPr>
              <a:t> composed of 128 sample </a:t>
            </a:r>
            <a:r>
              <a:rPr lang="en-US" sz="2000" b="1" kern="0" dirty="0" err="1">
                <a:cs typeface="+mn-cs"/>
              </a:rPr>
              <a:t>Golay</a:t>
            </a:r>
            <a:r>
              <a:rPr lang="en-US" sz="2000" b="1" kern="0" dirty="0">
                <a:cs typeface="+mn-cs"/>
              </a:rPr>
              <a:t> sequence, transmitted using </a:t>
            </a:r>
            <a:r>
              <a:rPr lang="el-GR" sz="2000" b="1" kern="0" dirty="0">
                <a:cs typeface="Times New Roman" pitchFamily="18" charset="0"/>
              </a:rPr>
              <a:t>π</a:t>
            </a:r>
            <a:r>
              <a:rPr lang="en-US" sz="2000" b="1" kern="0" dirty="0">
                <a:cs typeface="Times New Roman" pitchFamily="18" charset="0"/>
              </a:rPr>
              <a:t>/2-BPSK at SC symbol rate</a:t>
            </a:r>
          </a:p>
        </p:txBody>
      </p:sp>
      <p:grpSp>
        <p:nvGrpSpPr>
          <p:cNvPr id="16391" name="Group 52"/>
          <p:cNvGrpSpPr>
            <a:grpSpLocks/>
          </p:cNvGrpSpPr>
          <p:nvPr/>
        </p:nvGrpSpPr>
        <p:grpSpPr bwMode="auto">
          <a:xfrm>
            <a:off x="342900" y="3119437"/>
            <a:ext cx="8310563" cy="1660525"/>
            <a:chOff x="-185662" y="2125663"/>
            <a:chExt cx="8308900" cy="1660525"/>
          </a:xfrm>
        </p:grpSpPr>
        <p:sp>
          <p:nvSpPr>
            <p:cNvPr id="16416" name="Text Box 4"/>
            <p:cNvSpPr txBox="1">
              <a:spLocks noChangeArrowheads="1"/>
            </p:cNvSpPr>
            <p:nvPr/>
          </p:nvSpPr>
          <p:spPr bwMode="auto">
            <a:xfrm>
              <a:off x="-185662" y="2152650"/>
              <a:ext cx="1410406" cy="707886"/>
            </a:xfrm>
            <a:prstGeom prst="rect">
              <a:avLst/>
            </a:prstGeom>
            <a:noFill/>
            <a:ln w="9525">
              <a:noFill/>
              <a:miter lim="800000"/>
              <a:headEnd/>
              <a:tailEnd/>
            </a:ln>
          </p:spPr>
          <p:txBody>
            <a:bodyPr>
              <a:spAutoFit/>
            </a:bodyPr>
            <a:lstStyle/>
            <a:p>
              <a:pPr eaLnBrk="0" hangingPunct="0"/>
              <a:r>
                <a:rPr lang="en-US" sz="2000" b="1">
                  <a:solidFill>
                    <a:srgbClr val="FF0000"/>
                  </a:solidFill>
                  <a:latin typeface="Times" pitchFamily="18" charset="0"/>
                </a:rPr>
                <a:t>SC/</a:t>
              </a:r>
            </a:p>
            <a:p>
              <a:pPr eaLnBrk="0" hangingPunct="0"/>
              <a:r>
                <a:rPr lang="en-US" sz="2000" b="1">
                  <a:solidFill>
                    <a:srgbClr val="FF0000"/>
                  </a:solidFill>
                  <a:latin typeface="Times" pitchFamily="18" charset="0"/>
                </a:rPr>
                <a:t>Control:</a:t>
              </a:r>
            </a:p>
          </p:txBody>
        </p:sp>
        <p:sp>
          <p:nvSpPr>
            <p:cNvPr id="16417" name="Rectangle 6"/>
            <p:cNvSpPr>
              <a:spLocks noChangeArrowheads="1"/>
            </p:cNvSpPr>
            <p:nvPr/>
          </p:nvSpPr>
          <p:spPr bwMode="auto">
            <a:xfrm>
              <a:off x="1381125" y="2809875"/>
              <a:ext cx="609600" cy="381000"/>
            </a:xfrm>
            <a:prstGeom prst="rect">
              <a:avLst/>
            </a:prstGeom>
            <a:solidFill>
              <a:schemeClr val="bg1"/>
            </a:solidFill>
            <a:ln w="9525">
              <a:solidFill>
                <a:srgbClr val="0000FF"/>
              </a:solidFill>
              <a:miter lim="800000"/>
              <a:headEnd/>
              <a:tailEnd/>
            </a:ln>
          </p:spPr>
          <p:txBody>
            <a:bodyPr wrap="none" anchor="ctr"/>
            <a:lstStyle/>
            <a:p>
              <a:pPr eaLnBrk="0" hangingPunct="0"/>
              <a:r>
                <a:rPr lang="en-US" sz="1800">
                  <a:latin typeface="Times" pitchFamily="18" charset="0"/>
                </a:rPr>
                <a:t>G</a:t>
              </a:r>
              <a:r>
                <a:rPr lang="en-US">
                  <a:latin typeface="Times" pitchFamily="18" charset="0"/>
                </a:rPr>
                <a:t>a128</a:t>
              </a:r>
            </a:p>
          </p:txBody>
        </p:sp>
        <p:sp>
          <p:nvSpPr>
            <p:cNvPr id="16418" name="Rectangle 7"/>
            <p:cNvSpPr>
              <a:spLocks noChangeArrowheads="1"/>
            </p:cNvSpPr>
            <p:nvPr/>
          </p:nvSpPr>
          <p:spPr bwMode="auto">
            <a:xfrm>
              <a:off x="1990725" y="2809875"/>
              <a:ext cx="609600" cy="381000"/>
            </a:xfrm>
            <a:prstGeom prst="rect">
              <a:avLst/>
            </a:prstGeom>
            <a:solidFill>
              <a:schemeClr val="bg1"/>
            </a:solidFill>
            <a:ln w="9525">
              <a:solidFill>
                <a:srgbClr val="0000FF"/>
              </a:solidFill>
              <a:miter lim="800000"/>
              <a:headEnd/>
              <a:tailEnd/>
            </a:ln>
          </p:spPr>
          <p:txBody>
            <a:bodyPr wrap="none" anchor="ctr"/>
            <a:lstStyle/>
            <a:p>
              <a:pPr eaLnBrk="0" hangingPunct="0"/>
              <a:r>
                <a:rPr lang="en-US"/>
                <a:t>-G</a:t>
              </a:r>
              <a:r>
                <a:rPr lang="en-US" sz="1000"/>
                <a:t>a128</a:t>
              </a:r>
            </a:p>
          </p:txBody>
        </p:sp>
        <p:sp>
          <p:nvSpPr>
            <p:cNvPr id="16419" name="Text Box 8"/>
            <p:cNvSpPr txBox="1">
              <a:spLocks noChangeArrowheads="1"/>
            </p:cNvSpPr>
            <p:nvPr/>
          </p:nvSpPr>
          <p:spPr bwMode="auto">
            <a:xfrm>
              <a:off x="1565275" y="2125663"/>
              <a:ext cx="533400" cy="336550"/>
            </a:xfrm>
            <a:prstGeom prst="rect">
              <a:avLst/>
            </a:prstGeom>
            <a:noFill/>
            <a:ln w="9525">
              <a:noFill/>
              <a:miter lim="800000"/>
              <a:headEnd/>
              <a:tailEnd/>
            </a:ln>
          </p:spPr>
          <p:txBody>
            <a:bodyPr wrap="none">
              <a:spAutoFit/>
            </a:bodyPr>
            <a:lstStyle/>
            <a:p>
              <a:pPr eaLnBrk="0" hangingPunct="0"/>
              <a:r>
                <a:rPr lang="en-US">
                  <a:latin typeface="Times" pitchFamily="18" charset="0"/>
                </a:rPr>
                <a:t>STF</a:t>
              </a:r>
            </a:p>
          </p:txBody>
        </p:sp>
        <p:sp>
          <p:nvSpPr>
            <p:cNvPr id="16420" name="AutoShape 9"/>
            <p:cNvSpPr>
              <a:spLocks/>
            </p:cNvSpPr>
            <p:nvPr/>
          </p:nvSpPr>
          <p:spPr bwMode="auto">
            <a:xfrm rot="-5400000">
              <a:off x="5237163" y="-171450"/>
              <a:ext cx="266700" cy="5505450"/>
            </a:xfrm>
            <a:prstGeom prst="rightBrace">
              <a:avLst>
                <a:gd name="adj1" fmla="val 172024"/>
                <a:gd name="adj2" fmla="val 50000"/>
              </a:avLst>
            </a:prstGeom>
            <a:noFill/>
            <a:ln w="9525">
              <a:solidFill>
                <a:schemeClr val="tx1"/>
              </a:solidFill>
              <a:round/>
              <a:headEnd/>
              <a:tailEnd/>
            </a:ln>
          </p:spPr>
          <p:txBody>
            <a:bodyPr wrap="none" anchor="ctr"/>
            <a:lstStyle/>
            <a:p>
              <a:pPr eaLnBrk="0" hangingPunct="0"/>
              <a:endParaRPr lang="en-US"/>
            </a:p>
          </p:txBody>
        </p:sp>
        <p:sp>
          <p:nvSpPr>
            <p:cNvPr id="16421" name="Text Box 10"/>
            <p:cNvSpPr txBox="1">
              <a:spLocks noChangeArrowheads="1"/>
            </p:cNvSpPr>
            <p:nvPr/>
          </p:nvSpPr>
          <p:spPr bwMode="auto">
            <a:xfrm>
              <a:off x="5162550" y="2133600"/>
              <a:ext cx="1013216" cy="276999"/>
            </a:xfrm>
            <a:prstGeom prst="rect">
              <a:avLst/>
            </a:prstGeom>
            <a:noFill/>
            <a:ln w="9525">
              <a:noFill/>
              <a:miter lim="800000"/>
              <a:headEnd/>
              <a:tailEnd/>
            </a:ln>
          </p:spPr>
          <p:txBody>
            <a:bodyPr wrap="none">
              <a:spAutoFit/>
            </a:bodyPr>
            <a:lstStyle/>
            <a:p>
              <a:pPr eaLnBrk="0" hangingPunct="0"/>
              <a:r>
                <a:rPr lang="en-US">
                  <a:latin typeface="Times" pitchFamily="18" charset="0"/>
                </a:rPr>
                <a:t>CEF (655 ns)</a:t>
              </a:r>
            </a:p>
          </p:txBody>
        </p:sp>
        <p:sp>
          <p:nvSpPr>
            <p:cNvPr id="16422" name="AutoShape 11"/>
            <p:cNvSpPr>
              <a:spLocks/>
            </p:cNvSpPr>
            <p:nvPr/>
          </p:nvSpPr>
          <p:spPr bwMode="auto">
            <a:xfrm rot="5400000">
              <a:off x="3741738" y="2184400"/>
              <a:ext cx="266700" cy="2362200"/>
            </a:xfrm>
            <a:prstGeom prst="rightBrace">
              <a:avLst>
                <a:gd name="adj1" fmla="val 73810"/>
                <a:gd name="adj2" fmla="val 50000"/>
              </a:avLst>
            </a:prstGeom>
            <a:noFill/>
            <a:ln w="9525">
              <a:solidFill>
                <a:schemeClr val="tx1"/>
              </a:solidFill>
              <a:round/>
              <a:headEnd/>
              <a:tailEnd/>
            </a:ln>
          </p:spPr>
          <p:txBody>
            <a:bodyPr wrap="none" anchor="ctr"/>
            <a:lstStyle/>
            <a:p>
              <a:pPr eaLnBrk="0" hangingPunct="0"/>
              <a:endParaRPr lang="en-US"/>
            </a:p>
          </p:txBody>
        </p:sp>
        <p:sp>
          <p:nvSpPr>
            <p:cNvPr id="16423" name="Text Box 12"/>
            <p:cNvSpPr txBox="1">
              <a:spLocks noChangeArrowheads="1"/>
            </p:cNvSpPr>
            <p:nvPr/>
          </p:nvSpPr>
          <p:spPr bwMode="auto">
            <a:xfrm>
              <a:off x="3662363" y="3363913"/>
              <a:ext cx="482600" cy="396875"/>
            </a:xfrm>
            <a:prstGeom prst="rect">
              <a:avLst/>
            </a:prstGeom>
            <a:noFill/>
            <a:ln w="9525">
              <a:noFill/>
              <a:miter lim="800000"/>
              <a:headEnd/>
              <a:tailEnd/>
            </a:ln>
          </p:spPr>
          <p:txBody>
            <a:bodyPr wrap="none">
              <a:spAutoFit/>
            </a:bodyPr>
            <a:lstStyle/>
            <a:p>
              <a:pPr eaLnBrk="0" hangingPunct="0"/>
              <a:r>
                <a:rPr lang="en-US" sz="2000">
                  <a:latin typeface="Times" pitchFamily="18" charset="0"/>
                </a:rPr>
                <a:t>u</a:t>
              </a:r>
              <a:r>
                <a:rPr lang="en-US" sz="900">
                  <a:latin typeface="Times" pitchFamily="18" charset="0"/>
                </a:rPr>
                <a:t>512</a:t>
              </a:r>
            </a:p>
          </p:txBody>
        </p:sp>
        <p:sp>
          <p:nvSpPr>
            <p:cNvPr id="16424" name="AutoShape 13"/>
            <p:cNvSpPr>
              <a:spLocks/>
            </p:cNvSpPr>
            <p:nvPr/>
          </p:nvSpPr>
          <p:spPr bwMode="auto">
            <a:xfrm rot="5400000">
              <a:off x="6176169" y="2183607"/>
              <a:ext cx="266700" cy="2392362"/>
            </a:xfrm>
            <a:prstGeom prst="rightBrace">
              <a:avLst>
                <a:gd name="adj1" fmla="val 74752"/>
                <a:gd name="adj2" fmla="val 50000"/>
              </a:avLst>
            </a:prstGeom>
            <a:noFill/>
            <a:ln w="9525">
              <a:solidFill>
                <a:schemeClr val="tx1"/>
              </a:solidFill>
              <a:round/>
              <a:headEnd/>
              <a:tailEnd/>
            </a:ln>
          </p:spPr>
          <p:txBody>
            <a:bodyPr wrap="none" anchor="ctr"/>
            <a:lstStyle/>
            <a:p>
              <a:pPr eaLnBrk="0" hangingPunct="0"/>
              <a:endParaRPr lang="en-US"/>
            </a:p>
          </p:txBody>
        </p:sp>
        <p:sp>
          <p:nvSpPr>
            <p:cNvPr id="16425" name="Text Box 14"/>
            <p:cNvSpPr txBox="1">
              <a:spLocks noChangeArrowheads="1"/>
            </p:cNvSpPr>
            <p:nvPr/>
          </p:nvSpPr>
          <p:spPr bwMode="auto">
            <a:xfrm>
              <a:off x="6067425" y="3389313"/>
              <a:ext cx="501650" cy="396875"/>
            </a:xfrm>
            <a:prstGeom prst="rect">
              <a:avLst/>
            </a:prstGeom>
            <a:noFill/>
            <a:ln w="9525">
              <a:noFill/>
              <a:miter lim="800000"/>
              <a:headEnd/>
              <a:tailEnd/>
            </a:ln>
          </p:spPr>
          <p:txBody>
            <a:bodyPr>
              <a:spAutoFit/>
            </a:bodyPr>
            <a:lstStyle/>
            <a:p>
              <a:pPr eaLnBrk="0" hangingPunct="0"/>
              <a:r>
                <a:rPr lang="en-US" sz="2000">
                  <a:latin typeface="Times" pitchFamily="18" charset="0"/>
                </a:rPr>
                <a:t>v</a:t>
              </a:r>
              <a:r>
                <a:rPr lang="en-US" sz="1000">
                  <a:latin typeface="Times" pitchFamily="18" charset="0"/>
                </a:rPr>
                <a:t>512</a:t>
              </a:r>
            </a:p>
          </p:txBody>
        </p:sp>
        <p:sp>
          <p:nvSpPr>
            <p:cNvPr id="16426" name="AutoShape 15"/>
            <p:cNvSpPr>
              <a:spLocks/>
            </p:cNvSpPr>
            <p:nvPr/>
          </p:nvSpPr>
          <p:spPr bwMode="auto">
            <a:xfrm rot="-5400000">
              <a:off x="1694657" y="1829593"/>
              <a:ext cx="266700" cy="1503363"/>
            </a:xfrm>
            <a:prstGeom prst="rightBrace">
              <a:avLst>
                <a:gd name="adj1" fmla="val 46974"/>
                <a:gd name="adj2" fmla="val 50000"/>
              </a:avLst>
            </a:prstGeom>
            <a:noFill/>
            <a:ln w="9525">
              <a:solidFill>
                <a:schemeClr val="tx1"/>
              </a:solidFill>
              <a:round/>
              <a:headEnd/>
              <a:tailEnd/>
            </a:ln>
          </p:spPr>
          <p:txBody>
            <a:bodyPr wrap="none" anchor="ctr"/>
            <a:lstStyle/>
            <a:p>
              <a:pPr eaLnBrk="0" hangingPunct="0"/>
              <a:endParaRPr lang="en-US"/>
            </a:p>
          </p:txBody>
        </p:sp>
        <p:sp>
          <p:nvSpPr>
            <p:cNvPr id="16427" name="Text Box 16"/>
            <p:cNvSpPr txBox="1">
              <a:spLocks noChangeArrowheads="1"/>
            </p:cNvSpPr>
            <p:nvPr/>
          </p:nvSpPr>
          <p:spPr bwMode="auto">
            <a:xfrm>
              <a:off x="914400" y="2851150"/>
              <a:ext cx="396875" cy="336550"/>
            </a:xfrm>
            <a:prstGeom prst="rect">
              <a:avLst/>
            </a:prstGeom>
            <a:noFill/>
            <a:ln w="50800" algn="ctr">
              <a:noFill/>
              <a:miter lim="800000"/>
              <a:headEnd/>
              <a:tailEnd/>
            </a:ln>
          </p:spPr>
          <p:txBody>
            <a:bodyPr wrap="none">
              <a:spAutoFit/>
            </a:bodyPr>
            <a:lstStyle/>
            <a:p>
              <a:pPr eaLnBrk="0" hangingPunct="0"/>
              <a:r>
                <a:rPr lang="en-US" b="1"/>
                <a:t>…</a:t>
              </a:r>
            </a:p>
          </p:txBody>
        </p:sp>
        <p:sp>
          <p:nvSpPr>
            <p:cNvPr id="16428" name="Rectangle 17"/>
            <p:cNvSpPr>
              <a:spLocks noChangeArrowheads="1"/>
            </p:cNvSpPr>
            <p:nvPr/>
          </p:nvSpPr>
          <p:spPr bwMode="auto">
            <a:xfrm>
              <a:off x="3228975" y="2813050"/>
              <a:ext cx="609600" cy="381000"/>
            </a:xfrm>
            <a:prstGeom prst="rect">
              <a:avLst/>
            </a:prstGeom>
            <a:solidFill>
              <a:srgbClr val="92D050"/>
            </a:solidFill>
            <a:ln w="9525">
              <a:solidFill>
                <a:srgbClr val="008000"/>
              </a:solidFill>
              <a:miter lim="800000"/>
              <a:headEnd/>
              <a:tailEnd/>
            </a:ln>
          </p:spPr>
          <p:txBody>
            <a:bodyPr wrap="none" anchor="ctr"/>
            <a:lstStyle/>
            <a:p>
              <a:pPr eaLnBrk="0" hangingPunct="0"/>
              <a:r>
                <a:rPr lang="en-US"/>
                <a:t>-G</a:t>
              </a:r>
              <a:r>
                <a:rPr lang="en-US" sz="1000"/>
                <a:t>a128</a:t>
              </a:r>
            </a:p>
          </p:txBody>
        </p:sp>
        <p:sp>
          <p:nvSpPr>
            <p:cNvPr id="16429" name="Rectangle 18"/>
            <p:cNvSpPr>
              <a:spLocks noChangeArrowheads="1"/>
            </p:cNvSpPr>
            <p:nvPr/>
          </p:nvSpPr>
          <p:spPr bwMode="auto">
            <a:xfrm>
              <a:off x="3838575" y="2813050"/>
              <a:ext cx="609600" cy="381000"/>
            </a:xfrm>
            <a:prstGeom prst="rect">
              <a:avLst/>
            </a:prstGeom>
            <a:solidFill>
              <a:srgbClr val="92D050"/>
            </a:solidFill>
            <a:ln w="9525">
              <a:solidFill>
                <a:srgbClr val="339966"/>
              </a:solidFill>
              <a:miter lim="800000"/>
              <a:headEnd/>
              <a:tailEnd/>
            </a:ln>
          </p:spPr>
          <p:txBody>
            <a:bodyPr wrap="none" anchor="ctr"/>
            <a:lstStyle/>
            <a:p>
              <a:pPr eaLnBrk="0" hangingPunct="0"/>
              <a:r>
                <a:rPr lang="en-US"/>
                <a:t>G</a:t>
              </a:r>
              <a:r>
                <a:rPr lang="en-US" sz="1000"/>
                <a:t>b128</a:t>
              </a:r>
            </a:p>
          </p:txBody>
        </p:sp>
        <p:sp>
          <p:nvSpPr>
            <p:cNvPr id="16430" name="Rectangle 19"/>
            <p:cNvSpPr>
              <a:spLocks noChangeArrowheads="1"/>
            </p:cNvSpPr>
            <p:nvPr/>
          </p:nvSpPr>
          <p:spPr bwMode="auto">
            <a:xfrm>
              <a:off x="4448175" y="2813050"/>
              <a:ext cx="609600" cy="381000"/>
            </a:xfrm>
            <a:prstGeom prst="rect">
              <a:avLst/>
            </a:prstGeom>
            <a:solidFill>
              <a:srgbClr val="92D050"/>
            </a:solidFill>
            <a:ln w="9525">
              <a:solidFill>
                <a:srgbClr val="339966"/>
              </a:solidFill>
              <a:miter lim="800000"/>
              <a:headEnd/>
              <a:tailEnd/>
            </a:ln>
          </p:spPr>
          <p:txBody>
            <a:bodyPr wrap="none" anchor="ctr"/>
            <a:lstStyle/>
            <a:p>
              <a:pPr eaLnBrk="0" hangingPunct="0"/>
              <a:r>
                <a:rPr lang="en-US"/>
                <a:t>-G</a:t>
              </a:r>
              <a:r>
                <a:rPr lang="en-US" sz="1000"/>
                <a:t>a128</a:t>
              </a:r>
            </a:p>
          </p:txBody>
        </p:sp>
        <p:sp>
          <p:nvSpPr>
            <p:cNvPr id="16431" name="Rectangle 20"/>
            <p:cNvSpPr>
              <a:spLocks noChangeArrowheads="1"/>
            </p:cNvSpPr>
            <p:nvPr/>
          </p:nvSpPr>
          <p:spPr bwMode="auto">
            <a:xfrm>
              <a:off x="2619375" y="2813050"/>
              <a:ext cx="609600" cy="381000"/>
            </a:xfrm>
            <a:prstGeom prst="rect">
              <a:avLst/>
            </a:prstGeom>
            <a:solidFill>
              <a:srgbClr val="92D050"/>
            </a:solidFill>
            <a:ln w="9525">
              <a:solidFill>
                <a:srgbClr val="008000"/>
              </a:solidFill>
              <a:miter lim="800000"/>
              <a:headEnd/>
              <a:tailEnd/>
            </a:ln>
          </p:spPr>
          <p:txBody>
            <a:bodyPr wrap="none" anchor="ctr"/>
            <a:lstStyle/>
            <a:p>
              <a:pPr eaLnBrk="0" hangingPunct="0"/>
              <a:r>
                <a:rPr lang="en-US" sz="1000"/>
                <a:t>-</a:t>
              </a:r>
              <a:r>
                <a:rPr lang="en-US"/>
                <a:t>G</a:t>
              </a:r>
              <a:r>
                <a:rPr lang="en-US" sz="1000"/>
                <a:t>b128</a:t>
              </a:r>
            </a:p>
          </p:txBody>
        </p:sp>
        <p:sp>
          <p:nvSpPr>
            <p:cNvPr id="16432" name="Rectangle 21"/>
            <p:cNvSpPr>
              <a:spLocks noChangeArrowheads="1"/>
            </p:cNvSpPr>
            <p:nvPr/>
          </p:nvSpPr>
          <p:spPr bwMode="auto">
            <a:xfrm>
              <a:off x="5667375" y="2813050"/>
              <a:ext cx="609600" cy="381000"/>
            </a:xfrm>
            <a:prstGeom prst="rect">
              <a:avLst/>
            </a:prstGeom>
            <a:solidFill>
              <a:srgbClr val="FF99CC"/>
            </a:solidFill>
            <a:ln w="9525">
              <a:solidFill>
                <a:srgbClr val="008000"/>
              </a:solidFill>
              <a:miter lim="800000"/>
              <a:headEnd/>
              <a:tailEnd/>
            </a:ln>
          </p:spPr>
          <p:txBody>
            <a:bodyPr wrap="none" anchor="ctr"/>
            <a:lstStyle/>
            <a:p>
              <a:pPr eaLnBrk="0" hangingPunct="0"/>
              <a:r>
                <a:rPr lang="en-US"/>
                <a:t>G</a:t>
              </a:r>
              <a:r>
                <a:rPr lang="en-US" sz="1000"/>
                <a:t>a128</a:t>
              </a:r>
            </a:p>
          </p:txBody>
        </p:sp>
        <p:sp>
          <p:nvSpPr>
            <p:cNvPr id="16433" name="Rectangle 22"/>
            <p:cNvSpPr>
              <a:spLocks noChangeArrowheads="1"/>
            </p:cNvSpPr>
            <p:nvPr/>
          </p:nvSpPr>
          <p:spPr bwMode="auto">
            <a:xfrm>
              <a:off x="6276975" y="2813050"/>
              <a:ext cx="609600" cy="381000"/>
            </a:xfrm>
            <a:prstGeom prst="rect">
              <a:avLst/>
            </a:prstGeom>
            <a:solidFill>
              <a:srgbClr val="FF99CC"/>
            </a:solidFill>
            <a:ln w="9525">
              <a:solidFill>
                <a:srgbClr val="339966"/>
              </a:solidFill>
              <a:miter lim="800000"/>
              <a:headEnd/>
              <a:tailEnd/>
            </a:ln>
          </p:spPr>
          <p:txBody>
            <a:bodyPr wrap="none" anchor="ctr"/>
            <a:lstStyle/>
            <a:p>
              <a:pPr eaLnBrk="0" hangingPunct="0"/>
              <a:r>
                <a:rPr lang="en-US" sz="1800">
                  <a:latin typeface="Times" pitchFamily="18" charset="0"/>
                </a:rPr>
                <a:t>-</a:t>
              </a:r>
              <a:r>
                <a:rPr lang="en-US"/>
                <a:t>G</a:t>
              </a:r>
              <a:r>
                <a:rPr lang="en-US" sz="1000"/>
                <a:t>b128</a:t>
              </a:r>
            </a:p>
          </p:txBody>
        </p:sp>
        <p:sp>
          <p:nvSpPr>
            <p:cNvPr id="16434" name="Rectangle 23"/>
            <p:cNvSpPr>
              <a:spLocks noChangeArrowheads="1"/>
            </p:cNvSpPr>
            <p:nvPr/>
          </p:nvSpPr>
          <p:spPr bwMode="auto">
            <a:xfrm>
              <a:off x="7496175" y="2809875"/>
              <a:ext cx="609600" cy="381000"/>
            </a:xfrm>
            <a:prstGeom prst="rect">
              <a:avLst/>
            </a:prstGeom>
            <a:solidFill>
              <a:srgbClr val="C0C0C0"/>
            </a:solidFill>
            <a:ln w="9525">
              <a:solidFill>
                <a:srgbClr val="008000"/>
              </a:solidFill>
              <a:miter lim="800000"/>
              <a:headEnd/>
              <a:tailEnd/>
            </a:ln>
          </p:spPr>
          <p:txBody>
            <a:bodyPr wrap="none" anchor="ctr"/>
            <a:lstStyle/>
            <a:p>
              <a:pPr eaLnBrk="0" hangingPunct="0"/>
              <a:r>
                <a:rPr lang="en-US" sz="1000"/>
                <a:t>-</a:t>
              </a:r>
              <a:r>
                <a:rPr lang="en-US"/>
                <a:t>G</a:t>
              </a:r>
              <a:r>
                <a:rPr lang="en-US" sz="1000"/>
                <a:t>b128</a:t>
              </a:r>
            </a:p>
          </p:txBody>
        </p:sp>
        <p:sp>
          <p:nvSpPr>
            <p:cNvPr id="16435" name="Rectangle 24"/>
            <p:cNvSpPr>
              <a:spLocks noChangeArrowheads="1"/>
            </p:cNvSpPr>
            <p:nvPr/>
          </p:nvSpPr>
          <p:spPr bwMode="auto">
            <a:xfrm>
              <a:off x="6886575" y="2809875"/>
              <a:ext cx="609600" cy="381000"/>
            </a:xfrm>
            <a:prstGeom prst="rect">
              <a:avLst/>
            </a:prstGeom>
            <a:solidFill>
              <a:srgbClr val="FF99CC"/>
            </a:solidFill>
            <a:ln w="9525">
              <a:solidFill>
                <a:srgbClr val="008000"/>
              </a:solidFill>
              <a:miter lim="800000"/>
              <a:headEnd/>
              <a:tailEnd/>
            </a:ln>
          </p:spPr>
          <p:txBody>
            <a:bodyPr wrap="none" anchor="ctr"/>
            <a:lstStyle/>
            <a:p>
              <a:pPr eaLnBrk="0" hangingPunct="0"/>
              <a:r>
                <a:rPr lang="en-US"/>
                <a:t>-G</a:t>
              </a:r>
              <a:r>
                <a:rPr lang="en-US" sz="1000"/>
                <a:t>a128</a:t>
              </a:r>
            </a:p>
          </p:txBody>
        </p:sp>
        <p:sp>
          <p:nvSpPr>
            <p:cNvPr id="16436" name="Rectangle 25"/>
            <p:cNvSpPr>
              <a:spLocks noChangeArrowheads="1"/>
            </p:cNvSpPr>
            <p:nvPr/>
          </p:nvSpPr>
          <p:spPr bwMode="auto">
            <a:xfrm>
              <a:off x="5057775" y="2813050"/>
              <a:ext cx="609600" cy="381000"/>
            </a:xfrm>
            <a:prstGeom prst="rect">
              <a:avLst/>
            </a:prstGeom>
            <a:solidFill>
              <a:srgbClr val="FF99CC"/>
            </a:solidFill>
            <a:ln w="12700">
              <a:solidFill>
                <a:srgbClr val="008000"/>
              </a:solidFill>
              <a:miter lim="800000"/>
              <a:headEnd/>
              <a:tailEnd/>
            </a:ln>
          </p:spPr>
          <p:txBody>
            <a:bodyPr wrap="none" anchor="ctr"/>
            <a:lstStyle/>
            <a:p>
              <a:pPr eaLnBrk="0" hangingPunct="0"/>
              <a:r>
                <a:rPr lang="en-US" sz="2000">
                  <a:latin typeface="Times" pitchFamily="18" charset="0"/>
                </a:rPr>
                <a:t>-</a:t>
              </a:r>
              <a:r>
                <a:rPr lang="en-US"/>
                <a:t>G</a:t>
              </a:r>
              <a:r>
                <a:rPr lang="en-US" sz="1000"/>
                <a:t>b128</a:t>
              </a:r>
            </a:p>
          </p:txBody>
        </p:sp>
        <p:sp>
          <p:nvSpPr>
            <p:cNvPr id="16437" name="AutoShape 26"/>
            <p:cNvSpPr>
              <a:spLocks/>
            </p:cNvSpPr>
            <p:nvPr/>
          </p:nvSpPr>
          <p:spPr bwMode="auto">
            <a:xfrm rot="5400000">
              <a:off x="7738269" y="3031332"/>
              <a:ext cx="161925" cy="573087"/>
            </a:xfrm>
            <a:prstGeom prst="rightBrace">
              <a:avLst>
                <a:gd name="adj1" fmla="val 29493"/>
                <a:gd name="adj2" fmla="val 50000"/>
              </a:avLst>
            </a:prstGeom>
            <a:noFill/>
            <a:ln w="9525">
              <a:solidFill>
                <a:schemeClr val="tx1"/>
              </a:solidFill>
              <a:round/>
              <a:headEnd/>
              <a:tailEnd/>
            </a:ln>
          </p:spPr>
          <p:txBody>
            <a:bodyPr wrap="none" anchor="ctr"/>
            <a:lstStyle/>
            <a:p>
              <a:pPr eaLnBrk="0" hangingPunct="0"/>
              <a:endParaRPr lang="en-US"/>
            </a:p>
          </p:txBody>
        </p:sp>
        <p:sp>
          <p:nvSpPr>
            <p:cNvPr id="16438" name="Text Box 27"/>
            <p:cNvSpPr txBox="1">
              <a:spLocks noChangeArrowheads="1"/>
            </p:cNvSpPr>
            <p:nvPr/>
          </p:nvSpPr>
          <p:spPr bwMode="auto">
            <a:xfrm>
              <a:off x="7553325" y="3313113"/>
              <a:ext cx="501650" cy="396875"/>
            </a:xfrm>
            <a:prstGeom prst="rect">
              <a:avLst/>
            </a:prstGeom>
            <a:noFill/>
            <a:ln w="9525">
              <a:noFill/>
              <a:miter lim="800000"/>
              <a:headEnd/>
              <a:tailEnd/>
            </a:ln>
          </p:spPr>
          <p:txBody>
            <a:bodyPr wrap="none">
              <a:spAutoFit/>
            </a:bodyPr>
            <a:lstStyle/>
            <a:p>
              <a:pPr eaLnBrk="0" hangingPunct="0"/>
              <a:r>
                <a:rPr lang="en-US" sz="2000">
                  <a:latin typeface="Times" pitchFamily="18" charset="0"/>
                </a:rPr>
                <a:t>v</a:t>
              </a:r>
              <a:r>
                <a:rPr lang="en-US" sz="1000">
                  <a:latin typeface="Times" pitchFamily="18" charset="0"/>
                </a:rPr>
                <a:t>128</a:t>
              </a:r>
            </a:p>
          </p:txBody>
        </p:sp>
      </p:grpSp>
      <p:grpSp>
        <p:nvGrpSpPr>
          <p:cNvPr id="16392" name="Group 53"/>
          <p:cNvGrpSpPr>
            <a:grpSpLocks/>
          </p:cNvGrpSpPr>
          <p:nvPr/>
        </p:nvGrpSpPr>
        <p:grpSpPr bwMode="auto">
          <a:xfrm>
            <a:off x="647700" y="4795837"/>
            <a:ext cx="8018463" cy="1774825"/>
            <a:chOff x="114300" y="4164013"/>
            <a:chExt cx="8018463" cy="1774825"/>
          </a:xfrm>
        </p:grpSpPr>
        <p:sp>
          <p:nvSpPr>
            <p:cNvPr id="16393" name="Text Box 5"/>
            <p:cNvSpPr txBox="1">
              <a:spLocks noChangeArrowheads="1"/>
            </p:cNvSpPr>
            <p:nvPr/>
          </p:nvSpPr>
          <p:spPr bwMode="auto">
            <a:xfrm>
              <a:off x="114300" y="4164013"/>
              <a:ext cx="1044575" cy="396875"/>
            </a:xfrm>
            <a:prstGeom prst="rect">
              <a:avLst/>
            </a:prstGeom>
            <a:noFill/>
            <a:ln w="9525">
              <a:noFill/>
              <a:miter lim="800000"/>
              <a:headEnd/>
              <a:tailEnd/>
            </a:ln>
          </p:spPr>
          <p:txBody>
            <a:bodyPr wrap="none">
              <a:spAutoFit/>
            </a:bodyPr>
            <a:lstStyle/>
            <a:p>
              <a:pPr eaLnBrk="0" hangingPunct="0"/>
              <a:r>
                <a:rPr lang="en-US" sz="2000" b="1">
                  <a:solidFill>
                    <a:srgbClr val="FF0000"/>
                  </a:solidFill>
                  <a:latin typeface="Times" pitchFamily="18" charset="0"/>
                </a:rPr>
                <a:t>OFDM:</a:t>
              </a:r>
            </a:p>
          </p:txBody>
        </p:sp>
        <p:sp>
          <p:nvSpPr>
            <p:cNvPr id="16394" name="Text Box 28"/>
            <p:cNvSpPr txBox="1">
              <a:spLocks noChangeArrowheads="1"/>
            </p:cNvSpPr>
            <p:nvPr/>
          </p:nvSpPr>
          <p:spPr bwMode="auto">
            <a:xfrm>
              <a:off x="1574800" y="4278313"/>
              <a:ext cx="533400" cy="336550"/>
            </a:xfrm>
            <a:prstGeom prst="rect">
              <a:avLst/>
            </a:prstGeom>
            <a:noFill/>
            <a:ln w="9525">
              <a:noFill/>
              <a:miter lim="800000"/>
              <a:headEnd/>
              <a:tailEnd/>
            </a:ln>
          </p:spPr>
          <p:txBody>
            <a:bodyPr wrap="none">
              <a:spAutoFit/>
            </a:bodyPr>
            <a:lstStyle/>
            <a:p>
              <a:pPr eaLnBrk="0" hangingPunct="0"/>
              <a:r>
                <a:rPr lang="en-US">
                  <a:latin typeface="Times" pitchFamily="18" charset="0"/>
                </a:rPr>
                <a:t>STF</a:t>
              </a:r>
            </a:p>
          </p:txBody>
        </p:sp>
        <p:sp>
          <p:nvSpPr>
            <p:cNvPr id="16395" name="AutoShape 29"/>
            <p:cNvSpPr>
              <a:spLocks/>
            </p:cNvSpPr>
            <p:nvPr/>
          </p:nvSpPr>
          <p:spPr bwMode="auto">
            <a:xfrm rot="-5400000">
              <a:off x="5246688" y="1981200"/>
              <a:ext cx="266700" cy="5505450"/>
            </a:xfrm>
            <a:prstGeom prst="rightBrace">
              <a:avLst>
                <a:gd name="adj1" fmla="val 172024"/>
                <a:gd name="adj2" fmla="val 50000"/>
              </a:avLst>
            </a:prstGeom>
            <a:noFill/>
            <a:ln w="9525">
              <a:solidFill>
                <a:schemeClr val="tx1"/>
              </a:solidFill>
              <a:round/>
              <a:headEnd/>
              <a:tailEnd/>
            </a:ln>
          </p:spPr>
          <p:txBody>
            <a:bodyPr wrap="none" anchor="ctr"/>
            <a:lstStyle/>
            <a:p>
              <a:pPr eaLnBrk="0" hangingPunct="0"/>
              <a:endParaRPr lang="en-US"/>
            </a:p>
          </p:txBody>
        </p:sp>
        <p:sp>
          <p:nvSpPr>
            <p:cNvPr id="16396" name="Text Box 30"/>
            <p:cNvSpPr txBox="1">
              <a:spLocks noChangeArrowheads="1"/>
            </p:cNvSpPr>
            <p:nvPr/>
          </p:nvSpPr>
          <p:spPr bwMode="auto">
            <a:xfrm>
              <a:off x="5172075" y="4286250"/>
              <a:ext cx="1013419" cy="276999"/>
            </a:xfrm>
            <a:prstGeom prst="rect">
              <a:avLst/>
            </a:prstGeom>
            <a:noFill/>
            <a:ln w="9525">
              <a:noFill/>
              <a:miter lim="800000"/>
              <a:headEnd/>
              <a:tailEnd/>
            </a:ln>
          </p:spPr>
          <p:txBody>
            <a:bodyPr wrap="none">
              <a:spAutoFit/>
            </a:bodyPr>
            <a:lstStyle/>
            <a:p>
              <a:pPr eaLnBrk="0" hangingPunct="0"/>
              <a:r>
                <a:rPr lang="en-US">
                  <a:latin typeface="Times" pitchFamily="18" charset="0"/>
                </a:rPr>
                <a:t>CEF (655 ns)</a:t>
              </a:r>
            </a:p>
          </p:txBody>
        </p:sp>
        <p:sp>
          <p:nvSpPr>
            <p:cNvPr id="16397" name="AutoShape 31"/>
            <p:cNvSpPr>
              <a:spLocks/>
            </p:cNvSpPr>
            <p:nvPr/>
          </p:nvSpPr>
          <p:spPr bwMode="auto">
            <a:xfrm rot="5400000">
              <a:off x="3751263" y="4337050"/>
              <a:ext cx="266700" cy="2362200"/>
            </a:xfrm>
            <a:prstGeom prst="rightBrace">
              <a:avLst>
                <a:gd name="adj1" fmla="val 73810"/>
                <a:gd name="adj2" fmla="val 50000"/>
              </a:avLst>
            </a:prstGeom>
            <a:noFill/>
            <a:ln w="9525">
              <a:solidFill>
                <a:schemeClr val="tx1"/>
              </a:solidFill>
              <a:round/>
              <a:headEnd/>
              <a:tailEnd/>
            </a:ln>
          </p:spPr>
          <p:txBody>
            <a:bodyPr wrap="none" anchor="ctr"/>
            <a:lstStyle/>
            <a:p>
              <a:pPr eaLnBrk="0" hangingPunct="0"/>
              <a:endParaRPr lang="en-US"/>
            </a:p>
          </p:txBody>
        </p:sp>
        <p:sp>
          <p:nvSpPr>
            <p:cNvPr id="16398" name="Text Box 32"/>
            <p:cNvSpPr txBox="1">
              <a:spLocks noChangeArrowheads="1"/>
            </p:cNvSpPr>
            <p:nvPr/>
          </p:nvSpPr>
          <p:spPr bwMode="auto">
            <a:xfrm>
              <a:off x="3671888" y="5516563"/>
              <a:ext cx="482600" cy="396875"/>
            </a:xfrm>
            <a:prstGeom prst="rect">
              <a:avLst/>
            </a:prstGeom>
            <a:noFill/>
            <a:ln w="9525">
              <a:noFill/>
              <a:miter lim="800000"/>
              <a:headEnd/>
              <a:tailEnd/>
            </a:ln>
          </p:spPr>
          <p:txBody>
            <a:bodyPr wrap="none">
              <a:spAutoFit/>
            </a:bodyPr>
            <a:lstStyle/>
            <a:p>
              <a:pPr eaLnBrk="0" hangingPunct="0"/>
              <a:r>
                <a:rPr lang="en-US" sz="2000">
                  <a:latin typeface="Times" pitchFamily="18" charset="0"/>
                </a:rPr>
                <a:t>v</a:t>
              </a:r>
              <a:r>
                <a:rPr lang="en-US" sz="900">
                  <a:latin typeface="Times" pitchFamily="18" charset="0"/>
                </a:rPr>
                <a:t>512</a:t>
              </a:r>
            </a:p>
          </p:txBody>
        </p:sp>
        <p:sp>
          <p:nvSpPr>
            <p:cNvPr id="16399" name="AutoShape 33"/>
            <p:cNvSpPr>
              <a:spLocks/>
            </p:cNvSpPr>
            <p:nvPr/>
          </p:nvSpPr>
          <p:spPr bwMode="auto">
            <a:xfrm rot="5400000">
              <a:off x="6185694" y="4336257"/>
              <a:ext cx="266700" cy="2392362"/>
            </a:xfrm>
            <a:prstGeom prst="rightBrace">
              <a:avLst>
                <a:gd name="adj1" fmla="val 74752"/>
                <a:gd name="adj2" fmla="val 50000"/>
              </a:avLst>
            </a:prstGeom>
            <a:noFill/>
            <a:ln w="9525">
              <a:solidFill>
                <a:schemeClr val="tx1"/>
              </a:solidFill>
              <a:round/>
              <a:headEnd/>
              <a:tailEnd/>
            </a:ln>
          </p:spPr>
          <p:txBody>
            <a:bodyPr wrap="none" anchor="ctr"/>
            <a:lstStyle/>
            <a:p>
              <a:pPr eaLnBrk="0" hangingPunct="0"/>
              <a:endParaRPr lang="en-US"/>
            </a:p>
          </p:txBody>
        </p:sp>
        <p:sp>
          <p:nvSpPr>
            <p:cNvPr id="16400" name="Text Box 34"/>
            <p:cNvSpPr txBox="1">
              <a:spLocks noChangeArrowheads="1"/>
            </p:cNvSpPr>
            <p:nvPr/>
          </p:nvSpPr>
          <p:spPr bwMode="auto">
            <a:xfrm>
              <a:off x="6076950" y="5541963"/>
              <a:ext cx="501650" cy="396875"/>
            </a:xfrm>
            <a:prstGeom prst="rect">
              <a:avLst/>
            </a:prstGeom>
            <a:noFill/>
            <a:ln w="9525">
              <a:noFill/>
              <a:miter lim="800000"/>
              <a:headEnd/>
              <a:tailEnd/>
            </a:ln>
          </p:spPr>
          <p:txBody>
            <a:bodyPr>
              <a:spAutoFit/>
            </a:bodyPr>
            <a:lstStyle/>
            <a:p>
              <a:pPr eaLnBrk="0" hangingPunct="0"/>
              <a:r>
                <a:rPr lang="en-US" sz="2000">
                  <a:latin typeface="Times" pitchFamily="18" charset="0"/>
                </a:rPr>
                <a:t>u</a:t>
              </a:r>
              <a:r>
                <a:rPr lang="en-US" sz="1000">
                  <a:latin typeface="Times" pitchFamily="18" charset="0"/>
                </a:rPr>
                <a:t>512</a:t>
              </a:r>
            </a:p>
          </p:txBody>
        </p:sp>
        <p:sp>
          <p:nvSpPr>
            <p:cNvPr id="16401" name="AutoShape 35"/>
            <p:cNvSpPr>
              <a:spLocks/>
            </p:cNvSpPr>
            <p:nvPr/>
          </p:nvSpPr>
          <p:spPr bwMode="auto">
            <a:xfrm rot="-5400000">
              <a:off x="1704182" y="3982243"/>
              <a:ext cx="266700" cy="1503363"/>
            </a:xfrm>
            <a:prstGeom prst="rightBrace">
              <a:avLst>
                <a:gd name="adj1" fmla="val 46974"/>
                <a:gd name="adj2" fmla="val 50000"/>
              </a:avLst>
            </a:prstGeom>
            <a:noFill/>
            <a:ln w="9525">
              <a:solidFill>
                <a:schemeClr val="tx1"/>
              </a:solidFill>
              <a:round/>
              <a:headEnd/>
              <a:tailEnd/>
            </a:ln>
          </p:spPr>
          <p:txBody>
            <a:bodyPr wrap="none" anchor="ctr"/>
            <a:lstStyle/>
            <a:p>
              <a:pPr eaLnBrk="0" hangingPunct="0"/>
              <a:endParaRPr lang="en-US"/>
            </a:p>
          </p:txBody>
        </p:sp>
        <p:sp>
          <p:nvSpPr>
            <p:cNvPr id="16402" name="Text Box 36"/>
            <p:cNvSpPr txBox="1">
              <a:spLocks noChangeArrowheads="1"/>
            </p:cNvSpPr>
            <p:nvPr/>
          </p:nvSpPr>
          <p:spPr bwMode="auto">
            <a:xfrm>
              <a:off x="923925" y="5003800"/>
              <a:ext cx="396875" cy="336550"/>
            </a:xfrm>
            <a:prstGeom prst="rect">
              <a:avLst/>
            </a:prstGeom>
            <a:noFill/>
            <a:ln w="50800" algn="ctr">
              <a:noFill/>
              <a:miter lim="800000"/>
              <a:headEnd/>
              <a:tailEnd/>
            </a:ln>
          </p:spPr>
          <p:txBody>
            <a:bodyPr wrap="none">
              <a:spAutoFit/>
            </a:bodyPr>
            <a:lstStyle/>
            <a:p>
              <a:pPr eaLnBrk="0" hangingPunct="0"/>
              <a:r>
                <a:rPr lang="en-US" b="1"/>
                <a:t>…</a:t>
              </a:r>
            </a:p>
          </p:txBody>
        </p:sp>
        <p:sp>
          <p:nvSpPr>
            <p:cNvPr id="16403" name="Rectangle 37"/>
            <p:cNvSpPr>
              <a:spLocks noChangeArrowheads="1"/>
            </p:cNvSpPr>
            <p:nvPr/>
          </p:nvSpPr>
          <p:spPr bwMode="auto">
            <a:xfrm>
              <a:off x="7505700" y="4962525"/>
              <a:ext cx="609600" cy="381000"/>
            </a:xfrm>
            <a:prstGeom prst="rect">
              <a:avLst/>
            </a:prstGeom>
            <a:solidFill>
              <a:srgbClr val="C0C0C0"/>
            </a:solidFill>
            <a:ln w="9525">
              <a:solidFill>
                <a:srgbClr val="008000"/>
              </a:solidFill>
              <a:miter lim="800000"/>
              <a:headEnd/>
              <a:tailEnd/>
            </a:ln>
          </p:spPr>
          <p:txBody>
            <a:bodyPr wrap="none" anchor="ctr"/>
            <a:lstStyle/>
            <a:p>
              <a:pPr eaLnBrk="0" hangingPunct="0"/>
              <a:r>
                <a:rPr lang="en-US" sz="1000"/>
                <a:t>-</a:t>
              </a:r>
              <a:r>
                <a:rPr lang="en-US"/>
                <a:t>G</a:t>
              </a:r>
              <a:r>
                <a:rPr lang="en-US" sz="1000"/>
                <a:t>b128</a:t>
              </a:r>
            </a:p>
          </p:txBody>
        </p:sp>
        <p:sp>
          <p:nvSpPr>
            <p:cNvPr id="16404" name="AutoShape 38"/>
            <p:cNvSpPr>
              <a:spLocks/>
            </p:cNvSpPr>
            <p:nvPr/>
          </p:nvSpPr>
          <p:spPr bwMode="auto">
            <a:xfrm rot="5400000">
              <a:off x="7747794" y="5183982"/>
              <a:ext cx="161925" cy="573087"/>
            </a:xfrm>
            <a:prstGeom prst="rightBrace">
              <a:avLst>
                <a:gd name="adj1" fmla="val 29493"/>
                <a:gd name="adj2" fmla="val 50000"/>
              </a:avLst>
            </a:prstGeom>
            <a:noFill/>
            <a:ln w="9525">
              <a:solidFill>
                <a:schemeClr val="tx1"/>
              </a:solidFill>
              <a:round/>
              <a:headEnd/>
              <a:tailEnd/>
            </a:ln>
          </p:spPr>
          <p:txBody>
            <a:bodyPr wrap="none" anchor="ctr"/>
            <a:lstStyle/>
            <a:p>
              <a:pPr eaLnBrk="0" hangingPunct="0"/>
              <a:endParaRPr lang="en-US"/>
            </a:p>
          </p:txBody>
        </p:sp>
        <p:sp>
          <p:nvSpPr>
            <p:cNvPr id="16405" name="Text Box 39"/>
            <p:cNvSpPr txBox="1">
              <a:spLocks noChangeArrowheads="1"/>
            </p:cNvSpPr>
            <p:nvPr/>
          </p:nvSpPr>
          <p:spPr bwMode="auto">
            <a:xfrm>
              <a:off x="7562850" y="5465763"/>
              <a:ext cx="501650" cy="396875"/>
            </a:xfrm>
            <a:prstGeom prst="rect">
              <a:avLst/>
            </a:prstGeom>
            <a:noFill/>
            <a:ln w="9525">
              <a:noFill/>
              <a:miter lim="800000"/>
              <a:headEnd/>
              <a:tailEnd/>
            </a:ln>
          </p:spPr>
          <p:txBody>
            <a:bodyPr wrap="none">
              <a:spAutoFit/>
            </a:bodyPr>
            <a:lstStyle/>
            <a:p>
              <a:pPr eaLnBrk="0" hangingPunct="0"/>
              <a:r>
                <a:rPr lang="en-US" sz="2000">
                  <a:latin typeface="Times" pitchFamily="18" charset="0"/>
                </a:rPr>
                <a:t>v</a:t>
              </a:r>
              <a:r>
                <a:rPr lang="en-US" sz="1000">
                  <a:latin typeface="Times" pitchFamily="18" charset="0"/>
                </a:rPr>
                <a:t>128</a:t>
              </a:r>
            </a:p>
          </p:txBody>
        </p:sp>
        <p:sp>
          <p:nvSpPr>
            <p:cNvPr id="16406" name="Rectangle 40"/>
            <p:cNvSpPr>
              <a:spLocks noChangeArrowheads="1"/>
            </p:cNvSpPr>
            <p:nvPr/>
          </p:nvSpPr>
          <p:spPr bwMode="auto">
            <a:xfrm>
              <a:off x="2009775" y="4962525"/>
              <a:ext cx="609600" cy="381000"/>
            </a:xfrm>
            <a:prstGeom prst="rect">
              <a:avLst/>
            </a:prstGeom>
            <a:solidFill>
              <a:schemeClr val="bg1"/>
            </a:solidFill>
            <a:ln w="9525">
              <a:solidFill>
                <a:srgbClr val="0000FF"/>
              </a:solidFill>
              <a:miter lim="800000"/>
              <a:headEnd/>
              <a:tailEnd/>
            </a:ln>
          </p:spPr>
          <p:txBody>
            <a:bodyPr wrap="none" anchor="ctr"/>
            <a:lstStyle/>
            <a:p>
              <a:pPr eaLnBrk="0" hangingPunct="0"/>
              <a:r>
                <a:rPr lang="en-US" sz="1800">
                  <a:latin typeface="Times" pitchFamily="18" charset="0"/>
                </a:rPr>
                <a:t>-G</a:t>
              </a:r>
              <a:r>
                <a:rPr lang="en-US">
                  <a:latin typeface="Times" pitchFamily="18" charset="0"/>
                </a:rPr>
                <a:t>a128</a:t>
              </a:r>
            </a:p>
          </p:txBody>
        </p:sp>
        <p:sp>
          <p:nvSpPr>
            <p:cNvPr id="16407" name="Rectangle 41"/>
            <p:cNvSpPr>
              <a:spLocks noChangeArrowheads="1"/>
            </p:cNvSpPr>
            <p:nvPr/>
          </p:nvSpPr>
          <p:spPr bwMode="auto">
            <a:xfrm>
              <a:off x="1400175" y="4962525"/>
              <a:ext cx="609600" cy="381000"/>
            </a:xfrm>
            <a:prstGeom prst="rect">
              <a:avLst/>
            </a:prstGeom>
            <a:solidFill>
              <a:schemeClr val="bg1"/>
            </a:solidFill>
            <a:ln w="9525">
              <a:solidFill>
                <a:srgbClr val="0000FF"/>
              </a:solidFill>
              <a:miter lim="800000"/>
              <a:headEnd/>
              <a:tailEnd/>
            </a:ln>
          </p:spPr>
          <p:txBody>
            <a:bodyPr wrap="none" anchor="ctr"/>
            <a:lstStyle/>
            <a:p>
              <a:pPr eaLnBrk="0" hangingPunct="0"/>
              <a:r>
                <a:rPr lang="en-US" sz="1800">
                  <a:latin typeface="Times" pitchFamily="18" charset="0"/>
                </a:rPr>
                <a:t>G</a:t>
              </a:r>
              <a:r>
                <a:rPr lang="en-US">
                  <a:latin typeface="Times" pitchFamily="18" charset="0"/>
                </a:rPr>
                <a:t>a128</a:t>
              </a:r>
            </a:p>
          </p:txBody>
        </p:sp>
        <p:sp>
          <p:nvSpPr>
            <p:cNvPr id="16408" name="Rectangle 42"/>
            <p:cNvSpPr>
              <a:spLocks noChangeArrowheads="1"/>
            </p:cNvSpPr>
            <p:nvPr/>
          </p:nvSpPr>
          <p:spPr bwMode="auto">
            <a:xfrm>
              <a:off x="3238500" y="4965700"/>
              <a:ext cx="609600" cy="381000"/>
            </a:xfrm>
            <a:prstGeom prst="rect">
              <a:avLst/>
            </a:prstGeom>
            <a:solidFill>
              <a:srgbClr val="FF99CC"/>
            </a:solidFill>
            <a:ln w="9525">
              <a:solidFill>
                <a:srgbClr val="008000"/>
              </a:solidFill>
              <a:miter lim="800000"/>
              <a:headEnd/>
              <a:tailEnd/>
            </a:ln>
          </p:spPr>
          <p:txBody>
            <a:bodyPr wrap="none" anchor="ctr"/>
            <a:lstStyle/>
            <a:p>
              <a:pPr eaLnBrk="0" hangingPunct="0"/>
              <a:r>
                <a:rPr lang="en-US"/>
                <a:t>G</a:t>
              </a:r>
              <a:r>
                <a:rPr lang="en-US" sz="1000"/>
                <a:t>a128</a:t>
              </a:r>
            </a:p>
          </p:txBody>
        </p:sp>
        <p:sp>
          <p:nvSpPr>
            <p:cNvPr id="16409" name="Rectangle 43"/>
            <p:cNvSpPr>
              <a:spLocks noChangeArrowheads="1"/>
            </p:cNvSpPr>
            <p:nvPr/>
          </p:nvSpPr>
          <p:spPr bwMode="auto">
            <a:xfrm>
              <a:off x="3848100" y="4965700"/>
              <a:ext cx="609600" cy="381000"/>
            </a:xfrm>
            <a:prstGeom prst="rect">
              <a:avLst/>
            </a:prstGeom>
            <a:solidFill>
              <a:srgbClr val="FF99CC"/>
            </a:solidFill>
            <a:ln w="9525">
              <a:solidFill>
                <a:srgbClr val="339966"/>
              </a:solidFill>
              <a:miter lim="800000"/>
              <a:headEnd/>
              <a:tailEnd/>
            </a:ln>
          </p:spPr>
          <p:txBody>
            <a:bodyPr wrap="none" anchor="ctr"/>
            <a:lstStyle/>
            <a:p>
              <a:pPr eaLnBrk="0" hangingPunct="0"/>
              <a:r>
                <a:rPr lang="en-US" sz="1800">
                  <a:latin typeface="Times" pitchFamily="18" charset="0"/>
                </a:rPr>
                <a:t>-</a:t>
              </a:r>
              <a:r>
                <a:rPr lang="en-US"/>
                <a:t>G</a:t>
              </a:r>
              <a:r>
                <a:rPr lang="en-US" sz="1000"/>
                <a:t>b128</a:t>
              </a:r>
            </a:p>
          </p:txBody>
        </p:sp>
        <p:sp>
          <p:nvSpPr>
            <p:cNvPr id="16410" name="Rectangle 44"/>
            <p:cNvSpPr>
              <a:spLocks noChangeArrowheads="1"/>
            </p:cNvSpPr>
            <p:nvPr/>
          </p:nvSpPr>
          <p:spPr bwMode="auto">
            <a:xfrm>
              <a:off x="4457700" y="4962525"/>
              <a:ext cx="609600" cy="381000"/>
            </a:xfrm>
            <a:prstGeom prst="rect">
              <a:avLst/>
            </a:prstGeom>
            <a:solidFill>
              <a:srgbClr val="FF99CC"/>
            </a:solidFill>
            <a:ln w="9525">
              <a:solidFill>
                <a:srgbClr val="008000"/>
              </a:solidFill>
              <a:miter lim="800000"/>
              <a:headEnd/>
              <a:tailEnd/>
            </a:ln>
          </p:spPr>
          <p:txBody>
            <a:bodyPr wrap="none" anchor="ctr"/>
            <a:lstStyle/>
            <a:p>
              <a:pPr eaLnBrk="0" hangingPunct="0"/>
              <a:r>
                <a:rPr lang="en-US"/>
                <a:t>-G</a:t>
              </a:r>
              <a:r>
                <a:rPr lang="en-US" sz="1000"/>
                <a:t>a128</a:t>
              </a:r>
            </a:p>
          </p:txBody>
        </p:sp>
        <p:sp>
          <p:nvSpPr>
            <p:cNvPr id="16411" name="Rectangle 45"/>
            <p:cNvSpPr>
              <a:spLocks noChangeArrowheads="1"/>
            </p:cNvSpPr>
            <p:nvPr/>
          </p:nvSpPr>
          <p:spPr bwMode="auto">
            <a:xfrm>
              <a:off x="2628900" y="4965700"/>
              <a:ext cx="609600" cy="381000"/>
            </a:xfrm>
            <a:prstGeom prst="rect">
              <a:avLst/>
            </a:prstGeom>
            <a:solidFill>
              <a:srgbClr val="FF99CC"/>
            </a:solidFill>
            <a:ln w="12700">
              <a:solidFill>
                <a:srgbClr val="008000"/>
              </a:solidFill>
              <a:miter lim="800000"/>
              <a:headEnd/>
              <a:tailEnd/>
            </a:ln>
          </p:spPr>
          <p:txBody>
            <a:bodyPr wrap="none" anchor="ctr"/>
            <a:lstStyle/>
            <a:p>
              <a:pPr eaLnBrk="0" hangingPunct="0"/>
              <a:r>
                <a:rPr lang="en-US" sz="2000">
                  <a:latin typeface="Times" pitchFamily="18" charset="0"/>
                </a:rPr>
                <a:t>-</a:t>
              </a:r>
              <a:r>
                <a:rPr lang="en-US"/>
                <a:t>G</a:t>
              </a:r>
              <a:r>
                <a:rPr lang="en-US" sz="1000"/>
                <a:t>b128</a:t>
              </a:r>
            </a:p>
          </p:txBody>
        </p:sp>
        <p:sp>
          <p:nvSpPr>
            <p:cNvPr id="16412" name="Rectangle 46"/>
            <p:cNvSpPr>
              <a:spLocks noChangeArrowheads="1"/>
            </p:cNvSpPr>
            <p:nvPr/>
          </p:nvSpPr>
          <p:spPr bwMode="auto">
            <a:xfrm>
              <a:off x="5686425" y="4975225"/>
              <a:ext cx="609600" cy="381000"/>
            </a:xfrm>
            <a:prstGeom prst="rect">
              <a:avLst/>
            </a:prstGeom>
            <a:solidFill>
              <a:srgbClr val="92D050"/>
            </a:solidFill>
            <a:ln w="9525">
              <a:solidFill>
                <a:srgbClr val="008000"/>
              </a:solidFill>
              <a:miter lim="800000"/>
              <a:headEnd/>
              <a:tailEnd/>
            </a:ln>
          </p:spPr>
          <p:txBody>
            <a:bodyPr wrap="none" anchor="ctr"/>
            <a:lstStyle/>
            <a:p>
              <a:pPr eaLnBrk="0" hangingPunct="0"/>
              <a:r>
                <a:rPr lang="en-US"/>
                <a:t>-G</a:t>
              </a:r>
              <a:r>
                <a:rPr lang="en-US" sz="1000"/>
                <a:t>a128</a:t>
              </a:r>
            </a:p>
          </p:txBody>
        </p:sp>
        <p:sp>
          <p:nvSpPr>
            <p:cNvPr id="16413" name="Rectangle 47"/>
            <p:cNvSpPr>
              <a:spLocks noChangeArrowheads="1"/>
            </p:cNvSpPr>
            <p:nvPr/>
          </p:nvSpPr>
          <p:spPr bwMode="auto">
            <a:xfrm>
              <a:off x="6296025" y="4975225"/>
              <a:ext cx="609600" cy="381000"/>
            </a:xfrm>
            <a:prstGeom prst="rect">
              <a:avLst/>
            </a:prstGeom>
            <a:solidFill>
              <a:srgbClr val="92D050"/>
            </a:solidFill>
            <a:ln w="9525">
              <a:solidFill>
                <a:srgbClr val="339966"/>
              </a:solidFill>
              <a:miter lim="800000"/>
              <a:headEnd/>
              <a:tailEnd/>
            </a:ln>
          </p:spPr>
          <p:txBody>
            <a:bodyPr wrap="none" anchor="ctr"/>
            <a:lstStyle/>
            <a:p>
              <a:pPr eaLnBrk="0" hangingPunct="0"/>
              <a:r>
                <a:rPr lang="en-US"/>
                <a:t>G</a:t>
              </a:r>
              <a:r>
                <a:rPr lang="en-US" sz="1000"/>
                <a:t>b128</a:t>
              </a:r>
            </a:p>
          </p:txBody>
        </p:sp>
        <p:sp>
          <p:nvSpPr>
            <p:cNvPr id="16414" name="Rectangle 48"/>
            <p:cNvSpPr>
              <a:spLocks noChangeArrowheads="1"/>
            </p:cNvSpPr>
            <p:nvPr/>
          </p:nvSpPr>
          <p:spPr bwMode="auto">
            <a:xfrm>
              <a:off x="6905625" y="4975225"/>
              <a:ext cx="609600" cy="381000"/>
            </a:xfrm>
            <a:prstGeom prst="rect">
              <a:avLst/>
            </a:prstGeom>
            <a:solidFill>
              <a:srgbClr val="92D050"/>
            </a:solidFill>
            <a:ln w="9525">
              <a:solidFill>
                <a:srgbClr val="339966"/>
              </a:solidFill>
              <a:miter lim="800000"/>
              <a:headEnd/>
              <a:tailEnd/>
            </a:ln>
          </p:spPr>
          <p:txBody>
            <a:bodyPr wrap="none" anchor="ctr"/>
            <a:lstStyle/>
            <a:p>
              <a:pPr eaLnBrk="0" hangingPunct="0"/>
              <a:r>
                <a:rPr lang="en-US"/>
                <a:t>-G</a:t>
              </a:r>
              <a:r>
                <a:rPr lang="en-US" sz="1000"/>
                <a:t>a128</a:t>
              </a:r>
            </a:p>
          </p:txBody>
        </p:sp>
        <p:sp>
          <p:nvSpPr>
            <p:cNvPr id="16415" name="Rectangle 49"/>
            <p:cNvSpPr>
              <a:spLocks noChangeArrowheads="1"/>
            </p:cNvSpPr>
            <p:nvPr/>
          </p:nvSpPr>
          <p:spPr bwMode="auto">
            <a:xfrm>
              <a:off x="5076825" y="4975225"/>
              <a:ext cx="609600" cy="381000"/>
            </a:xfrm>
            <a:prstGeom prst="rect">
              <a:avLst/>
            </a:prstGeom>
            <a:solidFill>
              <a:srgbClr val="92D050"/>
            </a:solidFill>
            <a:ln w="9525">
              <a:solidFill>
                <a:srgbClr val="008000"/>
              </a:solidFill>
              <a:miter lim="800000"/>
              <a:headEnd/>
              <a:tailEnd/>
            </a:ln>
          </p:spPr>
          <p:txBody>
            <a:bodyPr wrap="none" anchor="ctr"/>
            <a:lstStyle/>
            <a:p>
              <a:pPr eaLnBrk="0" hangingPunct="0"/>
              <a:r>
                <a:rPr lang="en-US" sz="1000"/>
                <a:t>-</a:t>
              </a:r>
              <a:r>
                <a:rPr lang="en-US"/>
                <a:t>G</a:t>
              </a:r>
              <a:r>
                <a:rPr lang="en-US" sz="1000"/>
                <a:t>b128</a:t>
              </a:r>
            </a:p>
          </p:txBody>
        </p:sp>
      </p:grpSp>
      <p:pic>
        <p:nvPicPr>
          <p:cNvPr id="55" name="Picture 4"/>
          <p:cNvPicPr>
            <a:picLocks noChangeAspect="1" noChangeArrowheads="1"/>
          </p:cNvPicPr>
          <p:nvPr/>
        </p:nvPicPr>
        <p:blipFill>
          <a:blip r:embed="rId2" cstate="print"/>
          <a:srcRect t="16843" b="15788"/>
          <a:stretch>
            <a:fillRect/>
          </a:stretch>
        </p:blipFill>
        <p:spPr bwMode="auto">
          <a:xfrm>
            <a:off x="838200" y="1219200"/>
            <a:ext cx="7219950" cy="609600"/>
          </a:xfrm>
          <a:prstGeom prst="rect">
            <a:avLst/>
          </a:prstGeom>
          <a:noFill/>
          <a:ln w="12700">
            <a:noFill/>
            <a:miter lim="800000"/>
            <a:headEnd type="none" w="sm" len="sm"/>
            <a:tailEnd type="none" w="sm" len="sm"/>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685800"/>
            <a:ext cx="7772400" cy="838200"/>
          </a:xfrm>
        </p:spPr>
        <p:txBody>
          <a:bodyPr/>
          <a:lstStyle/>
          <a:p>
            <a:r>
              <a:rPr lang="en-US" dirty="0" smtClean="0"/>
              <a:t>Header and Data Field Transmission</a:t>
            </a:r>
          </a:p>
        </p:txBody>
      </p:sp>
      <p:sp>
        <p:nvSpPr>
          <p:cNvPr id="2052" name="Date Placeholder 2"/>
          <p:cNvSpPr>
            <a:spLocks noGrp="1"/>
          </p:cNvSpPr>
          <p:nvPr>
            <p:ph type="dt" sz="quarter" idx="10"/>
          </p:nvPr>
        </p:nvSpPr>
        <p:spPr>
          <a:noFill/>
        </p:spPr>
        <p:txBody>
          <a:bodyPr/>
          <a:lstStyle/>
          <a:p>
            <a:r>
              <a:rPr lang="en-US" smtClean="0"/>
              <a:t>March 2011</a:t>
            </a:r>
          </a:p>
        </p:txBody>
      </p:sp>
      <p:sp>
        <p:nvSpPr>
          <p:cNvPr id="2053" name="Footer Placeholder 3"/>
          <p:cNvSpPr>
            <a:spLocks noGrp="1"/>
          </p:cNvSpPr>
          <p:nvPr>
            <p:ph type="ftr" sz="quarter" idx="11"/>
          </p:nvPr>
        </p:nvSpPr>
        <p:spPr>
          <a:noFill/>
        </p:spPr>
        <p:txBody>
          <a:bodyPr/>
          <a:lstStyle/>
          <a:p>
            <a:r>
              <a:rPr lang="en-US" smtClean="0"/>
              <a:t>Eldad Perahia, Intel Corporation</a:t>
            </a:r>
          </a:p>
        </p:txBody>
      </p:sp>
      <p:sp>
        <p:nvSpPr>
          <p:cNvPr id="2054" name="Slide Number Placeholder 4"/>
          <p:cNvSpPr>
            <a:spLocks noGrp="1"/>
          </p:cNvSpPr>
          <p:nvPr>
            <p:ph type="sldNum" sz="quarter" idx="12"/>
          </p:nvPr>
        </p:nvSpPr>
        <p:spPr>
          <a:noFill/>
        </p:spPr>
        <p:txBody>
          <a:bodyPr/>
          <a:lstStyle/>
          <a:p>
            <a:r>
              <a:rPr lang="en-US" smtClean="0"/>
              <a:t>Slide </a:t>
            </a:r>
            <a:fld id="{11F249CA-A9BE-4B63-B5CA-25830004E8AE}" type="slidenum">
              <a:rPr lang="en-US" smtClean="0"/>
              <a:pPr/>
              <a:t>14</a:t>
            </a:fld>
            <a:endParaRPr lang="en-US" smtClean="0"/>
          </a:p>
        </p:txBody>
      </p:sp>
      <p:pic>
        <p:nvPicPr>
          <p:cNvPr id="2055" name="Picture 4"/>
          <p:cNvPicPr>
            <a:picLocks noChangeAspect="1" noChangeArrowheads="1"/>
          </p:cNvPicPr>
          <p:nvPr/>
        </p:nvPicPr>
        <p:blipFill>
          <a:blip r:embed="rId2" cstate="print"/>
          <a:srcRect t="16843" b="15788"/>
          <a:stretch>
            <a:fillRect/>
          </a:stretch>
        </p:blipFill>
        <p:spPr bwMode="auto">
          <a:xfrm>
            <a:off x="914400" y="1524000"/>
            <a:ext cx="7219950" cy="609600"/>
          </a:xfrm>
          <a:prstGeom prst="rect">
            <a:avLst/>
          </a:prstGeom>
          <a:noFill/>
          <a:ln w="12700">
            <a:noFill/>
            <a:miter lim="800000"/>
            <a:headEnd type="none" w="sm" len="sm"/>
            <a:tailEnd type="none" w="sm" len="sm"/>
          </a:ln>
        </p:spPr>
      </p:pic>
      <p:sp>
        <p:nvSpPr>
          <p:cNvPr id="8" name="Rectangle 7"/>
          <p:cNvSpPr/>
          <p:nvPr/>
        </p:nvSpPr>
        <p:spPr bwMode="auto">
          <a:xfrm>
            <a:off x="2514600" y="2362200"/>
            <a:ext cx="1143000" cy="83820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solidFill>
                  <a:schemeClr val="tx1"/>
                </a:solidFill>
                <a:latin typeface="Times New Roman" pitchFamily="18" charset="0"/>
              </a:rPr>
              <a:t>Scrambler</a:t>
            </a:r>
            <a:endParaRPr kumimoji="0" lang="en-US" sz="1800" b="0" i="0" u="none" strike="noStrike" cap="none" normalizeH="0" baseline="0" dirty="0" smtClean="0">
              <a:ln>
                <a:noFill/>
              </a:ln>
              <a:solidFill>
                <a:schemeClr val="tx1"/>
              </a:solidFill>
              <a:effectLst/>
              <a:latin typeface="Times New Roman" pitchFamily="18" charset="0"/>
            </a:endParaRPr>
          </a:p>
        </p:txBody>
      </p:sp>
      <p:cxnSp>
        <p:nvCxnSpPr>
          <p:cNvPr id="15" name="Straight Arrow Connector 14"/>
          <p:cNvCxnSpPr/>
          <p:nvPr/>
        </p:nvCxnSpPr>
        <p:spPr bwMode="auto">
          <a:xfrm>
            <a:off x="1981200" y="2743200"/>
            <a:ext cx="5334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 name="Straight Arrow Connector 16"/>
          <p:cNvCxnSpPr/>
          <p:nvPr/>
        </p:nvCxnSpPr>
        <p:spPr bwMode="auto">
          <a:xfrm>
            <a:off x="3657600" y="2743200"/>
            <a:ext cx="5334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 name="Rectangle 17"/>
          <p:cNvSpPr/>
          <p:nvPr/>
        </p:nvSpPr>
        <p:spPr bwMode="auto">
          <a:xfrm>
            <a:off x="4191000" y="2362200"/>
            <a:ext cx="1143000" cy="83820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solidFill>
                  <a:schemeClr val="tx1"/>
                </a:solidFill>
                <a:latin typeface="Times New Roman" pitchFamily="18" charset="0"/>
              </a:rPr>
              <a:t>Encoder</a:t>
            </a:r>
            <a:endParaRPr kumimoji="0" lang="en-US" sz="1800" b="0" i="0" u="none" strike="noStrike" cap="none" normalizeH="0" baseline="0" dirty="0" smtClean="0">
              <a:ln>
                <a:noFill/>
              </a:ln>
              <a:solidFill>
                <a:schemeClr val="tx1"/>
              </a:solidFill>
              <a:effectLst/>
              <a:latin typeface="Times New Roman" pitchFamily="18" charset="0"/>
            </a:endParaRPr>
          </a:p>
        </p:txBody>
      </p:sp>
      <p:cxnSp>
        <p:nvCxnSpPr>
          <p:cNvPr id="21" name="Straight Arrow Connector 20"/>
          <p:cNvCxnSpPr/>
          <p:nvPr/>
        </p:nvCxnSpPr>
        <p:spPr bwMode="auto">
          <a:xfrm>
            <a:off x="5334000" y="2743200"/>
            <a:ext cx="5334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2" name="Rectangle 21"/>
          <p:cNvSpPr/>
          <p:nvPr/>
        </p:nvSpPr>
        <p:spPr bwMode="auto">
          <a:xfrm>
            <a:off x="5867400" y="2362200"/>
            <a:ext cx="1295400" cy="83820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solidFill>
                  <a:schemeClr val="tx1"/>
                </a:solidFill>
                <a:latin typeface="Times New Roman" pitchFamily="18" charset="0"/>
              </a:rPr>
              <a:t>Modulator</a:t>
            </a:r>
            <a:endParaRPr kumimoji="0" lang="en-US" sz="1800" b="0" i="0" u="none" strike="noStrike" cap="none" normalizeH="0" baseline="0" dirty="0" smtClean="0">
              <a:ln>
                <a:noFill/>
              </a:ln>
              <a:solidFill>
                <a:schemeClr val="tx1"/>
              </a:solidFill>
              <a:effectLst/>
              <a:latin typeface="Times New Roman" pitchFamily="18" charset="0"/>
            </a:endParaRPr>
          </a:p>
        </p:txBody>
      </p:sp>
      <p:sp>
        <p:nvSpPr>
          <p:cNvPr id="26" name="TextBox 25"/>
          <p:cNvSpPr txBox="1"/>
          <p:nvPr/>
        </p:nvSpPr>
        <p:spPr>
          <a:xfrm>
            <a:off x="1219200" y="4724400"/>
            <a:ext cx="530915" cy="369332"/>
          </a:xfrm>
          <a:prstGeom prst="rect">
            <a:avLst/>
          </a:prstGeom>
          <a:noFill/>
        </p:spPr>
        <p:txBody>
          <a:bodyPr wrap="none" rtlCol="0">
            <a:spAutoFit/>
          </a:bodyPr>
          <a:lstStyle/>
          <a:p>
            <a:r>
              <a:rPr lang="en-US" sz="1800" dirty="0" smtClean="0"/>
              <a:t>SC:</a:t>
            </a:r>
            <a:endParaRPr lang="en-US" sz="1800" dirty="0"/>
          </a:p>
        </p:txBody>
      </p:sp>
      <p:cxnSp>
        <p:nvCxnSpPr>
          <p:cNvPr id="27" name="Straight Arrow Connector 26"/>
          <p:cNvCxnSpPr/>
          <p:nvPr/>
        </p:nvCxnSpPr>
        <p:spPr bwMode="auto">
          <a:xfrm>
            <a:off x="2209800" y="4876800"/>
            <a:ext cx="22098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8" name="Rectangle 27"/>
          <p:cNvSpPr/>
          <p:nvPr/>
        </p:nvSpPr>
        <p:spPr bwMode="auto">
          <a:xfrm>
            <a:off x="4419600" y="4495800"/>
            <a:ext cx="1066800" cy="83820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solidFill>
                  <a:schemeClr val="tx1"/>
                </a:solidFill>
                <a:latin typeface="Times New Roman" pitchFamily="18" charset="0"/>
              </a:rPr>
              <a:t>Symbol Blocking</a:t>
            </a:r>
          </a:p>
        </p:txBody>
      </p:sp>
      <p:sp>
        <p:nvSpPr>
          <p:cNvPr id="30" name="TextBox 29"/>
          <p:cNvSpPr txBox="1"/>
          <p:nvPr/>
        </p:nvSpPr>
        <p:spPr>
          <a:xfrm>
            <a:off x="1219200" y="5791200"/>
            <a:ext cx="915635" cy="369332"/>
          </a:xfrm>
          <a:prstGeom prst="rect">
            <a:avLst/>
          </a:prstGeom>
          <a:noFill/>
        </p:spPr>
        <p:txBody>
          <a:bodyPr wrap="none" rtlCol="0">
            <a:spAutoFit/>
          </a:bodyPr>
          <a:lstStyle/>
          <a:p>
            <a:r>
              <a:rPr lang="en-US" sz="1800" dirty="0" smtClean="0"/>
              <a:t>OFDM:</a:t>
            </a:r>
            <a:endParaRPr lang="en-US" sz="1800" dirty="0"/>
          </a:p>
        </p:txBody>
      </p:sp>
      <p:cxnSp>
        <p:nvCxnSpPr>
          <p:cNvPr id="31" name="Straight Arrow Connector 30"/>
          <p:cNvCxnSpPr/>
          <p:nvPr/>
        </p:nvCxnSpPr>
        <p:spPr bwMode="auto">
          <a:xfrm>
            <a:off x="2209800" y="5943600"/>
            <a:ext cx="5334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2" name="Rectangle 31"/>
          <p:cNvSpPr/>
          <p:nvPr/>
        </p:nvSpPr>
        <p:spPr bwMode="auto">
          <a:xfrm>
            <a:off x="4419600" y="5562600"/>
            <a:ext cx="1066800" cy="83820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solidFill>
                  <a:schemeClr val="tx1"/>
                </a:solidFill>
                <a:latin typeface="Times New Roman" pitchFamily="18" charset="0"/>
              </a:rPr>
              <a:t>IDFT</a:t>
            </a:r>
            <a:endParaRPr kumimoji="0" lang="en-US" sz="1800" b="0" i="0" u="none" strike="noStrike" cap="none" normalizeH="0" baseline="0" dirty="0" smtClean="0">
              <a:ln>
                <a:noFill/>
              </a:ln>
              <a:solidFill>
                <a:schemeClr val="tx1"/>
              </a:solidFill>
              <a:effectLst/>
              <a:latin typeface="Times New Roman" pitchFamily="18" charset="0"/>
            </a:endParaRPr>
          </a:p>
        </p:txBody>
      </p:sp>
      <p:cxnSp>
        <p:nvCxnSpPr>
          <p:cNvPr id="33" name="Straight Arrow Connector 32"/>
          <p:cNvCxnSpPr/>
          <p:nvPr/>
        </p:nvCxnSpPr>
        <p:spPr bwMode="auto">
          <a:xfrm>
            <a:off x="5486400" y="5943600"/>
            <a:ext cx="5334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4" name="Rectangle 33"/>
          <p:cNvSpPr/>
          <p:nvPr/>
        </p:nvSpPr>
        <p:spPr bwMode="auto">
          <a:xfrm>
            <a:off x="6019800" y="5562600"/>
            <a:ext cx="1143000" cy="83820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solidFill>
                  <a:schemeClr val="tx1"/>
                </a:solidFill>
                <a:latin typeface="Times New Roman" pitchFamily="18" charset="0"/>
              </a:rPr>
              <a:t>GI Insertion</a:t>
            </a:r>
            <a:endParaRPr kumimoji="0" lang="en-US" sz="1800" b="0" i="0" u="none" strike="noStrike" cap="none" normalizeH="0" baseline="0" dirty="0" smtClean="0">
              <a:ln>
                <a:noFill/>
              </a:ln>
              <a:solidFill>
                <a:schemeClr val="tx1"/>
              </a:solidFill>
              <a:effectLst/>
              <a:latin typeface="Times New Roman" pitchFamily="18" charset="0"/>
            </a:endParaRPr>
          </a:p>
        </p:txBody>
      </p:sp>
      <p:cxnSp>
        <p:nvCxnSpPr>
          <p:cNvPr id="35" name="Straight Arrow Connector 34"/>
          <p:cNvCxnSpPr/>
          <p:nvPr/>
        </p:nvCxnSpPr>
        <p:spPr bwMode="auto">
          <a:xfrm>
            <a:off x="7162800" y="5943600"/>
            <a:ext cx="5334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6" name="Straight Arrow Connector 35"/>
          <p:cNvCxnSpPr/>
          <p:nvPr/>
        </p:nvCxnSpPr>
        <p:spPr bwMode="auto">
          <a:xfrm>
            <a:off x="5486400" y="4876800"/>
            <a:ext cx="5334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7" name="Rectangle 36"/>
          <p:cNvSpPr/>
          <p:nvPr/>
        </p:nvSpPr>
        <p:spPr bwMode="auto">
          <a:xfrm>
            <a:off x="6019800" y="4495800"/>
            <a:ext cx="1143000" cy="83820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solidFill>
                  <a:schemeClr val="tx1"/>
                </a:solidFill>
                <a:latin typeface="Times New Roman" pitchFamily="18" charset="0"/>
              </a:rPr>
              <a:t>GI Insertion</a:t>
            </a:r>
            <a:endParaRPr kumimoji="0" lang="en-US" sz="1800" b="0" i="0" u="none" strike="noStrike" cap="none" normalizeH="0" baseline="0" dirty="0" smtClean="0">
              <a:ln>
                <a:noFill/>
              </a:ln>
              <a:solidFill>
                <a:schemeClr val="tx1"/>
              </a:solidFill>
              <a:effectLst/>
              <a:latin typeface="Times New Roman" pitchFamily="18" charset="0"/>
            </a:endParaRPr>
          </a:p>
        </p:txBody>
      </p:sp>
      <p:cxnSp>
        <p:nvCxnSpPr>
          <p:cNvPr id="38" name="Straight Arrow Connector 37"/>
          <p:cNvCxnSpPr/>
          <p:nvPr/>
        </p:nvCxnSpPr>
        <p:spPr bwMode="auto">
          <a:xfrm>
            <a:off x="7162800" y="4876800"/>
            <a:ext cx="5334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2" name="Elbow Connector 41"/>
          <p:cNvCxnSpPr/>
          <p:nvPr/>
        </p:nvCxnSpPr>
        <p:spPr bwMode="auto">
          <a:xfrm flipH="1">
            <a:off x="533400" y="2743200"/>
            <a:ext cx="6629400" cy="609600"/>
          </a:xfrm>
          <a:prstGeom prst="bentConnector3">
            <a:avLst>
              <a:gd name="adj1" fmla="val -3448"/>
            </a:avLst>
          </a:prstGeom>
          <a:solidFill>
            <a:schemeClr val="accent1"/>
          </a:solidFill>
          <a:ln w="12700" cap="flat" cmpd="sng" algn="ctr">
            <a:solidFill>
              <a:schemeClr val="tx1"/>
            </a:solidFill>
            <a:prstDash val="solid"/>
            <a:round/>
            <a:headEnd type="none" w="sm" len="sm"/>
            <a:tailEnd type="none" w="sm" len="sm"/>
          </a:ln>
          <a:effectLst/>
        </p:spPr>
      </p:cxnSp>
      <p:cxnSp>
        <p:nvCxnSpPr>
          <p:cNvPr id="54" name="Straight Connector 53"/>
          <p:cNvCxnSpPr/>
          <p:nvPr/>
        </p:nvCxnSpPr>
        <p:spPr bwMode="auto">
          <a:xfrm rot="5400000">
            <a:off x="-304800" y="4191000"/>
            <a:ext cx="1676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6" name="Straight Arrow Connector 55"/>
          <p:cNvCxnSpPr/>
          <p:nvPr/>
        </p:nvCxnSpPr>
        <p:spPr bwMode="auto">
          <a:xfrm>
            <a:off x="533400" y="5029200"/>
            <a:ext cx="6096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8" name="TextBox 57"/>
          <p:cNvSpPr txBox="1"/>
          <p:nvPr/>
        </p:nvSpPr>
        <p:spPr>
          <a:xfrm>
            <a:off x="1219200" y="3810000"/>
            <a:ext cx="954107" cy="369332"/>
          </a:xfrm>
          <a:prstGeom prst="rect">
            <a:avLst/>
          </a:prstGeom>
          <a:noFill/>
        </p:spPr>
        <p:txBody>
          <a:bodyPr wrap="none" rtlCol="0">
            <a:spAutoFit/>
          </a:bodyPr>
          <a:lstStyle/>
          <a:p>
            <a:r>
              <a:rPr lang="en-US" sz="1800" dirty="0" smtClean="0"/>
              <a:t>Control:</a:t>
            </a:r>
            <a:endParaRPr lang="en-US" sz="1800" dirty="0"/>
          </a:p>
        </p:txBody>
      </p:sp>
      <p:cxnSp>
        <p:nvCxnSpPr>
          <p:cNvPr id="59" name="Straight Arrow Connector 58"/>
          <p:cNvCxnSpPr/>
          <p:nvPr/>
        </p:nvCxnSpPr>
        <p:spPr bwMode="auto">
          <a:xfrm>
            <a:off x="3886200" y="3962400"/>
            <a:ext cx="5334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60" name="Rectangle 59"/>
          <p:cNvSpPr/>
          <p:nvPr/>
        </p:nvSpPr>
        <p:spPr bwMode="auto">
          <a:xfrm>
            <a:off x="4419600" y="3581400"/>
            <a:ext cx="1066800" cy="83820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solidFill>
                  <a:schemeClr val="tx1"/>
                </a:solidFill>
                <a:latin typeface="Times New Roman" pitchFamily="18" charset="0"/>
              </a:rPr>
              <a:t>Symbol Blocking</a:t>
            </a:r>
          </a:p>
        </p:txBody>
      </p:sp>
      <p:cxnSp>
        <p:nvCxnSpPr>
          <p:cNvPr id="61" name="Straight Arrow Connector 60"/>
          <p:cNvCxnSpPr/>
          <p:nvPr/>
        </p:nvCxnSpPr>
        <p:spPr bwMode="auto">
          <a:xfrm>
            <a:off x="5486400" y="3962400"/>
            <a:ext cx="5334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62" name="Rectangle 61"/>
          <p:cNvSpPr/>
          <p:nvPr/>
        </p:nvSpPr>
        <p:spPr bwMode="auto">
          <a:xfrm>
            <a:off x="6019800" y="3581400"/>
            <a:ext cx="1143000" cy="83820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solidFill>
                  <a:schemeClr val="tx1"/>
                </a:solidFill>
                <a:latin typeface="Times New Roman" pitchFamily="18" charset="0"/>
              </a:rPr>
              <a:t>GI Insertion</a:t>
            </a:r>
            <a:endParaRPr kumimoji="0" lang="en-US" sz="1800" b="0" i="0" u="none" strike="noStrike" cap="none" normalizeH="0" baseline="0" dirty="0" smtClean="0">
              <a:ln>
                <a:noFill/>
              </a:ln>
              <a:solidFill>
                <a:schemeClr val="tx1"/>
              </a:solidFill>
              <a:effectLst/>
              <a:latin typeface="Times New Roman" pitchFamily="18" charset="0"/>
            </a:endParaRPr>
          </a:p>
        </p:txBody>
      </p:sp>
      <p:cxnSp>
        <p:nvCxnSpPr>
          <p:cNvPr id="63" name="Straight Arrow Connector 62"/>
          <p:cNvCxnSpPr/>
          <p:nvPr/>
        </p:nvCxnSpPr>
        <p:spPr bwMode="auto">
          <a:xfrm>
            <a:off x="7162800" y="3962400"/>
            <a:ext cx="5334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5" name="Straight Arrow Connector 64"/>
          <p:cNvCxnSpPr/>
          <p:nvPr/>
        </p:nvCxnSpPr>
        <p:spPr bwMode="auto">
          <a:xfrm>
            <a:off x="2209800" y="3962400"/>
            <a:ext cx="5334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66" name="Rectangle 65"/>
          <p:cNvSpPr/>
          <p:nvPr/>
        </p:nvSpPr>
        <p:spPr bwMode="auto">
          <a:xfrm>
            <a:off x="2743200" y="3581400"/>
            <a:ext cx="1143000" cy="83820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solidFill>
                  <a:schemeClr val="tx1"/>
                </a:solidFill>
                <a:latin typeface="Times New Roman" pitchFamily="18" charset="0"/>
              </a:rPr>
              <a:t>Spreading</a:t>
            </a:r>
          </a:p>
        </p:txBody>
      </p:sp>
      <p:sp>
        <p:nvSpPr>
          <p:cNvPr id="71" name="Rectangle 70"/>
          <p:cNvSpPr/>
          <p:nvPr/>
        </p:nvSpPr>
        <p:spPr bwMode="auto">
          <a:xfrm>
            <a:off x="2743200" y="5562600"/>
            <a:ext cx="1143000" cy="83820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solidFill>
                  <a:schemeClr val="tx1"/>
                </a:solidFill>
                <a:latin typeface="Times New Roman" pitchFamily="18" charset="0"/>
              </a:rPr>
              <a:t>Pilot Insertion</a:t>
            </a:r>
            <a:endParaRPr kumimoji="0" lang="en-US" sz="1800" b="0" i="0" u="none" strike="noStrike" cap="none" normalizeH="0" baseline="0" dirty="0" smtClean="0">
              <a:ln>
                <a:noFill/>
              </a:ln>
              <a:solidFill>
                <a:schemeClr val="tx1"/>
              </a:solidFill>
              <a:effectLst/>
              <a:latin typeface="Times New Roman" pitchFamily="18" charset="0"/>
            </a:endParaRPr>
          </a:p>
        </p:txBody>
      </p:sp>
      <p:cxnSp>
        <p:nvCxnSpPr>
          <p:cNvPr id="72" name="Straight Arrow Connector 71"/>
          <p:cNvCxnSpPr/>
          <p:nvPr/>
        </p:nvCxnSpPr>
        <p:spPr bwMode="auto">
          <a:xfrm>
            <a:off x="3886200" y="5943600"/>
            <a:ext cx="5334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Control PHY</a:t>
            </a:r>
          </a:p>
        </p:txBody>
      </p:sp>
      <p:sp>
        <p:nvSpPr>
          <p:cNvPr id="17411" name="Content Placeholder 5"/>
          <p:cNvSpPr>
            <a:spLocks noGrp="1"/>
          </p:cNvSpPr>
          <p:nvPr>
            <p:ph idx="1"/>
          </p:nvPr>
        </p:nvSpPr>
        <p:spPr>
          <a:xfrm>
            <a:off x="685800" y="1676400"/>
            <a:ext cx="7772400" cy="4419600"/>
          </a:xfrm>
        </p:spPr>
        <p:txBody>
          <a:bodyPr/>
          <a:lstStyle/>
          <a:p>
            <a:r>
              <a:rPr lang="en-US" sz="2000" dirty="0" smtClean="0"/>
              <a:t>Designed for very low SNR operation to close link prior to beamforming</a:t>
            </a:r>
            <a:endParaRPr lang="en-US" sz="2000" dirty="0" smtClean="0">
              <a:cs typeface="Times New Roman" pitchFamily="18" charset="0"/>
            </a:endParaRPr>
          </a:p>
          <a:p>
            <a:pPr lvl="1"/>
            <a:r>
              <a:rPr lang="en-US" sz="1800" dirty="0" smtClean="0">
                <a:cs typeface="Times New Roman" pitchFamily="18" charset="0"/>
              </a:rPr>
              <a:t>Mandatory single carrier mode with data rate ~27.5 Mbps (MCS 0)</a:t>
            </a:r>
          </a:p>
          <a:p>
            <a:pPr lvl="1"/>
            <a:r>
              <a:rPr lang="en-US" sz="1800" dirty="0" smtClean="0"/>
              <a:t>32 sample </a:t>
            </a:r>
            <a:r>
              <a:rPr lang="en-US" sz="1800" dirty="0" err="1" smtClean="0"/>
              <a:t>Golay</a:t>
            </a:r>
            <a:r>
              <a:rPr lang="en-US" sz="1800" dirty="0" smtClean="0"/>
              <a:t> spreading sequence, also mitigates against longer delay spread channels</a:t>
            </a:r>
          </a:p>
          <a:p>
            <a:pPr lvl="1"/>
            <a:r>
              <a:rPr lang="el-GR" sz="1800" dirty="0" smtClean="0"/>
              <a:t>π/2</a:t>
            </a:r>
            <a:r>
              <a:rPr lang="en-US" sz="1800" dirty="0" smtClean="0"/>
              <a:t> - Differential BPSK modulation: more robust in the presence of phase noise allowing for shorter training fields</a:t>
            </a:r>
          </a:p>
          <a:p>
            <a:r>
              <a:rPr lang="en-US" sz="2000" dirty="0" smtClean="0"/>
              <a:t>Rate ½ coding used, shortened from the common 3/4 LDPC code</a:t>
            </a:r>
          </a:p>
          <a:p>
            <a:pPr lvl="1"/>
            <a:r>
              <a:rPr lang="en-US" sz="1800" dirty="0" smtClean="0"/>
              <a:t>Effective shorter block size: 336 bits</a:t>
            </a:r>
          </a:p>
          <a:p>
            <a:pPr lvl="1"/>
            <a:r>
              <a:rPr lang="en-US" sz="1800" dirty="0" smtClean="0"/>
              <a:t>Short LDPC code is more efficient for short packets</a:t>
            </a:r>
          </a:p>
          <a:p>
            <a:pPr lvl="1"/>
            <a:r>
              <a:rPr lang="en-US" sz="1800" dirty="0" smtClean="0"/>
              <a:t>Bits are evenly divided between </a:t>
            </a:r>
            <a:r>
              <a:rPr lang="en-US" sz="1800" dirty="0" err="1" smtClean="0"/>
              <a:t>codewords</a:t>
            </a:r>
            <a:r>
              <a:rPr lang="en-US" sz="1800" dirty="0" smtClean="0"/>
              <a:t> to allow equal protection</a:t>
            </a:r>
          </a:p>
          <a:p>
            <a:r>
              <a:rPr lang="en-US" sz="2000" dirty="0" smtClean="0"/>
              <a:t>Packet length limitations</a:t>
            </a:r>
          </a:p>
          <a:p>
            <a:pPr lvl="1"/>
            <a:r>
              <a:rPr lang="en-US" sz="1800" dirty="0" smtClean="0"/>
              <a:t>A-MPDU aggregation is not allowed using Control MCS</a:t>
            </a:r>
          </a:p>
          <a:p>
            <a:pPr lvl="1"/>
            <a:r>
              <a:rPr lang="en-US" sz="1800" dirty="0" smtClean="0"/>
              <a:t>Maximum length is limited to 1024 bytes</a:t>
            </a:r>
          </a:p>
          <a:p>
            <a:pPr>
              <a:buFontTx/>
              <a:buNone/>
            </a:pPr>
            <a:endParaRPr lang="en-US" dirty="0" smtClean="0"/>
          </a:p>
        </p:txBody>
      </p:sp>
      <p:sp>
        <p:nvSpPr>
          <p:cNvPr id="17412" name="Date Placeholder 2"/>
          <p:cNvSpPr>
            <a:spLocks noGrp="1"/>
          </p:cNvSpPr>
          <p:nvPr>
            <p:ph type="dt" sz="quarter" idx="10"/>
          </p:nvPr>
        </p:nvSpPr>
        <p:spPr>
          <a:noFill/>
        </p:spPr>
        <p:txBody>
          <a:bodyPr/>
          <a:lstStyle/>
          <a:p>
            <a:r>
              <a:rPr lang="en-US" smtClean="0"/>
              <a:t>March 2011</a:t>
            </a:r>
          </a:p>
        </p:txBody>
      </p:sp>
      <p:sp>
        <p:nvSpPr>
          <p:cNvPr id="17413" name="Footer Placeholder 3"/>
          <p:cNvSpPr>
            <a:spLocks noGrp="1"/>
          </p:cNvSpPr>
          <p:nvPr>
            <p:ph type="ftr" sz="quarter" idx="11"/>
          </p:nvPr>
        </p:nvSpPr>
        <p:spPr>
          <a:noFill/>
        </p:spPr>
        <p:txBody>
          <a:bodyPr/>
          <a:lstStyle/>
          <a:p>
            <a:r>
              <a:rPr lang="en-US" smtClean="0"/>
              <a:t>Eldad Perahia, Intel Corporation</a:t>
            </a:r>
          </a:p>
        </p:txBody>
      </p:sp>
      <p:sp>
        <p:nvSpPr>
          <p:cNvPr id="17414" name="Slide Number Placeholder 4"/>
          <p:cNvSpPr>
            <a:spLocks noGrp="1"/>
          </p:cNvSpPr>
          <p:nvPr>
            <p:ph type="sldNum" sz="quarter" idx="12"/>
          </p:nvPr>
        </p:nvSpPr>
        <p:spPr>
          <a:noFill/>
        </p:spPr>
        <p:txBody>
          <a:bodyPr/>
          <a:lstStyle/>
          <a:p>
            <a:r>
              <a:rPr lang="en-US" smtClean="0"/>
              <a:t>Slide </a:t>
            </a:r>
            <a:fld id="{976235B0-1D60-4EE5-BEA2-8CBA06EF23EC}" type="slidenum">
              <a:rPr lang="en-US" smtClean="0"/>
              <a:pPr/>
              <a:t>15</a:t>
            </a:fld>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Single Carrier PHY</a:t>
            </a:r>
          </a:p>
        </p:txBody>
      </p:sp>
      <p:sp>
        <p:nvSpPr>
          <p:cNvPr id="18436" name="Date Placeholder 2"/>
          <p:cNvSpPr>
            <a:spLocks noGrp="1"/>
          </p:cNvSpPr>
          <p:nvPr>
            <p:ph type="dt" sz="half" idx="10"/>
          </p:nvPr>
        </p:nvSpPr>
        <p:spPr>
          <a:noFill/>
        </p:spPr>
        <p:txBody>
          <a:bodyPr/>
          <a:lstStyle/>
          <a:p>
            <a:r>
              <a:rPr lang="en-US" smtClean="0"/>
              <a:t>March 2011</a:t>
            </a:r>
          </a:p>
        </p:txBody>
      </p:sp>
      <p:sp>
        <p:nvSpPr>
          <p:cNvPr id="18437" name="Footer Placeholder 3"/>
          <p:cNvSpPr>
            <a:spLocks noGrp="1"/>
          </p:cNvSpPr>
          <p:nvPr>
            <p:ph type="ftr" sz="quarter" idx="11"/>
          </p:nvPr>
        </p:nvSpPr>
        <p:spPr>
          <a:noFill/>
        </p:spPr>
        <p:txBody>
          <a:bodyPr/>
          <a:lstStyle/>
          <a:p>
            <a:r>
              <a:rPr lang="en-US" smtClean="0"/>
              <a:t>Eldad Perahia, Intel Corporation</a:t>
            </a:r>
          </a:p>
        </p:txBody>
      </p:sp>
      <p:sp>
        <p:nvSpPr>
          <p:cNvPr id="18438" name="Slide Number Placeholder 4"/>
          <p:cNvSpPr>
            <a:spLocks noGrp="1"/>
          </p:cNvSpPr>
          <p:nvPr>
            <p:ph type="sldNum" sz="quarter" idx="12"/>
          </p:nvPr>
        </p:nvSpPr>
        <p:spPr>
          <a:noFill/>
        </p:spPr>
        <p:txBody>
          <a:bodyPr/>
          <a:lstStyle/>
          <a:p>
            <a:r>
              <a:rPr lang="en-US" smtClean="0"/>
              <a:t>Slide </a:t>
            </a:r>
            <a:fld id="{A1BA6B4D-3AD7-496D-BCCC-1B3F186F24F0}" type="slidenum">
              <a:rPr lang="en-US" smtClean="0"/>
              <a:pPr/>
              <a:t>16</a:t>
            </a:fld>
            <a:endParaRPr lang="en-US" smtClean="0"/>
          </a:p>
        </p:txBody>
      </p:sp>
      <p:graphicFrame>
        <p:nvGraphicFramePr>
          <p:cNvPr id="7" name="Content Placeholder 82"/>
          <p:cNvGraphicFramePr>
            <a:graphicFrameLocks/>
          </p:cNvGraphicFramePr>
          <p:nvPr/>
        </p:nvGraphicFramePr>
        <p:xfrm>
          <a:off x="4419600" y="1752600"/>
          <a:ext cx="4572000" cy="2980846"/>
        </p:xfrm>
        <a:graphic>
          <a:graphicData uri="http://schemas.openxmlformats.org/drawingml/2006/table">
            <a:tbl>
              <a:tblPr firstRow="1" bandRow="1">
                <a:tableStyleId>{5C22544A-7EE6-4342-B048-85BDC9FD1C3A}</a:tableStyleId>
              </a:tblPr>
              <a:tblGrid>
                <a:gridCol w="904352"/>
                <a:gridCol w="924448"/>
                <a:gridCol w="457200"/>
                <a:gridCol w="762000"/>
                <a:gridCol w="762000"/>
                <a:gridCol w="762000"/>
              </a:tblGrid>
              <a:tr h="552946">
                <a:tc>
                  <a:txBody>
                    <a:bodyPr/>
                    <a:lstStyle/>
                    <a:p>
                      <a:pPr algn="ctr" fontAlgn="b"/>
                      <a:r>
                        <a:rPr lang="en-US" sz="1200" b="0" i="0" u="none" strike="noStrike" dirty="0">
                          <a:latin typeface="Arial" pitchFamily="34" charset="0"/>
                          <a:cs typeface="Arial" pitchFamily="34" charset="0"/>
                        </a:rPr>
                        <a:t>MCS Index</a:t>
                      </a:r>
                    </a:p>
                  </a:txBody>
                  <a:tcPr marL="9525" marR="9525" marT="9525" marB="0" anchor="ctr"/>
                </a:tc>
                <a:tc>
                  <a:txBody>
                    <a:bodyPr/>
                    <a:lstStyle/>
                    <a:p>
                      <a:pPr algn="ctr" fontAlgn="b"/>
                      <a:r>
                        <a:rPr lang="en-US" sz="1200" b="0" i="0" u="none" strike="noStrike" dirty="0">
                          <a:latin typeface="Arial" pitchFamily="34" charset="0"/>
                          <a:cs typeface="Arial" pitchFamily="34" charset="0"/>
                        </a:rPr>
                        <a:t>Modulation</a:t>
                      </a:r>
                    </a:p>
                  </a:txBody>
                  <a:tcPr marL="9525" marR="9525" marT="9525" marB="0" anchor="ctr"/>
                </a:tc>
                <a:tc>
                  <a:txBody>
                    <a:bodyPr/>
                    <a:lstStyle/>
                    <a:p>
                      <a:pPr algn="ctr" fontAlgn="b"/>
                      <a:r>
                        <a:rPr lang="en-US" sz="1200" b="0" i="0" u="none" strike="noStrike" dirty="0">
                          <a:latin typeface="Arial" pitchFamily="34" charset="0"/>
                          <a:cs typeface="Arial" pitchFamily="34" charset="0"/>
                        </a:rPr>
                        <a:t>N</a:t>
                      </a:r>
                      <a:r>
                        <a:rPr lang="en-US" sz="1200" b="0" i="0" u="none" strike="noStrike" baseline="-25000" dirty="0">
                          <a:latin typeface="Arial" pitchFamily="34" charset="0"/>
                          <a:cs typeface="Arial" pitchFamily="34" charset="0"/>
                        </a:rPr>
                        <a:t>CBPS</a:t>
                      </a:r>
                      <a:endParaRPr lang="en-US" sz="1200" b="0" i="0" u="none" strike="noStrike" dirty="0">
                        <a:latin typeface="Arial" pitchFamily="34" charset="0"/>
                        <a:cs typeface="Arial" pitchFamily="34" charset="0"/>
                      </a:endParaRPr>
                    </a:p>
                  </a:txBody>
                  <a:tcPr marL="9525" marR="9525" marT="9525" marB="0" anchor="ctr"/>
                </a:tc>
                <a:tc>
                  <a:txBody>
                    <a:bodyPr/>
                    <a:lstStyle/>
                    <a:p>
                      <a:pPr algn="ctr" fontAlgn="b"/>
                      <a:r>
                        <a:rPr lang="en-US" sz="1200" b="0" i="0" u="none" strike="noStrike" dirty="0">
                          <a:latin typeface="Arial" pitchFamily="34" charset="0"/>
                          <a:cs typeface="Arial" pitchFamily="34" charset="0"/>
                        </a:rPr>
                        <a:t>Repetition</a:t>
                      </a:r>
                    </a:p>
                  </a:txBody>
                  <a:tcPr marL="9525" marR="9525" marT="9525" marB="0" anchor="ctr"/>
                </a:tc>
                <a:tc>
                  <a:txBody>
                    <a:bodyPr/>
                    <a:lstStyle/>
                    <a:p>
                      <a:pPr algn="ctr" fontAlgn="b"/>
                      <a:r>
                        <a:rPr lang="en-US" sz="1200" b="0" i="0" u="none" strike="noStrike" dirty="0">
                          <a:latin typeface="Arial" pitchFamily="34" charset="0"/>
                          <a:cs typeface="Arial" pitchFamily="34" charset="0"/>
                        </a:rPr>
                        <a:t>Code Rate</a:t>
                      </a:r>
                    </a:p>
                  </a:txBody>
                  <a:tcPr marL="9525" marR="9525" marT="9525" marB="0" anchor="ctr"/>
                </a:tc>
                <a:tc>
                  <a:txBody>
                    <a:bodyPr/>
                    <a:lstStyle/>
                    <a:p>
                      <a:pPr algn="ctr" fontAlgn="b"/>
                      <a:r>
                        <a:rPr lang="en-US" sz="1200" b="0" i="0" u="none" strike="noStrike" dirty="0">
                          <a:latin typeface="Arial" pitchFamily="34" charset="0"/>
                          <a:cs typeface="Arial" pitchFamily="34" charset="0"/>
                        </a:rPr>
                        <a:t>Data Rate (Mbps)</a:t>
                      </a:r>
                    </a:p>
                  </a:txBody>
                  <a:tcPr marL="9525" marR="9525" marT="9525" marB="0" anchor="ctr"/>
                </a:tc>
              </a:tr>
              <a:tr h="202325">
                <a:tc>
                  <a:txBody>
                    <a:bodyPr/>
                    <a:lstStyle/>
                    <a:p>
                      <a:pPr algn="ctr" fontAlgn="b"/>
                      <a:r>
                        <a:rPr lang="en-US" sz="1200" b="0" i="0" u="none" strike="noStrike" kern="1200" dirty="0">
                          <a:solidFill>
                            <a:schemeClr val="dk1"/>
                          </a:solidFill>
                          <a:latin typeface="Arial" pitchFamily="34" charset="0"/>
                          <a:ea typeface="+mn-ea"/>
                          <a:cs typeface="Arial" pitchFamily="34" charset="0"/>
                        </a:rPr>
                        <a:t>1</a:t>
                      </a:r>
                    </a:p>
                  </a:txBody>
                  <a:tcPr marL="9525" marR="9525" marT="9525" marB="0" anchor="b">
                    <a:solidFill>
                      <a:srgbClr val="CCFF99"/>
                    </a:solidFill>
                  </a:tcPr>
                </a:tc>
                <a:tc>
                  <a:txBody>
                    <a:bodyPr/>
                    <a:lstStyle/>
                    <a:p>
                      <a:pPr algn="ctr" fontAlgn="b"/>
                      <a:r>
                        <a:rPr lang="el-GR" sz="1200" b="0" i="0" u="none" strike="noStrike" kern="1200" dirty="0">
                          <a:solidFill>
                            <a:schemeClr val="dk1"/>
                          </a:solidFill>
                          <a:latin typeface="Arial" pitchFamily="34" charset="0"/>
                          <a:ea typeface="+mn-ea"/>
                          <a:cs typeface="Arial" pitchFamily="34" charset="0"/>
                        </a:rPr>
                        <a:t>π/2-</a:t>
                      </a:r>
                      <a:r>
                        <a:rPr lang="en-US" sz="1200" b="0" i="0" u="none" strike="noStrike" kern="1200" dirty="0">
                          <a:solidFill>
                            <a:schemeClr val="dk1"/>
                          </a:solidFill>
                          <a:latin typeface="Arial" pitchFamily="34" charset="0"/>
                          <a:ea typeface="+mn-ea"/>
                          <a:cs typeface="Arial" pitchFamily="34" charset="0"/>
                        </a:rPr>
                        <a:t>BPSK</a:t>
                      </a:r>
                    </a:p>
                  </a:txBody>
                  <a:tcPr marL="9525" marR="9525" marT="9525" marB="0" anchor="b">
                    <a:solidFill>
                      <a:srgbClr val="CCFF99"/>
                    </a:solidFill>
                  </a:tcPr>
                </a:tc>
                <a:tc>
                  <a:txBody>
                    <a:bodyPr/>
                    <a:lstStyle/>
                    <a:p>
                      <a:pPr algn="ctr" fontAlgn="t"/>
                      <a:r>
                        <a:rPr lang="en-US" sz="1200" b="0" i="0" u="none" strike="noStrike" kern="1200" dirty="0">
                          <a:solidFill>
                            <a:schemeClr val="dk1"/>
                          </a:solidFill>
                          <a:latin typeface="Arial" pitchFamily="34" charset="0"/>
                          <a:ea typeface="+mn-ea"/>
                          <a:cs typeface="Arial" pitchFamily="34" charset="0"/>
                        </a:rPr>
                        <a:t>1</a:t>
                      </a:r>
                    </a:p>
                  </a:txBody>
                  <a:tcPr marL="9525" marR="9525" marT="9525" marB="0">
                    <a:solidFill>
                      <a:srgbClr val="CCFF99"/>
                    </a:solidFill>
                  </a:tcPr>
                </a:tc>
                <a:tc>
                  <a:txBody>
                    <a:bodyPr/>
                    <a:lstStyle/>
                    <a:p>
                      <a:pPr algn="ctr" fontAlgn="b"/>
                      <a:r>
                        <a:rPr lang="en-US" sz="1200" b="0" i="0" u="none" strike="noStrike" kern="1200" dirty="0">
                          <a:solidFill>
                            <a:schemeClr val="dk1"/>
                          </a:solidFill>
                          <a:latin typeface="Arial" pitchFamily="34" charset="0"/>
                          <a:ea typeface="+mn-ea"/>
                          <a:cs typeface="Arial" pitchFamily="34" charset="0"/>
                        </a:rPr>
                        <a:t>2</a:t>
                      </a:r>
                    </a:p>
                  </a:txBody>
                  <a:tcPr marL="9525" marR="9525" marT="9525" marB="0" anchor="b">
                    <a:solidFill>
                      <a:srgbClr val="CCFF99"/>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kern="1200" dirty="0">
                          <a:solidFill>
                            <a:schemeClr val="dk1"/>
                          </a:solidFill>
                          <a:latin typeface="Arial" pitchFamily="34" charset="0"/>
                          <a:ea typeface="+mn-ea"/>
                          <a:cs typeface="Arial" pitchFamily="34" charset="0"/>
                        </a:rPr>
                        <a:t> </a:t>
                      </a:r>
                      <a:r>
                        <a:rPr lang="en-US" sz="1200" b="0" i="0" u="none" strike="noStrike" kern="1200" dirty="0" smtClean="0">
                          <a:solidFill>
                            <a:schemeClr val="dk1"/>
                          </a:solidFill>
                          <a:latin typeface="Arial" pitchFamily="34" charset="0"/>
                          <a:ea typeface="+mn-ea"/>
                          <a:cs typeface="Arial" pitchFamily="34" charset="0"/>
                        </a:rPr>
                        <a:t>1/2</a:t>
                      </a:r>
                      <a:endParaRPr lang="en-US" sz="1200" b="0" i="0" u="none" strike="noStrike" kern="1200" dirty="0">
                        <a:solidFill>
                          <a:schemeClr val="dk1"/>
                        </a:solidFill>
                        <a:latin typeface="Arial" pitchFamily="34" charset="0"/>
                        <a:ea typeface="+mn-ea"/>
                        <a:cs typeface="Arial" pitchFamily="34" charset="0"/>
                      </a:endParaRPr>
                    </a:p>
                  </a:txBody>
                  <a:tcPr marL="9525" marR="9525" marT="9525" marB="0" anchor="b">
                    <a:solidFill>
                      <a:srgbClr val="CCFF99"/>
                    </a:solidFill>
                  </a:tcPr>
                </a:tc>
                <a:tc>
                  <a:txBody>
                    <a:bodyPr/>
                    <a:lstStyle/>
                    <a:p>
                      <a:pPr algn="ctr" fontAlgn="b"/>
                      <a:r>
                        <a:rPr lang="en-US" sz="1200" b="0" i="0" u="none" strike="noStrike" kern="1200" dirty="0">
                          <a:solidFill>
                            <a:schemeClr val="dk1"/>
                          </a:solidFill>
                          <a:latin typeface="Arial" pitchFamily="34" charset="0"/>
                          <a:ea typeface="+mn-ea"/>
                          <a:cs typeface="Arial" pitchFamily="34" charset="0"/>
                        </a:rPr>
                        <a:t>385</a:t>
                      </a:r>
                    </a:p>
                  </a:txBody>
                  <a:tcPr marL="9525" marR="9525" marT="9525" marB="0" anchor="b">
                    <a:solidFill>
                      <a:srgbClr val="CCFF99"/>
                    </a:solidFill>
                  </a:tcPr>
                </a:tc>
              </a:tr>
              <a:tr h="202325">
                <a:tc>
                  <a:txBody>
                    <a:bodyPr/>
                    <a:lstStyle/>
                    <a:p>
                      <a:pPr algn="ctr" fontAlgn="b"/>
                      <a:r>
                        <a:rPr lang="en-US" sz="1200" b="0" i="0" u="none" strike="noStrike" kern="1200" dirty="0">
                          <a:solidFill>
                            <a:schemeClr val="dk1"/>
                          </a:solidFill>
                          <a:latin typeface="Arial" pitchFamily="34" charset="0"/>
                          <a:ea typeface="+mn-ea"/>
                          <a:cs typeface="Arial" pitchFamily="34" charset="0"/>
                        </a:rPr>
                        <a:t>2</a:t>
                      </a:r>
                    </a:p>
                  </a:txBody>
                  <a:tcPr marL="9525" marR="9525" marT="9525" marB="0" anchor="b">
                    <a:solidFill>
                      <a:srgbClr val="CCFF99"/>
                    </a:solidFill>
                  </a:tcPr>
                </a:tc>
                <a:tc>
                  <a:txBody>
                    <a:bodyPr/>
                    <a:lstStyle/>
                    <a:p>
                      <a:pPr algn="ctr" fontAlgn="b"/>
                      <a:r>
                        <a:rPr lang="el-GR" sz="1200" b="0" i="0" u="none" strike="noStrike" kern="1200" dirty="0">
                          <a:solidFill>
                            <a:schemeClr val="dk1"/>
                          </a:solidFill>
                          <a:latin typeface="Arial" pitchFamily="34" charset="0"/>
                          <a:ea typeface="+mn-ea"/>
                          <a:cs typeface="Arial" pitchFamily="34" charset="0"/>
                        </a:rPr>
                        <a:t>π/2-</a:t>
                      </a:r>
                      <a:r>
                        <a:rPr lang="en-US" sz="1200" b="0" i="0" u="none" strike="noStrike" kern="1200" dirty="0">
                          <a:solidFill>
                            <a:schemeClr val="dk1"/>
                          </a:solidFill>
                          <a:latin typeface="Arial" pitchFamily="34" charset="0"/>
                          <a:ea typeface="+mn-ea"/>
                          <a:cs typeface="Arial" pitchFamily="34" charset="0"/>
                        </a:rPr>
                        <a:t>BPSK</a:t>
                      </a:r>
                    </a:p>
                  </a:txBody>
                  <a:tcPr marL="9525" marR="9525" marT="9525" marB="0" anchor="b">
                    <a:solidFill>
                      <a:srgbClr val="CCFF99"/>
                    </a:solidFill>
                  </a:tcPr>
                </a:tc>
                <a:tc>
                  <a:txBody>
                    <a:bodyPr/>
                    <a:lstStyle/>
                    <a:p>
                      <a:pPr algn="ctr" fontAlgn="b"/>
                      <a:r>
                        <a:rPr lang="en-US" sz="1200" b="0" i="0" u="none" strike="noStrike" kern="1200" dirty="0">
                          <a:solidFill>
                            <a:schemeClr val="dk1"/>
                          </a:solidFill>
                          <a:latin typeface="Arial" pitchFamily="34" charset="0"/>
                          <a:ea typeface="+mn-ea"/>
                          <a:cs typeface="Arial" pitchFamily="34" charset="0"/>
                        </a:rPr>
                        <a:t>1</a:t>
                      </a:r>
                    </a:p>
                  </a:txBody>
                  <a:tcPr marL="9525" marR="9525" marT="9525" marB="0" anchor="b">
                    <a:solidFill>
                      <a:srgbClr val="CCFF99"/>
                    </a:solidFill>
                  </a:tcPr>
                </a:tc>
                <a:tc>
                  <a:txBody>
                    <a:bodyPr/>
                    <a:lstStyle/>
                    <a:p>
                      <a:pPr algn="ctr" fontAlgn="b"/>
                      <a:r>
                        <a:rPr lang="en-US" sz="1200" b="0" i="0" u="none" strike="noStrike" kern="1200" dirty="0">
                          <a:solidFill>
                            <a:schemeClr val="dk1"/>
                          </a:solidFill>
                          <a:latin typeface="Arial" pitchFamily="34" charset="0"/>
                          <a:ea typeface="+mn-ea"/>
                          <a:cs typeface="Arial" pitchFamily="34" charset="0"/>
                        </a:rPr>
                        <a:t>1</a:t>
                      </a:r>
                    </a:p>
                  </a:txBody>
                  <a:tcPr marL="9525" marR="9525" marT="9525" marB="0" anchor="b">
                    <a:solidFill>
                      <a:srgbClr val="CCFF99"/>
                    </a:solidFill>
                  </a:tcPr>
                </a:tc>
                <a:tc>
                  <a:txBody>
                    <a:bodyPr/>
                    <a:lstStyle/>
                    <a:p>
                      <a:pPr algn="ctr" fontAlgn="b"/>
                      <a:r>
                        <a:rPr lang="en-US" sz="1200" b="0" i="0" u="none" strike="noStrike" dirty="0" smtClean="0">
                          <a:latin typeface="Arial" pitchFamily="34" charset="0"/>
                          <a:cs typeface="Arial" pitchFamily="34" charset="0"/>
                        </a:rPr>
                        <a:t>1/2</a:t>
                      </a:r>
                      <a:endParaRPr lang="en-US" sz="1200" b="0" i="0" u="none" strike="noStrike" dirty="0">
                        <a:latin typeface="Arial" pitchFamily="34" charset="0"/>
                        <a:cs typeface="Arial" pitchFamily="34" charset="0"/>
                      </a:endParaRPr>
                    </a:p>
                  </a:txBody>
                  <a:tcPr marL="9525" marR="9525" marT="9525" marB="0" anchor="b">
                    <a:solidFill>
                      <a:srgbClr val="CCFF99"/>
                    </a:solidFill>
                  </a:tcPr>
                </a:tc>
                <a:tc>
                  <a:txBody>
                    <a:bodyPr/>
                    <a:lstStyle/>
                    <a:p>
                      <a:pPr algn="ctr" fontAlgn="b"/>
                      <a:r>
                        <a:rPr lang="en-US" sz="1200" b="0" i="0" u="none" strike="noStrike" kern="1200" dirty="0">
                          <a:solidFill>
                            <a:schemeClr val="dk1"/>
                          </a:solidFill>
                          <a:latin typeface="Arial" pitchFamily="34" charset="0"/>
                          <a:ea typeface="+mn-ea"/>
                          <a:cs typeface="Arial" pitchFamily="34" charset="0"/>
                        </a:rPr>
                        <a:t>770</a:t>
                      </a:r>
                    </a:p>
                  </a:txBody>
                  <a:tcPr marL="9525" marR="9525" marT="9525" marB="0" anchor="b">
                    <a:solidFill>
                      <a:srgbClr val="CCFF99"/>
                    </a:solidFill>
                  </a:tcPr>
                </a:tc>
              </a:tr>
              <a:tr h="202325">
                <a:tc>
                  <a:txBody>
                    <a:bodyPr/>
                    <a:lstStyle/>
                    <a:p>
                      <a:pPr algn="ctr" fontAlgn="b"/>
                      <a:r>
                        <a:rPr lang="en-US" sz="1200" b="0" i="0" u="none" strike="noStrike" kern="1200" dirty="0">
                          <a:solidFill>
                            <a:schemeClr val="dk1"/>
                          </a:solidFill>
                          <a:latin typeface="Arial" pitchFamily="34" charset="0"/>
                          <a:ea typeface="+mn-ea"/>
                          <a:cs typeface="Arial" pitchFamily="34" charset="0"/>
                        </a:rPr>
                        <a:t>3</a:t>
                      </a:r>
                    </a:p>
                  </a:txBody>
                  <a:tcPr marL="9525" marR="9525" marT="9525" marB="0" anchor="b">
                    <a:solidFill>
                      <a:srgbClr val="CCFF99"/>
                    </a:solidFill>
                  </a:tcPr>
                </a:tc>
                <a:tc>
                  <a:txBody>
                    <a:bodyPr/>
                    <a:lstStyle/>
                    <a:p>
                      <a:pPr algn="ctr" fontAlgn="b"/>
                      <a:r>
                        <a:rPr lang="el-GR" sz="1200" b="0" i="0" u="none" strike="noStrike" kern="1200" dirty="0">
                          <a:solidFill>
                            <a:schemeClr val="dk1"/>
                          </a:solidFill>
                          <a:latin typeface="Arial" pitchFamily="34" charset="0"/>
                          <a:ea typeface="+mn-ea"/>
                          <a:cs typeface="Arial" pitchFamily="34" charset="0"/>
                        </a:rPr>
                        <a:t>π/2-</a:t>
                      </a:r>
                      <a:r>
                        <a:rPr lang="en-US" sz="1200" b="0" i="0" u="none" strike="noStrike" kern="1200" dirty="0">
                          <a:solidFill>
                            <a:schemeClr val="dk1"/>
                          </a:solidFill>
                          <a:latin typeface="Arial" pitchFamily="34" charset="0"/>
                          <a:ea typeface="+mn-ea"/>
                          <a:cs typeface="Arial" pitchFamily="34" charset="0"/>
                        </a:rPr>
                        <a:t>BPSK</a:t>
                      </a:r>
                    </a:p>
                  </a:txBody>
                  <a:tcPr marL="9525" marR="9525" marT="9525" marB="0" anchor="b">
                    <a:solidFill>
                      <a:srgbClr val="CCFF99"/>
                    </a:solidFill>
                  </a:tcPr>
                </a:tc>
                <a:tc>
                  <a:txBody>
                    <a:bodyPr/>
                    <a:lstStyle/>
                    <a:p>
                      <a:pPr algn="ctr" fontAlgn="b"/>
                      <a:r>
                        <a:rPr lang="en-US" sz="1200" b="0" i="0" u="none" strike="noStrike" kern="1200" dirty="0">
                          <a:solidFill>
                            <a:schemeClr val="dk1"/>
                          </a:solidFill>
                          <a:latin typeface="Arial" pitchFamily="34" charset="0"/>
                          <a:ea typeface="+mn-ea"/>
                          <a:cs typeface="Arial" pitchFamily="34" charset="0"/>
                        </a:rPr>
                        <a:t>1</a:t>
                      </a:r>
                    </a:p>
                  </a:txBody>
                  <a:tcPr marL="9525" marR="9525" marT="9525" marB="0" anchor="b">
                    <a:solidFill>
                      <a:srgbClr val="CCFF99"/>
                    </a:solidFill>
                  </a:tcPr>
                </a:tc>
                <a:tc>
                  <a:txBody>
                    <a:bodyPr/>
                    <a:lstStyle/>
                    <a:p>
                      <a:pPr algn="ctr" fontAlgn="b"/>
                      <a:r>
                        <a:rPr lang="en-US" sz="1200" b="0" i="0" u="none" strike="noStrike" kern="1200" dirty="0">
                          <a:solidFill>
                            <a:schemeClr val="dk1"/>
                          </a:solidFill>
                          <a:latin typeface="Arial" pitchFamily="34" charset="0"/>
                          <a:ea typeface="+mn-ea"/>
                          <a:cs typeface="Arial" pitchFamily="34" charset="0"/>
                        </a:rPr>
                        <a:t>1</a:t>
                      </a:r>
                    </a:p>
                  </a:txBody>
                  <a:tcPr marL="9525" marR="9525" marT="9525" marB="0" anchor="b">
                    <a:solidFill>
                      <a:srgbClr val="CCFF99"/>
                    </a:solidFill>
                  </a:tcPr>
                </a:tc>
                <a:tc>
                  <a:txBody>
                    <a:bodyPr/>
                    <a:lstStyle/>
                    <a:p>
                      <a:pPr marL="0" algn="ctr" defTabSz="914400" rtl="0" eaLnBrk="1" fontAlgn="b" latinLnBrk="0" hangingPunct="1"/>
                      <a:r>
                        <a:rPr lang="en-US" sz="1200" b="0" i="0" u="none" strike="noStrike" kern="1200" dirty="0">
                          <a:solidFill>
                            <a:schemeClr val="dk1"/>
                          </a:solidFill>
                          <a:latin typeface="Arial" pitchFamily="34" charset="0"/>
                          <a:ea typeface="+mn-ea"/>
                          <a:cs typeface="Arial" pitchFamily="34" charset="0"/>
                        </a:rPr>
                        <a:t>  </a:t>
                      </a:r>
                      <a:r>
                        <a:rPr lang="en-US" sz="1200" b="0" i="0" u="none" strike="noStrike" dirty="0" smtClean="0">
                          <a:latin typeface="Arial" pitchFamily="34" charset="0"/>
                          <a:cs typeface="Arial" pitchFamily="34" charset="0"/>
                        </a:rPr>
                        <a:t>5/8</a:t>
                      </a:r>
                      <a:endParaRPr lang="en-US" sz="1200" b="0" i="0" u="none" strike="noStrike" kern="1200" dirty="0">
                        <a:solidFill>
                          <a:schemeClr val="dk1"/>
                        </a:solidFill>
                        <a:latin typeface="Arial" pitchFamily="34" charset="0"/>
                        <a:ea typeface="+mn-ea"/>
                        <a:cs typeface="Arial" pitchFamily="34" charset="0"/>
                      </a:endParaRPr>
                    </a:p>
                  </a:txBody>
                  <a:tcPr marL="9525" marR="9525" marT="9525" marB="0" anchor="b">
                    <a:solidFill>
                      <a:srgbClr val="CCFF99"/>
                    </a:solidFill>
                  </a:tcPr>
                </a:tc>
                <a:tc>
                  <a:txBody>
                    <a:bodyPr/>
                    <a:lstStyle/>
                    <a:p>
                      <a:pPr algn="ctr" fontAlgn="b"/>
                      <a:r>
                        <a:rPr lang="en-US" sz="1200" b="0" i="0" u="none" strike="noStrike" kern="1200" dirty="0">
                          <a:solidFill>
                            <a:schemeClr val="dk1"/>
                          </a:solidFill>
                          <a:latin typeface="Arial" pitchFamily="34" charset="0"/>
                          <a:ea typeface="+mn-ea"/>
                          <a:cs typeface="Arial" pitchFamily="34" charset="0"/>
                        </a:rPr>
                        <a:t>962.5</a:t>
                      </a:r>
                    </a:p>
                  </a:txBody>
                  <a:tcPr marL="9525" marR="9525" marT="9525" marB="0" anchor="b">
                    <a:solidFill>
                      <a:srgbClr val="CCFF99"/>
                    </a:solidFill>
                  </a:tcPr>
                </a:tc>
              </a:tr>
              <a:tr h="202325">
                <a:tc>
                  <a:txBody>
                    <a:bodyPr/>
                    <a:lstStyle/>
                    <a:p>
                      <a:pPr algn="ctr" fontAlgn="b"/>
                      <a:r>
                        <a:rPr lang="en-US" sz="1200" b="0" i="0" u="none" strike="noStrike" kern="1200">
                          <a:solidFill>
                            <a:schemeClr val="dk1"/>
                          </a:solidFill>
                          <a:latin typeface="Arial" pitchFamily="34" charset="0"/>
                          <a:ea typeface="+mn-ea"/>
                          <a:cs typeface="Arial" pitchFamily="34" charset="0"/>
                        </a:rPr>
                        <a:t>4</a:t>
                      </a:r>
                    </a:p>
                  </a:txBody>
                  <a:tcPr marL="9525" marR="9525" marT="9525" marB="0" anchor="b">
                    <a:solidFill>
                      <a:srgbClr val="CCFF99"/>
                    </a:solidFill>
                  </a:tcPr>
                </a:tc>
                <a:tc>
                  <a:txBody>
                    <a:bodyPr/>
                    <a:lstStyle/>
                    <a:p>
                      <a:pPr algn="ctr" fontAlgn="b"/>
                      <a:r>
                        <a:rPr lang="el-GR" sz="1200" b="0" i="0" u="none" strike="noStrike" kern="1200" dirty="0">
                          <a:solidFill>
                            <a:schemeClr val="dk1"/>
                          </a:solidFill>
                          <a:latin typeface="Arial" pitchFamily="34" charset="0"/>
                          <a:ea typeface="+mn-ea"/>
                          <a:cs typeface="Arial" pitchFamily="34" charset="0"/>
                        </a:rPr>
                        <a:t>π/2-</a:t>
                      </a:r>
                      <a:r>
                        <a:rPr lang="en-US" sz="1200" b="0" i="0" u="none" strike="noStrike" kern="1200" dirty="0">
                          <a:solidFill>
                            <a:schemeClr val="dk1"/>
                          </a:solidFill>
                          <a:latin typeface="Arial" pitchFamily="34" charset="0"/>
                          <a:ea typeface="+mn-ea"/>
                          <a:cs typeface="Arial" pitchFamily="34" charset="0"/>
                        </a:rPr>
                        <a:t>BPSK</a:t>
                      </a:r>
                    </a:p>
                  </a:txBody>
                  <a:tcPr marL="9525" marR="9525" marT="9525" marB="0" anchor="b">
                    <a:solidFill>
                      <a:srgbClr val="CCFF99"/>
                    </a:solidFill>
                  </a:tcPr>
                </a:tc>
                <a:tc>
                  <a:txBody>
                    <a:bodyPr/>
                    <a:lstStyle/>
                    <a:p>
                      <a:pPr algn="ctr" fontAlgn="b"/>
                      <a:r>
                        <a:rPr lang="en-US" sz="1200" b="0" i="0" u="none" strike="noStrike" kern="1200" dirty="0">
                          <a:solidFill>
                            <a:schemeClr val="dk1"/>
                          </a:solidFill>
                          <a:latin typeface="Arial" pitchFamily="34" charset="0"/>
                          <a:ea typeface="+mn-ea"/>
                          <a:cs typeface="Arial" pitchFamily="34" charset="0"/>
                        </a:rPr>
                        <a:t>1</a:t>
                      </a:r>
                    </a:p>
                  </a:txBody>
                  <a:tcPr marL="9525" marR="9525" marT="9525" marB="0" anchor="b">
                    <a:solidFill>
                      <a:srgbClr val="CCFF99"/>
                    </a:solidFill>
                  </a:tcPr>
                </a:tc>
                <a:tc>
                  <a:txBody>
                    <a:bodyPr/>
                    <a:lstStyle/>
                    <a:p>
                      <a:pPr algn="ctr" fontAlgn="b"/>
                      <a:r>
                        <a:rPr lang="en-US" sz="1200" b="0" i="0" u="none" strike="noStrike" kern="1200" dirty="0">
                          <a:solidFill>
                            <a:schemeClr val="dk1"/>
                          </a:solidFill>
                          <a:latin typeface="Arial" pitchFamily="34" charset="0"/>
                          <a:ea typeface="+mn-ea"/>
                          <a:cs typeface="Arial" pitchFamily="34" charset="0"/>
                        </a:rPr>
                        <a:t>1</a:t>
                      </a:r>
                    </a:p>
                  </a:txBody>
                  <a:tcPr marL="9525" marR="9525" marT="9525" marB="0" anchor="b">
                    <a:solidFill>
                      <a:srgbClr val="CCFF99"/>
                    </a:solidFill>
                  </a:tcPr>
                </a:tc>
                <a:tc>
                  <a:txBody>
                    <a:bodyPr/>
                    <a:lstStyle/>
                    <a:p>
                      <a:pPr marL="0" algn="ctr" defTabSz="914400" rtl="0" eaLnBrk="1" fontAlgn="b" latinLnBrk="0" hangingPunct="1"/>
                      <a:r>
                        <a:rPr lang="en-US" sz="1200" b="0" i="0" u="none" strike="noStrike" kern="1200" dirty="0">
                          <a:solidFill>
                            <a:schemeClr val="dk1"/>
                          </a:solidFill>
                          <a:latin typeface="Arial" pitchFamily="34" charset="0"/>
                          <a:ea typeface="+mn-ea"/>
                          <a:cs typeface="Arial" pitchFamily="34" charset="0"/>
                        </a:rPr>
                        <a:t>  </a:t>
                      </a:r>
                      <a:r>
                        <a:rPr lang="en-US" sz="1200" kern="0" dirty="0" smtClean="0">
                          <a:latin typeface="Arial" pitchFamily="34" charset="0"/>
                          <a:cs typeface="Arial" pitchFamily="34" charset="0"/>
                        </a:rPr>
                        <a:t>3/4</a:t>
                      </a:r>
                      <a:endParaRPr lang="en-US" sz="1200" b="0" i="0" u="none" strike="noStrike" kern="1200" dirty="0">
                        <a:solidFill>
                          <a:schemeClr val="dk1"/>
                        </a:solidFill>
                        <a:latin typeface="Arial" pitchFamily="34" charset="0"/>
                        <a:ea typeface="+mn-ea"/>
                        <a:cs typeface="Arial" pitchFamily="34" charset="0"/>
                      </a:endParaRPr>
                    </a:p>
                  </a:txBody>
                  <a:tcPr marL="9525" marR="9525" marT="9525" marB="0" anchor="b">
                    <a:solidFill>
                      <a:srgbClr val="CCFF99"/>
                    </a:solidFill>
                  </a:tcPr>
                </a:tc>
                <a:tc>
                  <a:txBody>
                    <a:bodyPr/>
                    <a:lstStyle/>
                    <a:p>
                      <a:pPr algn="ctr" fontAlgn="b"/>
                      <a:r>
                        <a:rPr lang="en-US" sz="1200" b="0" i="0" u="none" strike="noStrike" kern="1200" dirty="0">
                          <a:solidFill>
                            <a:schemeClr val="dk1"/>
                          </a:solidFill>
                          <a:latin typeface="Arial" pitchFamily="34" charset="0"/>
                          <a:ea typeface="+mn-ea"/>
                          <a:cs typeface="Arial" pitchFamily="34" charset="0"/>
                        </a:rPr>
                        <a:t>1155</a:t>
                      </a:r>
                    </a:p>
                  </a:txBody>
                  <a:tcPr marL="9525" marR="9525" marT="9525" marB="0" anchor="b">
                    <a:solidFill>
                      <a:srgbClr val="CCFF99"/>
                    </a:solidFill>
                  </a:tcPr>
                </a:tc>
              </a:tr>
              <a:tr h="202325">
                <a:tc>
                  <a:txBody>
                    <a:bodyPr/>
                    <a:lstStyle/>
                    <a:p>
                      <a:pPr algn="ctr" fontAlgn="b"/>
                      <a:r>
                        <a:rPr lang="en-US" sz="1200" b="0" i="0" u="none" strike="noStrike">
                          <a:latin typeface="Arial" pitchFamily="34" charset="0"/>
                          <a:cs typeface="Arial" pitchFamily="34" charset="0"/>
                        </a:rPr>
                        <a:t>5</a:t>
                      </a:r>
                    </a:p>
                  </a:txBody>
                  <a:tcPr marL="9525" marR="9525" marT="9525" marB="0" anchor="b"/>
                </a:tc>
                <a:tc>
                  <a:txBody>
                    <a:bodyPr/>
                    <a:lstStyle/>
                    <a:p>
                      <a:pPr algn="ctr" fontAlgn="b"/>
                      <a:r>
                        <a:rPr lang="el-GR" sz="1200" b="0" i="0" u="none" strike="noStrike" dirty="0">
                          <a:latin typeface="Arial" pitchFamily="34" charset="0"/>
                          <a:cs typeface="Arial" pitchFamily="34" charset="0"/>
                        </a:rPr>
                        <a:t>π/2-</a:t>
                      </a:r>
                      <a:r>
                        <a:rPr lang="en-US" sz="1200" b="0" i="0" u="none" strike="noStrike" dirty="0">
                          <a:latin typeface="Arial" pitchFamily="34" charset="0"/>
                          <a:cs typeface="Arial" pitchFamily="34" charset="0"/>
                        </a:rPr>
                        <a:t>BPSK</a:t>
                      </a:r>
                    </a:p>
                  </a:txBody>
                  <a:tcPr marL="9525" marR="9525" marT="9525" marB="0" anchor="b"/>
                </a:tc>
                <a:tc>
                  <a:txBody>
                    <a:bodyPr/>
                    <a:lstStyle/>
                    <a:p>
                      <a:pPr algn="ctr" fontAlgn="b"/>
                      <a:r>
                        <a:rPr lang="en-US" sz="1200" b="0" i="0" u="none" strike="noStrike" dirty="0">
                          <a:latin typeface="Arial" pitchFamily="34" charset="0"/>
                          <a:cs typeface="Arial" pitchFamily="34" charset="0"/>
                        </a:rPr>
                        <a:t>1</a:t>
                      </a:r>
                    </a:p>
                  </a:txBody>
                  <a:tcPr marL="9525" marR="9525" marT="9525" marB="0" anchor="b"/>
                </a:tc>
                <a:tc>
                  <a:txBody>
                    <a:bodyPr/>
                    <a:lstStyle/>
                    <a:p>
                      <a:pPr algn="ctr" fontAlgn="b"/>
                      <a:r>
                        <a:rPr lang="en-US" sz="1200" b="0" i="0" u="none" strike="noStrike" dirty="0">
                          <a:latin typeface="Arial" pitchFamily="34" charset="0"/>
                          <a:cs typeface="Arial" pitchFamily="34" charset="0"/>
                        </a:rPr>
                        <a:t>1</a:t>
                      </a:r>
                    </a:p>
                  </a:txBody>
                  <a:tcPr marL="9525" marR="9525" marT="9525" marB="0" anchor="b"/>
                </a:tc>
                <a:tc>
                  <a:txBody>
                    <a:bodyPr/>
                    <a:lstStyle/>
                    <a:p>
                      <a:pPr algn="ctr" fontAlgn="b"/>
                      <a:r>
                        <a:rPr lang="en-US" sz="1200" b="0" i="0" u="none" strike="noStrike" dirty="0">
                          <a:latin typeface="Arial" pitchFamily="34" charset="0"/>
                          <a:cs typeface="Arial" pitchFamily="34" charset="0"/>
                        </a:rPr>
                        <a:t> </a:t>
                      </a:r>
                      <a:r>
                        <a:rPr lang="en-US" sz="1200" b="0" i="0" u="none" strike="noStrike" dirty="0" smtClean="0">
                          <a:latin typeface="Arial" pitchFamily="34" charset="0"/>
                          <a:cs typeface="Arial" pitchFamily="34" charset="0"/>
                        </a:rPr>
                        <a:t>13/16</a:t>
                      </a:r>
                      <a:endParaRPr lang="en-US" sz="1200" b="0" i="0" u="none" strike="noStrike" dirty="0">
                        <a:latin typeface="Arial" pitchFamily="34" charset="0"/>
                        <a:cs typeface="Arial" pitchFamily="34" charset="0"/>
                      </a:endParaRPr>
                    </a:p>
                  </a:txBody>
                  <a:tcPr marL="9525" marR="9525" marT="9525" marB="0" anchor="b"/>
                </a:tc>
                <a:tc>
                  <a:txBody>
                    <a:bodyPr/>
                    <a:lstStyle/>
                    <a:p>
                      <a:pPr algn="ctr" fontAlgn="b"/>
                      <a:r>
                        <a:rPr lang="en-US" sz="1200" b="0" i="0" u="none" strike="noStrike" dirty="0">
                          <a:latin typeface="Arial" pitchFamily="34" charset="0"/>
                          <a:cs typeface="Arial" pitchFamily="34" charset="0"/>
                        </a:rPr>
                        <a:t>1251.25</a:t>
                      </a:r>
                    </a:p>
                  </a:txBody>
                  <a:tcPr marL="9525" marR="9525" marT="9525" marB="0" anchor="b"/>
                </a:tc>
              </a:tr>
              <a:tr h="202325">
                <a:tc>
                  <a:txBody>
                    <a:bodyPr/>
                    <a:lstStyle/>
                    <a:p>
                      <a:pPr algn="ctr" fontAlgn="b"/>
                      <a:r>
                        <a:rPr lang="en-US" sz="1200" b="0" i="0" u="none" strike="noStrike">
                          <a:latin typeface="Arial" pitchFamily="34" charset="0"/>
                          <a:cs typeface="Arial" pitchFamily="34" charset="0"/>
                        </a:rPr>
                        <a:t>6</a:t>
                      </a:r>
                    </a:p>
                  </a:txBody>
                  <a:tcPr marL="9525" marR="9525" marT="9525" marB="0" anchor="b"/>
                </a:tc>
                <a:tc>
                  <a:txBody>
                    <a:bodyPr/>
                    <a:lstStyle/>
                    <a:p>
                      <a:pPr algn="ctr" fontAlgn="b"/>
                      <a:r>
                        <a:rPr lang="el-GR" sz="1200" b="0" i="0" u="none" strike="noStrike" dirty="0">
                          <a:latin typeface="Arial" pitchFamily="34" charset="0"/>
                          <a:cs typeface="Arial" pitchFamily="34" charset="0"/>
                        </a:rPr>
                        <a:t>π/2-</a:t>
                      </a:r>
                      <a:r>
                        <a:rPr lang="en-US" sz="1200" b="0" i="0" u="none" strike="noStrike" dirty="0">
                          <a:latin typeface="Arial" pitchFamily="34" charset="0"/>
                          <a:cs typeface="Arial" pitchFamily="34" charset="0"/>
                        </a:rPr>
                        <a:t>QPSK</a:t>
                      </a:r>
                    </a:p>
                  </a:txBody>
                  <a:tcPr marL="9525" marR="9525" marT="9525" marB="0" anchor="b"/>
                </a:tc>
                <a:tc>
                  <a:txBody>
                    <a:bodyPr/>
                    <a:lstStyle/>
                    <a:p>
                      <a:pPr algn="ctr" fontAlgn="b"/>
                      <a:r>
                        <a:rPr lang="en-US" sz="1200" b="0" i="0" u="none" strike="noStrike" dirty="0">
                          <a:latin typeface="Arial" pitchFamily="34" charset="0"/>
                          <a:cs typeface="Arial" pitchFamily="34" charset="0"/>
                        </a:rPr>
                        <a:t>2</a:t>
                      </a:r>
                    </a:p>
                  </a:txBody>
                  <a:tcPr marL="9525" marR="9525" marT="9525" marB="0" anchor="b"/>
                </a:tc>
                <a:tc>
                  <a:txBody>
                    <a:bodyPr/>
                    <a:lstStyle/>
                    <a:p>
                      <a:pPr algn="ctr" fontAlgn="b"/>
                      <a:r>
                        <a:rPr lang="en-US" sz="1200" b="0" i="0" u="none" strike="noStrike" dirty="0">
                          <a:latin typeface="Arial" pitchFamily="34" charset="0"/>
                          <a:cs typeface="Arial" pitchFamily="34" charset="0"/>
                        </a:rPr>
                        <a:t>1</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latin typeface="Arial" pitchFamily="34" charset="0"/>
                          <a:cs typeface="Arial" pitchFamily="34" charset="0"/>
                        </a:rPr>
                        <a:t>  </a:t>
                      </a:r>
                      <a:r>
                        <a:rPr lang="en-US" sz="1200" b="0" i="0" u="none" strike="noStrike" dirty="0" smtClean="0">
                          <a:latin typeface="Arial" pitchFamily="34" charset="0"/>
                          <a:cs typeface="Arial" pitchFamily="34" charset="0"/>
                        </a:rPr>
                        <a:t>1/2</a:t>
                      </a:r>
                      <a:endParaRPr lang="en-US" sz="1200" b="0" i="0" u="none" strike="noStrike" dirty="0">
                        <a:latin typeface="Arial" pitchFamily="34" charset="0"/>
                        <a:cs typeface="Arial" pitchFamily="34" charset="0"/>
                      </a:endParaRPr>
                    </a:p>
                  </a:txBody>
                  <a:tcPr marL="9525" marR="9525" marT="9525" marB="0" anchor="b"/>
                </a:tc>
                <a:tc>
                  <a:txBody>
                    <a:bodyPr/>
                    <a:lstStyle/>
                    <a:p>
                      <a:pPr algn="ctr" fontAlgn="b"/>
                      <a:r>
                        <a:rPr lang="en-US" sz="1200" b="0" i="0" u="none" strike="noStrike" dirty="0">
                          <a:latin typeface="Arial" pitchFamily="34" charset="0"/>
                          <a:cs typeface="Arial" pitchFamily="34" charset="0"/>
                        </a:rPr>
                        <a:t>1540</a:t>
                      </a:r>
                    </a:p>
                  </a:txBody>
                  <a:tcPr marL="9525" marR="9525" marT="9525" marB="0" anchor="b"/>
                </a:tc>
              </a:tr>
              <a:tr h="202325">
                <a:tc>
                  <a:txBody>
                    <a:bodyPr/>
                    <a:lstStyle/>
                    <a:p>
                      <a:pPr algn="ctr" fontAlgn="b"/>
                      <a:r>
                        <a:rPr lang="en-US" sz="1200" b="0" i="0" u="none" strike="noStrike" dirty="0">
                          <a:latin typeface="Arial" pitchFamily="34" charset="0"/>
                          <a:cs typeface="Arial" pitchFamily="34" charset="0"/>
                        </a:rPr>
                        <a:t>7</a:t>
                      </a:r>
                    </a:p>
                  </a:txBody>
                  <a:tcPr marL="9525" marR="9525" marT="9525" marB="0" anchor="b"/>
                </a:tc>
                <a:tc>
                  <a:txBody>
                    <a:bodyPr/>
                    <a:lstStyle/>
                    <a:p>
                      <a:pPr algn="ctr" fontAlgn="b"/>
                      <a:r>
                        <a:rPr lang="el-GR" sz="1200" b="0" i="0" u="none" strike="noStrike" dirty="0">
                          <a:latin typeface="Arial" pitchFamily="34" charset="0"/>
                          <a:cs typeface="Arial" pitchFamily="34" charset="0"/>
                        </a:rPr>
                        <a:t>π/2-</a:t>
                      </a:r>
                      <a:r>
                        <a:rPr lang="en-US" sz="1200" b="0" i="0" u="none" strike="noStrike" dirty="0">
                          <a:latin typeface="Arial" pitchFamily="34" charset="0"/>
                          <a:cs typeface="Arial" pitchFamily="34" charset="0"/>
                        </a:rPr>
                        <a:t>QPSK</a:t>
                      </a:r>
                    </a:p>
                  </a:txBody>
                  <a:tcPr marL="9525" marR="9525" marT="9525" marB="0" anchor="b"/>
                </a:tc>
                <a:tc>
                  <a:txBody>
                    <a:bodyPr/>
                    <a:lstStyle/>
                    <a:p>
                      <a:pPr algn="ctr" fontAlgn="b"/>
                      <a:r>
                        <a:rPr lang="en-US" sz="1200" b="0" i="0" u="none" strike="noStrike" dirty="0">
                          <a:latin typeface="Arial" pitchFamily="34" charset="0"/>
                          <a:cs typeface="Arial" pitchFamily="34" charset="0"/>
                        </a:rPr>
                        <a:t>2</a:t>
                      </a:r>
                    </a:p>
                  </a:txBody>
                  <a:tcPr marL="9525" marR="9525" marT="9525" marB="0" anchor="b"/>
                </a:tc>
                <a:tc>
                  <a:txBody>
                    <a:bodyPr/>
                    <a:lstStyle/>
                    <a:p>
                      <a:pPr algn="ctr" fontAlgn="b"/>
                      <a:r>
                        <a:rPr lang="en-US" sz="1200" b="0" i="0" u="none" strike="noStrike" dirty="0">
                          <a:latin typeface="Arial" pitchFamily="34" charset="0"/>
                          <a:cs typeface="Arial" pitchFamily="34" charset="0"/>
                        </a:rPr>
                        <a:t>1</a:t>
                      </a:r>
                    </a:p>
                  </a:txBody>
                  <a:tcPr marL="9525" marR="9525" marT="9525" marB="0" anchor="b"/>
                </a:tc>
                <a:tc>
                  <a:txBody>
                    <a:bodyPr/>
                    <a:lstStyle/>
                    <a:p>
                      <a:pPr algn="ctr" fontAlgn="b"/>
                      <a:r>
                        <a:rPr lang="en-US" sz="1200" b="0" i="0" u="none" strike="noStrike" dirty="0">
                          <a:latin typeface="Arial" pitchFamily="34" charset="0"/>
                          <a:cs typeface="Arial" pitchFamily="34" charset="0"/>
                        </a:rPr>
                        <a:t>  </a:t>
                      </a:r>
                      <a:r>
                        <a:rPr lang="en-US" sz="1200" b="0" i="0" u="none" strike="noStrike" dirty="0" smtClean="0">
                          <a:latin typeface="Arial" pitchFamily="34" charset="0"/>
                          <a:cs typeface="Arial" pitchFamily="34" charset="0"/>
                        </a:rPr>
                        <a:t>5/8</a:t>
                      </a:r>
                      <a:endParaRPr lang="en-US" sz="1200" b="0" i="0" u="none" strike="noStrike" dirty="0">
                        <a:latin typeface="Arial" pitchFamily="34" charset="0"/>
                        <a:cs typeface="Arial" pitchFamily="34" charset="0"/>
                      </a:endParaRPr>
                    </a:p>
                  </a:txBody>
                  <a:tcPr marL="9525" marR="9525" marT="9525" marB="0" anchor="b"/>
                </a:tc>
                <a:tc>
                  <a:txBody>
                    <a:bodyPr/>
                    <a:lstStyle/>
                    <a:p>
                      <a:pPr algn="ctr" fontAlgn="b"/>
                      <a:r>
                        <a:rPr lang="en-US" sz="1200" b="0" i="0" u="none" strike="noStrike" dirty="0">
                          <a:latin typeface="Arial" pitchFamily="34" charset="0"/>
                          <a:cs typeface="Arial" pitchFamily="34" charset="0"/>
                        </a:rPr>
                        <a:t>1925</a:t>
                      </a:r>
                    </a:p>
                  </a:txBody>
                  <a:tcPr marL="9525" marR="9525" marT="9525" marB="0" anchor="b"/>
                </a:tc>
              </a:tr>
              <a:tr h="202325">
                <a:tc>
                  <a:txBody>
                    <a:bodyPr/>
                    <a:lstStyle/>
                    <a:p>
                      <a:pPr algn="ctr" fontAlgn="b"/>
                      <a:r>
                        <a:rPr lang="en-US" sz="1200" b="0" i="0" u="none" strike="noStrike" dirty="0">
                          <a:latin typeface="Arial" pitchFamily="34" charset="0"/>
                          <a:cs typeface="Arial" pitchFamily="34" charset="0"/>
                        </a:rPr>
                        <a:t>8</a:t>
                      </a:r>
                    </a:p>
                  </a:txBody>
                  <a:tcPr marL="9525" marR="9525" marT="9525" marB="0" anchor="b"/>
                </a:tc>
                <a:tc>
                  <a:txBody>
                    <a:bodyPr/>
                    <a:lstStyle/>
                    <a:p>
                      <a:pPr algn="ctr" fontAlgn="b"/>
                      <a:r>
                        <a:rPr lang="el-GR" sz="1200" b="0" i="0" u="none" strike="noStrike" dirty="0">
                          <a:latin typeface="Arial" pitchFamily="34" charset="0"/>
                          <a:cs typeface="Arial" pitchFamily="34" charset="0"/>
                        </a:rPr>
                        <a:t>π/2-</a:t>
                      </a:r>
                      <a:r>
                        <a:rPr lang="en-US" sz="1200" b="0" i="0" u="none" strike="noStrike" dirty="0">
                          <a:latin typeface="Arial" pitchFamily="34" charset="0"/>
                          <a:cs typeface="Arial" pitchFamily="34" charset="0"/>
                        </a:rPr>
                        <a:t>QPSK</a:t>
                      </a:r>
                    </a:p>
                  </a:txBody>
                  <a:tcPr marL="9525" marR="9525" marT="9525" marB="0" anchor="b"/>
                </a:tc>
                <a:tc>
                  <a:txBody>
                    <a:bodyPr/>
                    <a:lstStyle/>
                    <a:p>
                      <a:pPr algn="ctr" fontAlgn="b"/>
                      <a:r>
                        <a:rPr lang="en-US" sz="1200" b="0" i="0" u="none" strike="noStrike">
                          <a:latin typeface="Arial" pitchFamily="34" charset="0"/>
                          <a:cs typeface="Arial" pitchFamily="34" charset="0"/>
                        </a:rPr>
                        <a:t>2</a:t>
                      </a:r>
                    </a:p>
                  </a:txBody>
                  <a:tcPr marL="9525" marR="9525" marT="9525" marB="0" anchor="b"/>
                </a:tc>
                <a:tc>
                  <a:txBody>
                    <a:bodyPr/>
                    <a:lstStyle/>
                    <a:p>
                      <a:pPr algn="ctr" fontAlgn="b"/>
                      <a:r>
                        <a:rPr lang="en-US" sz="1200" b="0" i="0" u="none" strike="noStrike" dirty="0">
                          <a:latin typeface="Arial" pitchFamily="34" charset="0"/>
                          <a:cs typeface="Arial" pitchFamily="34" charset="0"/>
                        </a:rPr>
                        <a:t>1</a:t>
                      </a:r>
                    </a:p>
                  </a:txBody>
                  <a:tcPr marL="9525" marR="9525" marT="9525" marB="0" anchor="b"/>
                </a:tc>
                <a:tc>
                  <a:txBody>
                    <a:bodyPr/>
                    <a:lstStyle/>
                    <a:p>
                      <a:pPr algn="ctr" fontAlgn="b"/>
                      <a:r>
                        <a:rPr lang="en-US" sz="1200" b="0" i="0" u="none" strike="noStrike" dirty="0">
                          <a:latin typeface="Arial" pitchFamily="34" charset="0"/>
                          <a:cs typeface="Arial" pitchFamily="34" charset="0"/>
                        </a:rPr>
                        <a:t>  </a:t>
                      </a:r>
                      <a:r>
                        <a:rPr lang="en-US" sz="1200" kern="0" dirty="0" smtClean="0">
                          <a:latin typeface="Arial" pitchFamily="34" charset="0"/>
                          <a:cs typeface="Arial" pitchFamily="34" charset="0"/>
                        </a:rPr>
                        <a:t>3/4</a:t>
                      </a:r>
                      <a:r>
                        <a:rPr lang="en-US" sz="1200" b="0" i="0" u="none" strike="noStrike" dirty="0" smtClean="0">
                          <a:latin typeface="Arial" pitchFamily="34" charset="0"/>
                          <a:cs typeface="Arial" pitchFamily="34" charset="0"/>
                        </a:rPr>
                        <a:t> </a:t>
                      </a:r>
                      <a:endParaRPr lang="en-US" sz="1200" b="0" i="0" u="none" strike="noStrike" dirty="0">
                        <a:latin typeface="Arial" pitchFamily="34" charset="0"/>
                        <a:cs typeface="Arial" pitchFamily="34" charset="0"/>
                      </a:endParaRPr>
                    </a:p>
                  </a:txBody>
                  <a:tcPr marL="9525" marR="9525" marT="9525" marB="0" anchor="b"/>
                </a:tc>
                <a:tc>
                  <a:txBody>
                    <a:bodyPr/>
                    <a:lstStyle/>
                    <a:p>
                      <a:pPr algn="ctr" fontAlgn="b"/>
                      <a:r>
                        <a:rPr lang="en-US" sz="1200" b="0" i="0" u="none" strike="noStrike" dirty="0">
                          <a:latin typeface="Arial" pitchFamily="34" charset="0"/>
                          <a:cs typeface="Arial" pitchFamily="34" charset="0"/>
                        </a:rPr>
                        <a:t>2310</a:t>
                      </a:r>
                    </a:p>
                  </a:txBody>
                  <a:tcPr marL="9525" marR="9525" marT="9525" marB="0" anchor="b"/>
                </a:tc>
              </a:tr>
              <a:tr h="202325">
                <a:tc>
                  <a:txBody>
                    <a:bodyPr/>
                    <a:lstStyle/>
                    <a:p>
                      <a:pPr algn="ctr" fontAlgn="b"/>
                      <a:r>
                        <a:rPr lang="en-US" sz="1200" b="0" i="0" u="none" strike="noStrike" dirty="0">
                          <a:latin typeface="Arial" pitchFamily="34" charset="0"/>
                          <a:cs typeface="Arial" pitchFamily="34" charset="0"/>
                        </a:rPr>
                        <a:t>9</a:t>
                      </a:r>
                    </a:p>
                  </a:txBody>
                  <a:tcPr marL="9525" marR="9525" marT="9525" marB="0" anchor="b"/>
                </a:tc>
                <a:tc>
                  <a:txBody>
                    <a:bodyPr/>
                    <a:lstStyle/>
                    <a:p>
                      <a:pPr algn="ctr" fontAlgn="b"/>
                      <a:r>
                        <a:rPr lang="el-GR" sz="1200" b="0" i="0" u="none" strike="noStrike" dirty="0">
                          <a:latin typeface="Arial" pitchFamily="34" charset="0"/>
                          <a:cs typeface="Arial" pitchFamily="34" charset="0"/>
                        </a:rPr>
                        <a:t>π/2-</a:t>
                      </a:r>
                      <a:r>
                        <a:rPr lang="en-US" sz="1200" b="0" i="0" u="none" strike="noStrike" dirty="0">
                          <a:latin typeface="Arial" pitchFamily="34" charset="0"/>
                          <a:cs typeface="Arial" pitchFamily="34" charset="0"/>
                        </a:rPr>
                        <a:t>QPSK</a:t>
                      </a:r>
                    </a:p>
                  </a:txBody>
                  <a:tcPr marL="9525" marR="9525" marT="9525" marB="0" anchor="b"/>
                </a:tc>
                <a:tc>
                  <a:txBody>
                    <a:bodyPr/>
                    <a:lstStyle/>
                    <a:p>
                      <a:pPr algn="ctr" fontAlgn="b"/>
                      <a:r>
                        <a:rPr lang="en-US" sz="1200" b="0" i="0" u="none" strike="noStrike" dirty="0">
                          <a:latin typeface="Arial" pitchFamily="34" charset="0"/>
                          <a:cs typeface="Arial" pitchFamily="34" charset="0"/>
                        </a:rPr>
                        <a:t>2</a:t>
                      </a:r>
                    </a:p>
                  </a:txBody>
                  <a:tcPr marL="9525" marR="9525" marT="9525" marB="0" anchor="b"/>
                </a:tc>
                <a:tc>
                  <a:txBody>
                    <a:bodyPr/>
                    <a:lstStyle/>
                    <a:p>
                      <a:pPr algn="ctr" fontAlgn="b"/>
                      <a:r>
                        <a:rPr lang="en-US" sz="1200" b="0" i="0" u="none" strike="noStrike" dirty="0">
                          <a:latin typeface="Arial" pitchFamily="34" charset="0"/>
                          <a:cs typeface="Arial" pitchFamily="34" charset="0"/>
                        </a:rPr>
                        <a:t>1</a:t>
                      </a:r>
                    </a:p>
                  </a:txBody>
                  <a:tcPr marL="9525" marR="9525" marT="9525" marB="0" anchor="b"/>
                </a:tc>
                <a:tc>
                  <a:txBody>
                    <a:bodyPr/>
                    <a:lstStyle/>
                    <a:p>
                      <a:pPr algn="ctr" fontAlgn="b"/>
                      <a:r>
                        <a:rPr lang="en-US" sz="1200" b="0" i="0" u="none" strike="noStrike" dirty="0" smtClean="0">
                          <a:latin typeface="Arial" pitchFamily="34" charset="0"/>
                          <a:cs typeface="Arial" pitchFamily="34" charset="0"/>
                        </a:rPr>
                        <a:t>13/16</a:t>
                      </a:r>
                      <a:endParaRPr lang="en-US" sz="1200" b="0" i="0" u="none" strike="noStrike" dirty="0">
                        <a:latin typeface="Arial" pitchFamily="34" charset="0"/>
                        <a:cs typeface="Arial" pitchFamily="34" charset="0"/>
                      </a:endParaRPr>
                    </a:p>
                  </a:txBody>
                  <a:tcPr marL="9525" marR="9525" marT="9525" marB="0" anchor="b"/>
                </a:tc>
                <a:tc>
                  <a:txBody>
                    <a:bodyPr/>
                    <a:lstStyle/>
                    <a:p>
                      <a:pPr algn="ctr" fontAlgn="b"/>
                      <a:r>
                        <a:rPr lang="en-US" sz="1200" b="0" i="0" u="none" strike="noStrike" dirty="0">
                          <a:latin typeface="Arial" pitchFamily="34" charset="0"/>
                          <a:cs typeface="Arial" pitchFamily="34" charset="0"/>
                        </a:rPr>
                        <a:t>2502.5</a:t>
                      </a:r>
                    </a:p>
                  </a:txBody>
                  <a:tcPr marL="9525" marR="9525" marT="9525" marB="0" anchor="b"/>
                </a:tc>
              </a:tr>
              <a:tr h="202325">
                <a:tc>
                  <a:txBody>
                    <a:bodyPr/>
                    <a:lstStyle/>
                    <a:p>
                      <a:pPr algn="ctr" fontAlgn="b"/>
                      <a:r>
                        <a:rPr lang="en-US" sz="1200" b="0" i="0" u="none" strike="noStrike" dirty="0" smtClean="0">
                          <a:latin typeface="Arial" pitchFamily="34" charset="0"/>
                          <a:cs typeface="Arial" pitchFamily="34" charset="0"/>
                        </a:rPr>
                        <a:t>10</a:t>
                      </a: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l-GR" sz="1200" b="0" i="0" u="none" strike="noStrike" dirty="0" smtClean="0">
                          <a:latin typeface="Arial" pitchFamily="34" charset="0"/>
                          <a:cs typeface="Arial" pitchFamily="34" charset="0"/>
                        </a:rPr>
                        <a:t>π/2-</a:t>
                      </a:r>
                      <a:r>
                        <a:rPr lang="en-US" sz="1200" b="0" i="0" u="none" strike="noStrike" dirty="0" smtClean="0">
                          <a:latin typeface="Arial" pitchFamily="34" charset="0"/>
                          <a:cs typeface="Arial" pitchFamily="34" charset="0"/>
                        </a:rPr>
                        <a:t>16QAM</a:t>
                      </a:r>
                    </a:p>
                  </a:txBody>
                  <a:tcPr marL="9525" marR="9525" marT="9525" marB="0" anchor="b"/>
                </a:tc>
                <a:tc>
                  <a:txBody>
                    <a:bodyPr/>
                    <a:lstStyle/>
                    <a:p>
                      <a:pPr algn="ctr" fontAlgn="b"/>
                      <a:r>
                        <a:rPr lang="en-US" sz="1200" b="0" i="0" u="none" strike="noStrike" dirty="0" smtClean="0">
                          <a:latin typeface="Arial" pitchFamily="34" charset="0"/>
                          <a:cs typeface="Arial" pitchFamily="34" charset="0"/>
                        </a:rPr>
                        <a:t>4</a:t>
                      </a:r>
                      <a:endParaRPr lang="en-US" sz="1200" b="0" i="0" u="none" strike="noStrike" dirty="0">
                        <a:latin typeface="Arial" pitchFamily="34" charset="0"/>
                        <a:cs typeface="Arial" pitchFamily="34" charset="0"/>
                      </a:endParaRPr>
                    </a:p>
                  </a:txBody>
                  <a:tcPr marL="9525" marR="9525" marT="9525" marB="0" anchor="b"/>
                </a:tc>
                <a:tc>
                  <a:txBody>
                    <a:bodyPr/>
                    <a:lstStyle/>
                    <a:p>
                      <a:pPr algn="ctr" fontAlgn="b"/>
                      <a:r>
                        <a:rPr lang="en-US" sz="1200" b="0" i="0" u="none" strike="noStrike" dirty="0" smtClean="0">
                          <a:latin typeface="Arial" pitchFamily="34" charset="0"/>
                          <a:cs typeface="Arial" pitchFamily="34" charset="0"/>
                        </a:rPr>
                        <a:t>1</a:t>
                      </a:r>
                      <a:endParaRPr lang="en-US" sz="1200" b="0" i="0" u="none" strike="noStrike" dirty="0">
                        <a:latin typeface="Arial" pitchFamily="34" charset="0"/>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latin typeface="Arial" pitchFamily="34" charset="0"/>
                          <a:cs typeface="Arial" pitchFamily="34" charset="0"/>
                        </a:rPr>
                        <a:t>  </a:t>
                      </a:r>
                      <a:r>
                        <a:rPr lang="en-US" sz="1200" b="0" i="0" u="none" strike="noStrike" dirty="0" smtClean="0">
                          <a:latin typeface="Arial" pitchFamily="34" charset="0"/>
                          <a:cs typeface="Arial" pitchFamily="34" charset="0"/>
                        </a:rPr>
                        <a:t>1/2 </a:t>
                      </a:r>
                      <a:endParaRPr lang="en-US" sz="1200" b="0" i="0" u="none" strike="noStrike" dirty="0">
                        <a:latin typeface="Arial" pitchFamily="34" charset="0"/>
                        <a:cs typeface="Arial" pitchFamily="34" charset="0"/>
                      </a:endParaRPr>
                    </a:p>
                  </a:txBody>
                  <a:tcPr marL="9525" marR="9525" marT="9525" marB="0" anchor="b"/>
                </a:tc>
                <a:tc>
                  <a:txBody>
                    <a:bodyPr/>
                    <a:lstStyle/>
                    <a:p>
                      <a:pPr algn="ctr" fontAlgn="b"/>
                      <a:r>
                        <a:rPr lang="en-US" sz="1200" b="0" i="0" u="none" strike="noStrike" dirty="0" smtClean="0">
                          <a:latin typeface="Arial" pitchFamily="34" charset="0"/>
                          <a:cs typeface="Arial" pitchFamily="34" charset="0"/>
                        </a:rPr>
                        <a:t>3080</a:t>
                      </a:r>
                      <a:endParaRPr lang="en-US" sz="1200" b="0" i="0" u="none" strike="noStrike" dirty="0">
                        <a:latin typeface="Arial" pitchFamily="34" charset="0"/>
                        <a:cs typeface="Arial" pitchFamily="34" charset="0"/>
                      </a:endParaRPr>
                    </a:p>
                  </a:txBody>
                  <a:tcPr marL="9525" marR="9525" marT="9525" marB="0" anchor="b"/>
                </a:tc>
              </a:tr>
              <a:tr h="202325">
                <a:tc>
                  <a:txBody>
                    <a:bodyPr/>
                    <a:lstStyle/>
                    <a:p>
                      <a:pPr algn="ctr" fontAlgn="b"/>
                      <a:r>
                        <a:rPr lang="en-US" sz="1200" b="0" i="0" u="none" strike="noStrike" dirty="0" smtClean="0">
                          <a:latin typeface="Arial" pitchFamily="34" charset="0"/>
                          <a:cs typeface="Arial" pitchFamily="34" charset="0"/>
                        </a:rPr>
                        <a:t>11</a:t>
                      </a:r>
                      <a:endParaRPr lang="en-US" sz="1200" b="0" i="0" u="none" strike="noStrike" dirty="0">
                        <a:latin typeface="Arial" pitchFamily="34" charset="0"/>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l-GR" sz="1200" b="0" i="0" u="none" strike="noStrike" dirty="0" smtClean="0">
                          <a:latin typeface="Arial" pitchFamily="34" charset="0"/>
                          <a:cs typeface="Arial" pitchFamily="34" charset="0"/>
                        </a:rPr>
                        <a:t>π/2-</a:t>
                      </a:r>
                      <a:r>
                        <a:rPr lang="en-US" sz="1200" b="0" i="0" u="none" strike="noStrike" dirty="0" smtClean="0">
                          <a:latin typeface="Arial" pitchFamily="34" charset="0"/>
                          <a:cs typeface="Arial" pitchFamily="34" charset="0"/>
                        </a:rPr>
                        <a:t>16QAM</a:t>
                      </a:r>
                    </a:p>
                  </a:txBody>
                  <a:tcPr marL="9525" marR="9525" marT="9525" marB="0" anchor="b"/>
                </a:tc>
                <a:tc>
                  <a:txBody>
                    <a:bodyPr/>
                    <a:lstStyle/>
                    <a:p>
                      <a:pPr algn="ctr" fontAlgn="b"/>
                      <a:r>
                        <a:rPr lang="en-US" sz="1200" b="0" i="0" u="none" strike="noStrike" dirty="0" smtClean="0">
                          <a:latin typeface="Arial" pitchFamily="34" charset="0"/>
                          <a:cs typeface="Arial" pitchFamily="34" charset="0"/>
                        </a:rPr>
                        <a:t>4</a:t>
                      </a:r>
                      <a:endParaRPr lang="en-US" sz="1200" b="0" i="0" u="none" strike="noStrike" dirty="0">
                        <a:latin typeface="Arial" pitchFamily="34" charset="0"/>
                        <a:cs typeface="Arial" pitchFamily="34" charset="0"/>
                      </a:endParaRPr>
                    </a:p>
                  </a:txBody>
                  <a:tcPr marL="9525" marR="9525" marT="9525" marB="0" anchor="b"/>
                </a:tc>
                <a:tc>
                  <a:txBody>
                    <a:bodyPr/>
                    <a:lstStyle/>
                    <a:p>
                      <a:pPr algn="ctr" fontAlgn="b"/>
                      <a:r>
                        <a:rPr lang="en-US" sz="1200" b="0" i="0" u="none" strike="noStrike" dirty="0" smtClean="0">
                          <a:latin typeface="Arial" pitchFamily="34" charset="0"/>
                          <a:cs typeface="Arial" pitchFamily="34" charset="0"/>
                        </a:rPr>
                        <a:t>1</a:t>
                      </a:r>
                      <a:endParaRPr lang="en-US" sz="1200" b="0" i="0" u="none" strike="noStrike" dirty="0">
                        <a:latin typeface="Arial" pitchFamily="34" charset="0"/>
                        <a:cs typeface="Arial" pitchFamily="34" charset="0"/>
                      </a:endParaRPr>
                    </a:p>
                  </a:txBody>
                  <a:tcPr marL="9525" marR="9525" marT="9525" marB="0" anchor="b"/>
                </a:tc>
                <a:tc>
                  <a:txBody>
                    <a:bodyPr/>
                    <a:lstStyle/>
                    <a:p>
                      <a:pPr algn="ctr" fontAlgn="b"/>
                      <a:r>
                        <a:rPr lang="en-US" sz="1200" b="0" i="0" u="none" strike="noStrike" dirty="0">
                          <a:latin typeface="Arial" pitchFamily="34" charset="0"/>
                          <a:cs typeface="Arial" pitchFamily="34" charset="0"/>
                        </a:rPr>
                        <a:t> </a:t>
                      </a:r>
                      <a:r>
                        <a:rPr lang="en-US" sz="1200" b="0" i="0" u="none" strike="noStrike" dirty="0" smtClean="0">
                          <a:latin typeface="Arial" pitchFamily="34" charset="0"/>
                          <a:cs typeface="Arial" pitchFamily="34" charset="0"/>
                        </a:rPr>
                        <a:t>5/8</a:t>
                      </a:r>
                      <a:endParaRPr lang="en-US" sz="1200" b="0" i="0" u="none" strike="noStrike" dirty="0">
                        <a:latin typeface="Arial" pitchFamily="34" charset="0"/>
                        <a:cs typeface="Arial" pitchFamily="34" charset="0"/>
                      </a:endParaRPr>
                    </a:p>
                  </a:txBody>
                  <a:tcPr marL="9525" marR="9525" marT="9525" marB="0" anchor="b"/>
                </a:tc>
                <a:tc>
                  <a:txBody>
                    <a:bodyPr/>
                    <a:lstStyle/>
                    <a:p>
                      <a:pPr algn="ctr" fontAlgn="b"/>
                      <a:r>
                        <a:rPr lang="en-US" sz="1200" b="0" i="0" u="none" strike="noStrike" dirty="0" smtClean="0">
                          <a:latin typeface="Arial" pitchFamily="34" charset="0"/>
                          <a:cs typeface="Arial" pitchFamily="34" charset="0"/>
                        </a:rPr>
                        <a:t>3850</a:t>
                      </a:r>
                      <a:endParaRPr lang="en-US" sz="1200" b="0" i="0" u="none" strike="noStrike" dirty="0">
                        <a:latin typeface="Arial" pitchFamily="34" charset="0"/>
                        <a:cs typeface="Arial" pitchFamily="34" charset="0"/>
                      </a:endParaRPr>
                    </a:p>
                  </a:txBody>
                  <a:tcPr marL="9525" marR="9525" marT="9525" marB="0" anchor="b"/>
                </a:tc>
              </a:tr>
              <a:tr h="202325">
                <a:tc>
                  <a:txBody>
                    <a:bodyPr/>
                    <a:lstStyle/>
                    <a:p>
                      <a:pPr algn="ctr" fontAlgn="b"/>
                      <a:r>
                        <a:rPr lang="en-US" sz="1200" b="0" i="0" u="none" strike="noStrike" dirty="0" smtClean="0">
                          <a:latin typeface="Arial" pitchFamily="34" charset="0"/>
                          <a:cs typeface="Arial" pitchFamily="34" charset="0"/>
                        </a:rPr>
                        <a:t>12</a:t>
                      </a:r>
                      <a:endParaRPr lang="en-US" sz="1200" b="0" i="0" u="none" strike="noStrike" dirty="0">
                        <a:latin typeface="Arial" pitchFamily="34" charset="0"/>
                        <a:cs typeface="Arial" pitchFamily="34"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l-GR" sz="1200" b="0" i="0" u="none" strike="noStrike" dirty="0" smtClean="0">
                          <a:latin typeface="Arial" pitchFamily="34" charset="0"/>
                          <a:cs typeface="Arial" pitchFamily="34" charset="0"/>
                        </a:rPr>
                        <a:t>π/2-</a:t>
                      </a:r>
                      <a:r>
                        <a:rPr lang="en-US" sz="1200" b="0" i="0" u="none" strike="noStrike" dirty="0" smtClean="0">
                          <a:latin typeface="Arial" pitchFamily="34" charset="0"/>
                          <a:cs typeface="Arial" pitchFamily="34" charset="0"/>
                        </a:rPr>
                        <a:t>16QAM</a:t>
                      </a:r>
                    </a:p>
                  </a:txBody>
                  <a:tcPr marL="9525" marR="9525" marT="9525" marB="0" anchor="b"/>
                </a:tc>
                <a:tc>
                  <a:txBody>
                    <a:bodyPr/>
                    <a:lstStyle/>
                    <a:p>
                      <a:pPr algn="ctr" fontAlgn="b"/>
                      <a:r>
                        <a:rPr lang="en-US" sz="1200" b="0" i="0" u="none" strike="noStrike" dirty="0" smtClean="0">
                          <a:latin typeface="Arial" pitchFamily="34" charset="0"/>
                          <a:cs typeface="Arial" pitchFamily="34" charset="0"/>
                        </a:rPr>
                        <a:t>4</a:t>
                      </a:r>
                      <a:endParaRPr lang="en-US" sz="1200" b="0" i="0" u="none" strike="noStrike" dirty="0">
                        <a:latin typeface="Arial" pitchFamily="34" charset="0"/>
                        <a:cs typeface="Arial" pitchFamily="34" charset="0"/>
                      </a:endParaRPr>
                    </a:p>
                  </a:txBody>
                  <a:tcPr marL="9525" marR="9525" marT="9525" marB="0" anchor="b"/>
                </a:tc>
                <a:tc>
                  <a:txBody>
                    <a:bodyPr/>
                    <a:lstStyle/>
                    <a:p>
                      <a:pPr algn="ctr" fontAlgn="b"/>
                      <a:r>
                        <a:rPr lang="en-US" sz="1200" b="0" i="0" u="none" strike="noStrike" dirty="0" smtClean="0">
                          <a:latin typeface="Arial" pitchFamily="34" charset="0"/>
                          <a:cs typeface="Arial" pitchFamily="34" charset="0"/>
                        </a:rPr>
                        <a:t>1</a:t>
                      </a:r>
                      <a:endParaRPr lang="en-US" sz="1200" b="0" i="0" u="none" strike="noStrike" dirty="0">
                        <a:latin typeface="Arial" pitchFamily="34" charset="0"/>
                        <a:cs typeface="Arial" pitchFamily="34" charset="0"/>
                      </a:endParaRPr>
                    </a:p>
                  </a:txBody>
                  <a:tcPr marL="9525" marR="9525" marT="9525" marB="0" anchor="b"/>
                </a:tc>
                <a:tc>
                  <a:txBody>
                    <a:bodyPr/>
                    <a:lstStyle/>
                    <a:p>
                      <a:pPr algn="ctr" fontAlgn="b"/>
                      <a:r>
                        <a:rPr lang="en-US" sz="1200" b="0" i="0" u="none" strike="noStrike" dirty="0">
                          <a:latin typeface="Arial" pitchFamily="34" charset="0"/>
                          <a:cs typeface="Arial" pitchFamily="34" charset="0"/>
                        </a:rPr>
                        <a:t>  </a:t>
                      </a:r>
                      <a:r>
                        <a:rPr lang="en-US" sz="1200" kern="0" dirty="0" smtClean="0">
                          <a:latin typeface="Arial" pitchFamily="34" charset="0"/>
                          <a:cs typeface="Arial" pitchFamily="34" charset="0"/>
                        </a:rPr>
                        <a:t>3/4</a:t>
                      </a:r>
                      <a:r>
                        <a:rPr lang="en-US" sz="1200" b="0" i="0" u="none" strike="noStrike" dirty="0" smtClean="0">
                          <a:latin typeface="Arial" pitchFamily="34" charset="0"/>
                          <a:cs typeface="Arial" pitchFamily="34" charset="0"/>
                        </a:rPr>
                        <a:t> </a:t>
                      </a:r>
                      <a:endParaRPr lang="en-US" sz="1200" b="0" i="0" u="none" strike="noStrike" dirty="0">
                        <a:latin typeface="Arial" pitchFamily="34" charset="0"/>
                        <a:cs typeface="Arial" pitchFamily="34" charset="0"/>
                      </a:endParaRPr>
                    </a:p>
                  </a:txBody>
                  <a:tcPr marL="9525" marR="9525" marT="9525" marB="0" anchor="b"/>
                </a:tc>
                <a:tc>
                  <a:txBody>
                    <a:bodyPr/>
                    <a:lstStyle/>
                    <a:p>
                      <a:pPr algn="ctr" fontAlgn="b"/>
                      <a:r>
                        <a:rPr lang="en-US" sz="1200" b="0" i="0" u="none" strike="noStrike" dirty="0" smtClean="0">
                          <a:latin typeface="Arial" pitchFamily="34" charset="0"/>
                          <a:cs typeface="Arial" pitchFamily="34" charset="0"/>
                        </a:rPr>
                        <a:t>4620</a:t>
                      </a:r>
                      <a:endParaRPr lang="en-US" sz="1200" b="0" i="0" u="none" strike="noStrike" dirty="0">
                        <a:latin typeface="Arial" pitchFamily="34" charset="0"/>
                        <a:cs typeface="Arial" pitchFamily="34" charset="0"/>
                      </a:endParaRPr>
                    </a:p>
                  </a:txBody>
                  <a:tcPr marL="9525" marR="9525" marT="9525" marB="0" anchor="b"/>
                </a:tc>
              </a:tr>
            </a:tbl>
          </a:graphicData>
        </a:graphic>
      </p:graphicFrame>
      <p:sp>
        <p:nvSpPr>
          <p:cNvPr id="8" name="TextBox 3"/>
          <p:cNvSpPr txBox="1">
            <a:spLocks noChangeArrowheads="1"/>
          </p:cNvSpPr>
          <p:nvPr/>
        </p:nvSpPr>
        <p:spPr bwMode="auto">
          <a:xfrm rot="16200000">
            <a:off x="3445878" y="2497723"/>
            <a:ext cx="1219201" cy="338554"/>
          </a:xfrm>
          <a:prstGeom prst="rect">
            <a:avLst/>
          </a:prstGeom>
          <a:noFill/>
          <a:ln w="9525">
            <a:noFill/>
            <a:miter lim="800000"/>
            <a:headEnd/>
            <a:tailEnd/>
          </a:ln>
        </p:spPr>
        <p:txBody>
          <a:bodyPr wrap="square">
            <a:spAutoFit/>
          </a:bodyPr>
          <a:lstStyle/>
          <a:p>
            <a:r>
              <a:rPr lang="en-US" sz="1600" b="1" dirty="0"/>
              <a:t>Mandatory</a:t>
            </a:r>
            <a:endParaRPr lang="en-US" b="1" dirty="0"/>
          </a:p>
        </p:txBody>
      </p:sp>
      <p:sp>
        <p:nvSpPr>
          <p:cNvPr id="9" name="Left Brace 4"/>
          <p:cNvSpPr>
            <a:spLocks/>
          </p:cNvSpPr>
          <p:nvPr/>
        </p:nvSpPr>
        <p:spPr bwMode="auto">
          <a:xfrm>
            <a:off x="4191000" y="2286000"/>
            <a:ext cx="152400" cy="838200"/>
          </a:xfrm>
          <a:prstGeom prst="leftBrace">
            <a:avLst>
              <a:gd name="adj1" fmla="val 8333"/>
              <a:gd name="adj2" fmla="val 50000"/>
            </a:avLst>
          </a:prstGeom>
          <a:noFill/>
          <a:ln w="28575" algn="ctr">
            <a:solidFill>
              <a:schemeClr val="tx1"/>
            </a:solidFill>
            <a:round/>
            <a:headEnd/>
            <a:tailEnd/>
          </a:ln>
        </p:spPr>
        <p:txBody>
          <a:bodyPr wrap="none" anchor="ctr"/>
          <a:lstStyle/>
          <a:p>
            <a:pPr algn="ctr"/>
            <a:endParaRPr lang="en-US" sz="1600">
              <a:latin typeface="Verdana" pitchFamily="34" charset="0"/>
              <a:cs typeface="Arial" pitchFamily="34" charset="0"/>
            </a:endParaRPr>
          </a:p>
        </p:txBody>
      </p:sp>
      <p:pic>
        <p:nvPicPr>
          <p:cNvPr id="10" name="Picture 2"/>
          <p:cNvPicPr>
            <a:picLocks noChangeAspect="1" noChangeArrowheads="1"/>
          </p:cNvPicPr>
          <p:nvPr/>
        </p:nvPicPr>
        <p:blipFill>
          <a:blip r:embed="rId2" cstate="print"/>
          <a:srcRect/>
          <a:stretch>
            <a:fillRect/>
          </a:stretch>
        </p:blipFill>
        <p:spPr bwMode="auto">
          <a:xfrm>
            <a:off x="4056062" y="5410200"/>
            <a:ext cx="5087938" cy="638175"/>
          </a:xfrm>
          <a:prstGeom prst="rect">
            <a:avLst/>
          </a:prstGeom>
          <a:noFill/>
          <a:ln w="9525">
            <a:noFill/>
            <a:miter lim="800000"/>
            <a:headEnd/>
            <a:tailEnd/>
          </a:ln>
        </p:spPr>
      </p:pic>
      <p:sp>
        <p:nvSpPr>
          <p:cNvPr id="11" name="Rectangle 3"/>
          <p:cNvSpPr txBox="1">
            <a:spLocks noChangeArrowheads="1"/>
          </p:cNvSpPr>
          <p:nvPr/>
        </p:nvSpPr>
        <p:spPr bwMode="auto">
          <a:xfrm>
            <a:off x="0" y="1752600"/>
            <a:ext cx="3505200" cy="4114800"/>
          </a:xfrm>
          <a:prstGeom prst="rect">
            <a:avLst/>
          </a:prstGeom>
          <a:noFill/>
          <a:ln w="9525">
            <a:noFill/>
            <a:miter lim="800000"/>
            <a:headEnd/>
            <a:tailEnd/>
          </a:ln>
        </p:spPr>
        <p:txBody>
          <a:bodyPr lIns="92075" tIns="46038" rIns="92075" bIns="46038"/>
          <a:lstStyle/>
          <a:p>
            <a:pPr marL="342900" indent="-342900">
              <a:spcBef>
                <a:spcPct val="20000"/>
              </a:spcBef>
              <a:buFontTx/>
              <a:buChar char="•"/>
              <a:defRPr/>
            </a:pPr>
            <a:r>
              <a:rPr lang="en-US" sz="2000" b="1" dirty="0" smtClean="0">
                <a:latin typeface="+mn-lt"/>
                <a:cs typeface="Times New Roman" pitchFamily="18" charset="0"/>
              </a:rPr>
              <a:t>Block size – 512 symbols</a:t>
            </a:r>
          </a:p>
          <a:p>
            <a:pPr marL="800100" lvl="1" indent="-342900">
              <a:spcBef>
                <a:spcPct val="20000"/>
              </a:spcBef>
              <a:buFontTx/>
              <a:buChar char="•"/>
              <a:defRPr/>
            </a:pPr>
            <a:r>
              <a:rPr lang="en-US" sz="2000" b="1" dirty="0" smtClean="0">
                <a:latin typeface="+mn-lt"/>
                <a:cs typeface="Times New Roman" pitchFamily="18" charset="0"/>
              </a:rPr>
              <a:t>448 data symbols</a:t>
            </a:r>
            <a:endParaRPr lang="en-US" sz="2000" b="1" dirty="0">
              <a:latin typeface="+mn-lt"/>
              <a:cs typeface="Times New Roman" pitchFamily="18" charset="0"/>
            </a:endParaRPr>
          </a:p>
          <a:p>
            <a:pPr marL="800100" lvl="1" indent="-342900">
              <a:spcBef>
                <a:spcPct val="20000"/>
              </a:spcBef>
              <a:buFontTx/>
              <a:buChar char="•"/>
              <a:defRPr/>
            </a:pPr>
            <a:r>
              <a:rPr lang="en-US" sz="2000" b="1" dirty="0">
                <a:latin typeface="+mn-lt"/>
                <a:cs typeface="Times New Roman" pitchFamily="18" charset="0"/>
              </a:rPr>
              <a:t>64 </a:t>
            </a:r>
            <a:r>
              <a:rPr lang="en-US" sz="2000" b="1" dirty="0" smtClean="0">
                <a:latin typeface="+mn-lt"/>
                <a:cs typeface="Times New Roman" pitchFamily="18" charset="0"/>
              </a:rPr>
              <a:t>GI </a:t>
            </a:r>
            <a:r>
              <a:rPr lang="en-US" sz="2000" b="1" dirty="0" smtClean="0">
                <a:cs typeface="Times New Roman" pitchFamily="18" charset="0"/>
              </a:rPr>
              <a:t>symbols; </a:t>
            </a:r>
            <a:r>
              <a:rPr lang="en-US" sz="2000" b="1" dirty="0" smtClean="0">
                <a:latin typeface="+mn-lt"/>
                <a:cs typeface="Times New Roman" pitchFamily="18" charset="0"/>
              </a:rPr>
              <a:t>fixed sequence (Ga64)</a:t>
            </a:r>
            <a:endParaRPr lang="en-US" sz="2000" b="1" dirty="0">
              <a:latin typeface="+mn-lt"/>
              <a:cs typeface="Times New Roman" pitchFamily="18" charset="0"/>
            </a:endParaRPr>
          </a:p>
          <a:p>
            <a:pPr marL="1257300" lvl="2" indent="-342900">
              <a:spcBef>
                <a:spcPct val="20000"/>
              </a:spcBef>
              <a:buFontTx/>
              <a:buChar char="•"/>
              <a:defRPr/>
            </a:pPr>
            <a:r>
              <a:rPr lang="en-US" sz="1800" dirty="0">
                <a:latin typeface="+mn-lt"/>
                <a:cs typeface="Times New Roman" pitchFamily="18" charset="0"/>
              </a:rPr>
              <a:t>Tracking purposes</a:t>
            </a:r>
          </a:p>
          <a:p>
            <a:pPr marL="1257300" lvl="2" indent="-342900">
              <a:spcBef>
                <a:spcPct val="20000"/>
              </a:spcBef>
              <a:buFontTx/>
              <a:buChar char="•"/>
              <a:defRPr/>
            </a:pPr>
            <a:r>
              <a:rPr lang="en-US" sz="1800" dirty="0">
                <a:latin typeface="+mn-lt"/>
                <a:cs typeface="Times New Roman" pitchFamily="18" charset="0"/>
              </a:rPr>
              <a:t>Can be used for </a:t>
            </a:r>
            <a:r>
              <a:rPr lang="en-US" sz="1800" dirty="0" smtClean="0">
                <a:latin typeface="+mn-lt"/>
                <a:cs typeface="Times New Roman" pitchFamily="18" charset="0"/>
              </a:rPr>
              <a:t>equalization</a:t>
            </a:r>
          </a:p>
          <a:p>
            <a:pPr marL="342900" indent="-342900">
              <a:spcBef>
                <a:spcPct val="20000"/>
              </a:spcBef>
              <a:buFontTx/>
              <a:buChar char="•"/>
              <a:defRPr/>
            </a:pPr>
            <a:r>
              <a:rPr lang="en-US" sz="2000" b="1" dirty="0" smtClean="0">
                <a:latin typeface="+mn-lt"/>
                <a:cs typeface="Times New Roman" pitchFamily="18" charset="0"/>
              </a:rPr>
              <a:t>Symbol Rate = 1760 MHz</a:t>
            </a:r>
          </a:p>
          <a:p>
            <a:pPr marL="342900" indent="-342900">
              <a:spcBef>
                <a:spcPct val="20000"/>
              </a:spcBef>
              <a:buFontTx/>
              <a:buChar char="•"/>
              <a:defRPr/>
            </a:pPr>
            <a:r>
              <a:rPr lang="el-GR" sz="2000" b="1" dirty="0" smtClean="0">
                <a:latin typeface="+mn-lt"/>
                <a:cs typeface="Times New Roman" pitchFamily="18" charset="0"/>
              </a:rPr>
              <a:t>π/2</a:t>
            </a:r>
            <a:r>
              <a:rPr lang="en-US" sz="2000" b="1" dirty="0" smtClean="0">
                <a:latin typeface="+mn-lt"/>
                <a:cs typeface="Times New Roman" pitchFamily="18" charset="0"/>
              </a:rPr>
              <a:t> </a:t>
            </a:r>
            <a:r>
              <a:rPr lang="en-US" sz="2000" b="1" dirty="0">
                <a:latin typeface="+mn-lt"/>
                <a:cs typeface="Times New Roman" pitchFamily="18" charset="0"/>
              </a:rPr>
              <a:t>rotation applied to all modulations</a:t>
            </a:r>
          </a:p>
          <a:p>
            <a:pPr marL="342900" indent="-342900">
              <a:spcBef>
                <a:spcPct val="20000"/>
              </a:spcBef>
              <a:defRPr/>
            </a:pPr>
            <a:r>
              <a:rPr lang="en-US" sz="2000" b="1" dirty="0">
                <a:latin typeface="+mn-lt"/>
                <a:cs typeface="Times New Roman" pitchFamily="18" charset="0"/>
              </a:rPr>
              <a:t> </a:t>
            </a:r>
          </a:p>
          <a:p>
            <a:pPr marL="800100" lvl="1" indent="-342900">
              <a:spcBef>
                <a:spcPct val="20000"/>
              </a:spcBef>
              <a:buFontTx/>
              <a:buChar char="•"/>
              <a:defRPr/>
            </a:pPr>
            <a:r>
              <a:rPr lang="en-US" sz="1800" dirty="0" smtClean="0">
                <a:latin typeface="+mn-lt"/>
                <a:cs typeface="Times New Roman" pitchFamily="18" charset="0"/>
              </a:rPr>
              <a:t>To </a:t>
            </a:r>
            <a:r>
              <a:rPr lang="en-US" sz="1800" dirty="0">
                <a:latin typeface="+mn-lt"/>
                <a:cs typeface="Times New Roman" pitchFamily="18" charset="0"/>
              </a:rPr>
              <a:t>reduce PAPR for BPSK</a:t>
            </a:r>
          </a:p>
          <a:p>
            <a:pPr marL="800100" lvl="1" indent="-342900">
              <a:spcBef>
                <a:spcPct val="20000"/>
              </a:spcBef>
              <a:buFontTx/>
              <a:buChar char="•"/>
              <a:defRPr/>
            </a:pPr>
            <a:r>
              <a:rPr lang="en-US" sz="1800" dirty="0">
                <a:latin typeface="+mn-lt"/>
                <a:cs typeface="Times New Roman" pitchFamily="18" charset="0"/>
              </a:rPr>
              <a:t>To enable GMSK equivalent modulation</a:t>
            </a:r>
          </a:p>
        </p:txBody>
      </p:sp>
      <p:pic>
        <p:nvPicPr>
          <p:cNvPr id="12" name="Picture 91"/>
          <p:cNvPicPr>
            <a:picLocks noChangeAspect="1" noChangeArrowheads="1"/>
          </p:cNvPicPr>
          <p:nvPr/>
        </p:nvPicPr>
        <p:blipFill>
          <a:blip r:embed="rId3" cstate="print"/>
          <a:srcRect t="11111" r="5004" b="33333"/>
          <a:stretch>
            <a:fillRect/>
          </a:stretch>
        </p:blipFill>
        <p:spPr bwMode="auto">
          <a:xfrm>
            <a:off x="1066800" y="5105400"/>
            <a:ext cx="1524000" cy="381000"/>
          </a:xfrm>
          <a:prstGeom prst="rect">
            <a:avLst/>
          </a:prstGeom>
          <a:noFill/>
          <a:ln w="12700">
            <a:noFill/>
            <a:miter lim="800000"/>
            <a:headEnd type="none" w="sm" len="sm"/>
            <a:tailEnd type="none" w="sm" len="sm"/>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Power Single Carrier PHY</a:t>
            </a:r>
            <a:endParaRPr lang="en-US" dirty="0"/>
          </a:p>
        </p:txBody>
      </p:sp>
      <p:sp>
        <p:nvSpPr>
          <p:cNvPr id="3" name="Date Placeholder 2"/>
          <p:cNvSpPr>
            <a:spLocks noGrp="1"/>
          </p:cNvSpPr>
          <p:nvPr>
            <p:ph type="dt" sz="half" idx="10"/>
          </p:nvPr>
        </p:nvSpPr>
        <p:spPr/>
        <p:txBody>
          <a:bodyPr/>
          <a:lstStyle/>
          <a:p>
            <a:pPr>
              <a:defRPr/>
            </a:pPr>
            <a:r>
              <a:rPr lang="en-US" smtClean="0"/>
              <a:t>March 2011</a:t>
            </a:r>
            <a:endParaRPr lang="en-US"/>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4650D9E8-FD58-45A0-8D45-3ED64B51D5D1}" type="slidenum">
              <a:rPr lang="en-US" smtClean="0"/>
              <a:pPr>
                <a:defRPr/>
              </a:pPr>
              <a:t>17</a:t>
            </a:fld>
            <a:endParaRPr lang="en-US"/>
          </a:p>
        </p:txBody>
      </p:sp>
      <p:sp>
        <p:nvSpPr>
          <p:cNvPr id="6" name="Content Placeholder 2"/>
          <p:cNvSpPr txBox="1">
            <a:spLocks/>
          </p:cNvSpPr>
          <p:nvPr/>
        </p:nvSpPr>
        <p:spPr>
          <a:xfrm>
            <a:off x="457200" y="1752600"/>
            <a:ext cx="8229600" cy="1892491"/>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n-ea"/>
                <a:cs typeface="+mn-cs"/>
              </a:rPr>
              <a:t>The FEC is one of the major contributor to the relatively high power consumption of the SC mode</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n-ea"/>
                <a:cs typeface="+mn-cs"/>
              </a:rPr>
              <a:t>Simple FEC: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rPr>
              <a:t>Reed Solomon (224, 208) for high data rate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rPr>
              <a:t>Outer Reed Solomon (224, 208) + Inner block code (N,8)</a:t>
            </a:r>
          </a:p>
        </p:txBody>
      </p:sp>
      <p:pic>
        <p:nvPicPr>
          <p:cNvPr id="45058" name="Picture 2"/>
          <p:cNvPicPr>
            <a:picLocks noChangeAspect="1" noChangeArrowheads="1"/>
          </p:cNvPicPr>
          <p:nvPr/>
        </p:nvPicPr>
        <p:blipFill>
          <a:blip r:embed="rId2" cstate="print"/>
          <a:srcRect/>
          <a:stretch>
            <a:fillRect/>
          </a:stretch>
        </p:blipFill>
        <p:spPr bwMode="auto">
          <a:xfrm>
            <a:off x="381000" y="4038600"/>
            <a:ext cx="8601075" cy="226695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OFDM PHY</a:t>
            </a:r>
          </a:p>
        </p:txBody>
      </p:sp>
      <p:sp>
        <p:nvSpPr>
          <p:cNvPr id="19460" name="Date Placeholder 3"/>
          <p:cNvSpPr>
            <a:spLocks noGrp="1"/>
          </p:cNvSpPr>
          <p:nvPr>
            <p:ph type="dt" sz="half" idx="10"/>
          </p:nvPr>
        </p:nvSpPr>
        <p:spPr>
          <a:noFill/>
        </p:spPr>
        <p:txBody>
          <a:bodyPr/>
          <a:lstStyle/>
          <a:p>
            <a:r>
              <a:rPr lang="en-US" smtClean="0"/>
              <a:t>March 2011</a:t>
            </a:r>
          </a:p>
        </p:txBody>
      </p:sp>
      <p:sp>
        <p:nvSpPr>
          <p:cNvPr id="19461" name="Footer Placeholder 4"/>
          <p:cNvSpPr>
            <a:spLocks noGrp="1"/>
          </p:cNvSpPr>
          <p:nvPr>
            <p:ph type="ftr" sz="quarter" idx="11"/>
          </p:nvPr>
        </p:nvSpPr>
        <p:spPr>
          <a:noFill/>
        </p:spPr>
        <p:txBody>
          <a:bodyPr/>
          <a:lstStyle/>
          <a:p>
            <a:r>
              <a:rPr lang="en-US" smtClean="0"/>
              <a:t>Eldad Perahia, Intel Corporation</a:t>
            </a:r>
          </a:p>
        </p:txBody>
      </p:sp>
      <p:sp>
        <p:nvSpPr>
          <p:cNvPr id="19462" name="Slide Number Placeholder 5"/>
          <p:cNvSpPr>
            <a:spLocks noGrp="1"/>
          </p:cNvSpPr>
          <p:nvPr>
            <p:ph type="sldNum" sz="quarter" idx="12"/>
          </p:nvPr>
        </p:nvSpPr>
        <p:spPr>
          <a:noFill/>
        </p:spPr>
        <p:txBody>
          <a:bodyPr/>
          <a:lstStyle/>
          <a:p>
            <a:r>
              <a:rPr lang="en-US" smtClean="0"/>
              <a:t>Slide </a:t>
            </a:r>
            <a:fld id="{3FA593AB-E518-4E2E-BF1A-620C0A398D98}" type="slidenum">
              <a:rPr lang="en-US" smtClean="0"/>
              <a:pPr/>
              <a:t>18</a:t>
            </a:fld>
            <a:endParaRPr lang="en-US" smtClean="0"/>
          </a:p>
        </p:txBody>
      </p:sp>
      <p:sp>
        <p:nvSpPr>
          <p:cNvPr id="8" name="Rectangle 3"/>
          <p:cNvSpPr txBox="1">
            <a:spLocks noChangeArrowheads="1"/>
          </p:cNvSpPr>
          <p:nvPr/>
        </p:nvSpPr>
        <p:spPr bwMode="auto">
          <a:xfrm>
            <a:off x="3276600" y="4724400"/>
            <a:ext cx="5867400" cy="1676400"/>
          </a:xfrm>
          <a:prstGeom prst="rect">
            <a:avLst/>
          </a:prstGeom>
          <a:noFill/>
          <a:ln w="9525">
            <a:noFill/>
            <a:miter lim="800000"/>
            <a:headEnd/>
            <a:tailEnd/>
          </a:ln>
        </p:spPr>
        <p:txBody>
          <a:bodyPr lIns="92075" tIns="46038" rIns="92075" bIns="46038"/>
          <a:lstStyle/>
          <a:p>
            <a:pPr marL="342900" indent="-342900">
              <a:spcBef>
                <a:spcPct val="20000"/>
              </a:spcBef>
              <a:buFontTx/>
              <a:buChar char="•"/>
              <a:defRPr/>
            </a:pPr>
            <a:r>
              <a:rPr lang="en-US" sz="2000" b="1" kern="0" dirty="0" smtClean="0">
                <a:latin typeface="+mn-lt"/>
              </a:rPr>
              <a:t>Spread QPSK (SQPSK) used for two lowest rates</a:t>
            </a:r>
          </a:p>
          <a:p>
            <a:pPr marL="342900" indent="-342900">
              <a:spcBef>
                <a:spcPct val="20000"/>
              </a:spcBef>
              <a:buFontTx/>
              <a:buChar char="•"/>
              <a:defRPr/>
            </a:pPr>
            <a:r>
              <a:rPr lang="en-US" sz="2000" b="1" kern="0" dirty="0" smtClean="0">
                <a:latin typeface="+mn-lt"/>
              </a:rPr>
              <a:t>Symbol </a:t>
            </a:r>
            <a:r>
              <a:rPr lang="en-US" sz="2000" b="1" kern="0" dirty="0">
                <a:latin typeface="+mn-lt"/>
              </a:rPr>
              <a:t>interleaver for 16 QAM and 64 </a:t>
            </a:r>
            <a:r>
              <a:rPr lang="en-US" sz="2000" b="1" kern="0" dirty="0" smtClean="0">
                <a:latin typeface="+mn-lt"/>
              </a:rPr>
              <a:t>QAM embedded in modulator</a:t>
            </a:r>
            <a:endParaRPr lang="en-US" sz="2000" b="1" kern="0" dirty="0">
              <a:latin typeface="+mn-lt"/>
            </a:endParaRPr>
          </a:p>
          <a:p>
            <a:pPr marL="800100" lvl="1" indent="-342900">
              <a:spcBef>
                <a:spcPct val="20000"/>
              </a:spcBef>
              <a:buFontTx/>
              <a:buChar char="•"/>
              <a:defRPr/>
            </a:pPr>
            <a:r>
              <a:rPr lang="en-US" sz="2000" b="1" kern="0" dirty="0">
                <a:latin typeface="+mn-lt"/>
              </a:rPr>
              <a:t>16 QAM </a:t>
            </a:r>
            <a:r>
              <a:rPr lang="en-US" sz="2000" b="1" kern="0" dirty="0"/>
              <a:t>–</a:t>
            </a:r>
            <a:r>
              <a:rPr lang="en-US" sz="2000" b="1" kern="0" dirty="0">
                <a:latin typeface="+mn-lt"/>
              </a:rPr>
              <a:t> 2 code words per symbol</a:t>
            </a:r>
          </a:p>
          <a:p>
            <a:pPr marL="800100" lvl="1" indent="-342900">
              <a:spcBef>
                <a:spcPct val="20000"/>
              </a:spcBef>
              <a:buFontTx/>
              <a:buChar char="•"/>
              <a:defRPr/>
            </a:pPr>
            <a:r>
              <a:rPr lang="en-US" sz="2000" b="1" kern="0" dirty="0">
                <a:latin typeface="+mn-lt"/>
              </a:rPr>
              <a:t> 64 QAM – 3 code words per symbol</a:t>
            </a:r>
          </a:p>
        </p:txBody>
      </p:sp>
      <p:graphicFrame>
        <p:nvGraphicFramePr>
          <p:cNvPr id="9" name="Table 8"/>
          <p:cNvGraphicFramePr>
            <a:graphicFrameLocks noGrp="1"/>
          </p:cNvGraphicFramePr>
          <p:nvPr/>
        </p:nvGraphicFramePr>
        <p:xfrm>
          <a:off x="4267200" y="1676400"/>
          <a:ext cx="4800600" cy="2667002"/>
        </p:xfrm>
        <a:graphic>
          <a:graphicData uri="http://schemas.openxmlformats.org/drawingml/2006/table">
            <a:tbl>
              <a:tblPr firstRow="1" bandRow="1">
                <a:tableStyleId>{5C22544A-7EE6-4342-B048-85BDC9FD1C3A}</a:tableStyleId>
              </a:tblPr>
              <a:tblGrid>
                <a:gridCol w="685800"/>
                <a:gridCol w="685800"/>
                <a:gridCol w="685800"/>
                <a:gridCol w="685800"/>
                <a:gridCol w="685800"/>
                <a:gridCol w="685800"/>
                <a:gridCol w="685800"/>
              </a:tblGrid>
              <a:tr h="205154">
                <a:tc>
                  <a:txBody>
                    <a:bodyPr/>
                    <a:lstStyle/>
                    <a:p>
                      <a:pPr algn="ctr" fontAlgn="b"/>
                      <a:r>
                        <a:rPr lang="en-US" sz="900" b="1" i="0" u="none" strike="noStrike" dirty="0">
                          <a:latin typeface="Arial"/>
                        </a:rPr>
                        <a:t>MCS index</a:t>
                      </a:r>
                    </a:p>
                  </a:txBody>
                  <a:tcPr marL="9525" marR="9525" marT="9525" marB="0" anchor="ctr"/>
                </a:tc>
                <a:tc>
                  <a:txBody>
                    <a:bodyPr/>
                    <a:lstStyle/>
                    <a:p>
                      <a:pPr algn="ctr" fontAlgn="b"/>
                      <a:r>
                        <a:rPr lang="en-US" sz="900" b="1" i="0" u="none" strike="noStrike" dirty="0">
                          <a:latin typeface="Arial"/>
                        </a:rPr>
                        <a:t>Modulation</a:t>
                      </a:r>
                    </a:p>
                  </a:txBody>
                  <a:tcPr marL="9525" marR="9525" marT="9525" marB="0" anchor="ctr"/>
                </a:tc>
                <a:tc>
                  <a:txBody>
                    <a:bodyPr/>
                    <a:lstStyle/>
                    <a:p>
                      <a:pPr algn="ctr" fontAlgn="b"/>
                      <a:r>
                        <a:rPr lang="en-US" sz="900" b="1" i="0" u="none" strike="noStrike" dirty="0">
                          <a:latin typeface="Arial"/>
                        </a:rPr>
                        <a:t>Code Rate</a:t>
                      </a:r>
                    </a:p>
                  </a:txBody>
                  <a:tcPr marL="9525" marR="9525" marT="9525" marB="0" anchor="ctr"/>
                </a:tc>
                <a:tc>
                  <a:txBody>
                    <a:bodyPr/>
                    <a:lstStyle/>
                    <a:p>
                      <a:pPr algn="ctr" fontAlgn="b"/>
                      <a:r>
                        <a:rPr lang="en-US" sz="900" b="1" i="0" u="none" strike="noStrike" dirty="0">
                          <a:latin typeface="Arial"/>
                        </a:rPr>
                        <a:t>NBPSC</a:t>
                      </a:r>
                    </a:p>
                  </a:txBody>
                  <a:tcPr marL="9525" marR="9525" marT="9525" marB="0" anchor="ctr"/>
                </a:tc>
                <a:tc>
                  <a:txBody>
                    <a:bodyPr/>
                    <a:lstStyle/>
                    <a:p>
                      <a:pPr algn="ctr" fontAlgn="b"/>
                      <a:r>
                        <a:rPr lang="en-US" sz="900" b="1" i="0" u="none" strike="noStrike" dirty="0">
                          <a:latin typeface="Arial"/>
                        </a:rPr>
                        <a:t>NCBPS</a:t>
                      </a:r>
                    </a:p>
                  </a:txBody>
                  <a:tcPr marL="9525" marR="9525" marT="9525" marB="0" anchor="ctr"/>
                </a:tc>
                <a:tc>
                  <a:txBody>
                    <a:bodyPr/>
                    <a:lstStyle/>
                    <a:p>
                      <a:pPr algn="ctr" fontAlgn="b"/>
                      <a:r>
                        <a:rPr lang="en-US" sz="900" b="1" i="0" u="none" strike="noStrike" dirty="0">
                          <a:latin typeface="Arial"/>
                        </a:rPr>
                        <a:t>NDBPS</a:t>
                      </a:r>
                    </a:p>
                  </a:txBody>
                  <a:tcPr marL="9525" marR="9525" marT="9525" marB="0" anchor="ctr"/>
                </a:tc>
                <a:tc>
                  <a:txBody>
                    <a:bodyPr/>
                    <a:lstStyle/>
                    <a:p>
                      <a:pPr algn="ctr" fontAlgn="b"/>
                      <a:r>
                        <a:rPr lang="en-US" sz="900" b="1" i="0" u="none" strike="noStrike" dirty="0">
                          <a:latin typeface="Arial"/>
                        </a:rPr>
                        <a:t> Data Rate </a:t>
                      </a:r>
                    </a:p>
                  </a:txBody>
                  <a:tcPr marL="9525" marR="9525" marT="9525" marB="0" anchor="ctr"/>
                </a:tc>
              </a:tr>
              <a:tr h="205154">
                <a:tc>
                  <a:txBody>
                    <a:bodyPr/>
                    <a:lstStyle/>
                    <a:p>
                      <a:pPr algn="ctr" fontAlgn="b"/>
                      <a:r>
                        <a:rPr lang="en-US" sz="900" b="0" i="0" u="none" strike="noStrike" dirty="0" smtClean="0">
                          <a:latin typeface="Arial"/>
                        </a:rPr>
                        <a:t>13</a:t>
                      </a:r>
                      <a:endParaRPr lang="en-US" sz="900" b="0" i="0" u="none" strike="noStrike" dirty="0">
                        <a:latin typeface="Arial"/>
                      </a:endParaRPr>
                    </a:p>
                  </a:txBody>
                  <a:tcPr marL="9525" marR="9525" marT="9525" marB="0" anchor="b"/>
                </a:tc>
                <a:tc>
                  <a:txBody>
                    <a:bodyPr/>
                    <a:lstStyle/>
                    <a:p>
                      <a:pPr algn="ctr" fontAlgn="b"/>
                      <a:r>
                        <a:rPr lang="en-US" sz="900" b="0" i="0" u="none" strike="noStrike" dirty="0">
                          <a:latin typeface="Arial"/>
                        </a:rPr>
                        <a:t>SQPSK</a:t>
                      </a:r>
                    </a:p>
                  </a:txBody>
                  <a:tcPr marL="9525" marR="9525" marT="9525" marB="0" anchor="b"/>
                </a:tc>
                <a:tc>
                  <a:txBody>
                    <a:bodyPr/>
                    <a:lstStyle/>
                    <a:p>
                      <a:pPr algn="ctr" fontAlgn="b"/>
                      <a:r>
                        <a:rPr lang="en-US" sz="900" b="0" i="0" u="none" strike="noStrike" dirty="0">
                          <a:latin typeface="Arial"/>
                        </a:rPr>
                        <a:t> </a:t>
                      </a:r>
                      <a:r>
                        <a:rPr lang="en-US" sz="900" b="0" i="0" u="none" strike="noStrike" dirty="0" smtClean="0">
                          <a:latin typeface="Arial"/>
                        </a:rPr>
                        <a:t>1/2</a:t>
                      </a:r>
                      <a:endParaRPr lang="en-US" sz="900" b="0" i="0" u="none" strike="noStrike" dirty="0">
                        <a:latin typeface="Arial"/>
                      </a:endParaRPr>
                    </a:p>
                  </a:txBody>
                  <a:tcPr marL="9525" marR="9525" marT="9525" marB="0" anchor="b"/>
                </a:tc>
                <a:tc>
                  <a:txBody>
                    <a:bodyPr/>
                    <a:lstStyle/>
                    <a:p>
                      <a:pPr algn="ctr" fontAlgn="b"/>
                      <a:r>
                        <a:rPr lang="en-US" sz="900" b="0" i="0" u="none" strike="noStrike" dirty="0">
                          <a:latin typeface="Arial"/>
                        </a:rPr>
                        <a:t>1</a:t>
                      </a:r>
                    </a:p>
                  </a:txBody>
                  <a:tcPr marL="9525" marR="9525" marT="9525" marB="0" anchor="b"/>
                </a:tc>
                <a:tc>
                  <a:txBody>
                    <a:bodyPr/>
                    <a:lstStyle/>
                    <a:p>
                      <a:pPr algn="ctr" fontAlgn="b"/>
                      <a:r>
                        <a:rPr lang="en-US" sz="900" b="0" i="0" u="none" strike="noStrike" dirty="0">
                          <a:latin typeface="Arial"/>
                        </a:rPr>
                        <a:t>336</a:t>
                      </a:r>
                    </a:p>
                  </a:txBody>
                  <a:tcPr marL="9525" marR="9525" marT="9525" marB="0" anchor="b"/>
                </a:tc>
                <a:tc>
                  <a:txBody>
                    <a:bodyPr/>
                    <a:lstStyle/>
                    <a:p>
                      <a:pPr algn="ctr" fontAlgn="b"/>
                      <a:r>
                        <a:rPr lang="en-US" sz="900" b="0" i="0" u="none" strike="noStrike" dirty="0">
                          <a:latin typeface="Arial"/>
                        </a:rPr>
                        <a:t>168    </a:t>
                      </a:r>
                    </a:p>
                  </a:txBody>
                  <a:tcPr marL="9525" marR="9525" marT="9525" marB="0" anchor="b"/>
                </a:tc>
                <a:tc>
                  <a:txBody>
                    <a:bodyPr/>
                    <a:lstStyle/>
                    <a:p>
                      <a:pPr algn="ctr" fontAlgn="b"/>
                      <a:r>
                        <a:rPr lang="en-US" sz="900" b="1" i="0" u="none" strike="noStrike" dirty="0">
                          <a:latin typeface="Arial"/>
                        </a:rPr>
                        <a:t>693.00</a:t>
                      </a:r>
                    </a:p>
                  </a:txBody>
                  <a:tcPr marL="9525" marR="9525" marT="9525" marB="0" anchor="b"/>
                </a:tc>
              </a:tr>
              <a:tr h="205154">
                <a:tc>
                  <a:txBody>
                    <a:bodyPr/>
                    <a:lstStyle/>
                    <a:p>
                      <a:pPr algn="ctr" fontAlgn="b"/>
                      <a:r>
                        <a:rPr lang="en-US" sz="900" b="0" i="0" u="none" strike="noStrike" dirty="0" smtClean="0">
                          <a:latin typeface="Arial"/>
                        </a:rPr>
                        <a:t>14</a:t>
                      </a:r>
                      <a:endParaRPr lang="en-US" sz="900" b="0" i="0" u="none" strike="noStrike" dirty="0">
                        <a:latin typeface="Arial"/>
                      </a:endParaRPr>
                    </a:p>
                  </a:txBody>
                  <a:tcPr marL="9525" marR="9525" marT="9525" marB="0" anchor="b"/>
                </a:tc>
                <a:tc>
                  <a:txBody>
                    <a:bodyPr/>
                    <a:lstStyle/>
                    <a:p>
                      <a:pPr algn="ctr" fontAlgn="b"/>
                      <a:r>
                        <a:rPr lang="en-US" sz="900" b="0" i="0" u="none" strike="noStrike">
                          <a:latin typeface="Arial"/>
                        </a:rPr>
                        <a:t>SQPSK</a:t>
                      </a:r>
                    </a:p>
                  </a:txBody>
                  <a:tcPr marL="9525" marR="9525" marT="9525" marB="0" anchor="b"/>
                </a:tc>
                <a:tc>
                  <a:txBody>
                    <a:bodyPr/>
                    <a:lstStyle/>
                    <a:p>
                      <a:pPr algn="ctr" fontAlgn="b"/>
                      <a:r>
                        <a:rPr lang="en-US" sz="900" b="0" i="0" u="none" strike="noStrike">
                          <a:latin typeface="Arial"/>
                        </a:rPr>
                        <a:t> 5/8</a:t>
                      </a:r>
                    </a:p>
                  </a:txBody>
                  <a:tcPr marL="9525" marR="9525" marT="9525" marB="0" anchor="b"/>
                </a:tc>
                <a:tc>
                  <a:txBody>
                    <a:bodyPr/>
                    <a:lstStyle/>
                    <a:p>
                      <a:pPr algn="ctr" fontAlgn="b"/>
                      <a:r>
                        <a:rPr lang="en-US" sz="900" b="0" i="0" u="none" strike="noStrike">
                          <a:latin typeface="Arial"/>
                        </a:rPr>
                        <a:t>1</a:t>
                      </a:r>
                    </a:p>
                  </a:txBody>
                  <a:tcPr marL="9525" marR="9525" marT="9525" marB="0" anchor="b"/>
                </a:tc>
                <a:tc>
                  <a:txBody>
                    <a:bodyPr/>
                    <a:lstStyle/>
                    <a:p>
                      <a:pPr algn="ctr" fontAlgn="b"/>
                      <a:r>
                        <a:rPr lang="en-US" sz="900" b="0" i="0" u="none" strike="noStrike">
                          <a:latin typeface="Arial"/>
                        </a:rPr>
                        <a:t>336</a:t>
                      </a:r>
                    </a:p>
                  </a:txBody>
                  <a:tcPr marL="9525" marR="9525" marT="9525" marB="0" anchor="b"/>
                </a:tc>
                <a:tc>
                  <a:txBody>
                    <a:bodyPr/>
                    <a:lstStyle/>
                    <a:p>
                      <a:pPr algn="ctr" fontAlgn="b"/>
                      <a:r>
                        <a:rPr lang="en-US" sz="900" b="0" i="0" u="none" strike="noStrike">
                          <a:latin typeface="Arial"/>
                        </a:rPr>
                        <a:t>210    </a:t>
                      </a:r>
                    </a:p>
                  </a:txBody>
                  <a:tcPr marL="9525" marR="9525" marT="9525" marB="0" anchor="b"/>
                </a:tc>
                <a:tc>
                  <a:txBody>
                    <a:bodyPr/>
                    <a:lstStyle/>
                    <a:p>
                      <a:pPr algn="ctr" fontAlgn="b"/>
                      <a:r>
                        <a:rPr lang="en-US" sz="900" b="1" i="0" u="none" strike="noStrike" dirty="0">
                          <a:latin typeface="Arial"/>
                        </a:rPr>
                        <a:t>866.25</a:t>
                      </a:r>
                    </a:p>
                  </a:txBody>
                  <a:tcPr marL="9525" marR="9525" marT="9525" marB="0" anchor="b"/>
                </a:tc>
              </a:tr>
              <a:tr h="205154">
                <a:tc>
                  <a:txBody>
                    <a:bodyPr/>
                    <a:lstStyle/>
                    <a:p>
                      <a:pPr algn="ctr" fontAlgn="b"/>
                      <a:r>
                        <a:rPr lang="en-US" sz="900" b="0" i="0" u="none" strike="noStrike" dirty="0" smtClean="0">
                          <a:latin typeface="Arial"/>
                        </a:rPr>
                        <a:t>15</a:t>
                      </a:r>
                      <a:endParaRPr lang="en-US" sz="900" b="0" i="0" u="none" strike="noStrike" dirty="0">
                        <a:latin typeface="Arial"/>
                      </a:endParaRPr>
                    </a:p>
                  </a:txBody>
                  <a:tcPr marL="9525" marR="9525" marT="9525" marB="0" anchor="b"/>
                </a:tc>
                <a:tc>
                  <a:txBody>
                    <a:bodyPr/>
                    <a:lstStyle/>
                    <a:p>
                      <a:pPr algn="ctr" fontAlgn="b"/>
                      <a:r>
                        <a:rPr lang="en-US" sz="900" b="0" i="0" u="none" strike="noStrike">
                          <a:latin typeface="Arial"/>
                        </a:rPr>
                        <a:t>QPSK</a:t>
                      </a:r>
                    </a:p>
                  </a:txBody>
                  <a:tcPr marL="9525" marR="9525" marT="9525" marB="0" anchor="b"/>
                </a:tc>
                <a:tc>
                  <a:txBody>
                    <a:bodyPr/>
                    <a:lstStyle/>
                    <a:p>
                      <a:pPr algn="ctr" fontAlgn="b"/>
                      <a:r>
                        <a:rPr lang="en-US" sz="900" b="0" i="0" u="none" strike="noStrike">
                          <a:latin typeface="Arial"/>
                        </a:rPr>
                        <a:t> 1/2</a:t>
                      </a:r>
                    </a:p>
                  </a:txBody>
                  <a:tcPr marL="9525" marR="9525" marT="9525" marB="0" anchor="b"/>
                </a:tc>
                <a:tc>
                  <a:txBody>
                    <a:bodyPr/>
                    <a:lstStyle/>
                    <a:p>
                      <a:pPr algn="ctr" fontAlgn="b"/>
                      <a:r>
                        <a:rPr lang="en-US" sz="900" b="0" i="0" u="none" strike="noStrike">
                          <a:latin typeface="Arial"/>
                        </a:rPr>
                        <a:t>2</a:t>
                      </a:r>
                    </a:p>
                  </a:txBody>
                  <a:tcPr marL="9525" marR="9525" marT="9525" marB="0" anchor="b"/>
                </a:tc>
                <a:tc>
                  <a:txBody>
                    <a:bodyPr/>
                    <a:lstStyle/>
                    <a:p>
                      <a:pPr algn="ctr" fontAlgn="b"/>
                      <a:r>
                        <a:rPr lang="en-US" sz="900" b="0" i="0" u="none" strike="noStrike">
                          <a:latin typeface="Arial"/>
                        </a:rPr>
                        <a:t>672</a:t>
                      </a:r>
                    </a:p>
                  </a:txBody>
                  <a:tcPr marL="9525" marR="9525" marT="9525" marB="0" anchor="b"/>
                </a:tc>
                <a:tc>
                  <a:txBody>
                    <a:bodyPr/>
                    <a:lstStyle/>
                    <a:p>
                      <a:pPr algn="ctr" fontAlgn="b"/>
                      <a:r>
                        <a:rPr lang="en-US" sz="900" b="0" i="0" u="none" strike="noStrike">
                          <a:latin typeface="Arial"/>
                        </a:rPr>
                        <a:t>336    </a:t>
                      </a:r>
                    </a:p>
                  </a:txBody>
                  <a:tcPr marL="9525" marR="9525" marT="9525" marB="0" anchor="b"/>
                </a:tc>
                <a:tc>
                  <a:txBody>
                    <a:bodyPr/>
                    <a:lstStyle/>
                    <a:p>
                      <a:pPr algn="ctr" fontAlgn="b"/>
                      <a:r>
                        <a:rPr lang="en-US" sz="900" b="1" i="0" u="none" strike="noStrike" dirty="0">
                          <a:latin typeface="Arial"/>
                        </a:rPr>
                        <a:t>1386.00</a:t>
                      </a:r>
                    </a:p>
                  </a:txBody>
                  <a:tcPr marL="9525" marR="9525" marT="9525" marB="0" anchor="b"/>
                </a:tc>
              </a:tr>
              <a:tr h="205154">
                <a:tc>
                  <a:txBody>
                    <a:bodyPr/>
                    <a:lstStyle/>
                    <a:p>
                      <a:pPr algn="ctr" fontAlgn="b"/>
                      <a:r>
                        <a:rPr lang="en-US" sz="900" b="0" i="0" u="none" strike="noStrike" dirty="0" smtClean="0">
                          <a:latin typeface="Arial"/>
                        </a:rPr>
                        <a:t>16</a:t>
                      </a:r>
                      <a:endParaRPr lang="en-US" sz="900" b="0" i="0" u="none" strike="noStrike" dirty="0">
                        <a:latin typeface="Arial"/>
                      </a:endParaRPr>
                    </a:p>
                  </a:txBody>
                  <a:tcPr marL="9525" marR="9525" marT="9525" marB="0" anchor="b"/>
                </a:tc>
                <a:tc>
                  <a:txBody>
                    <a:bodyPr/>
                    <a:lstStyle/>
                    <a:p>
                      <a:pPr algn="ctr" fontAlgn="b"/>
                      <a:r>
                        <a:rPr lang="en-US" sz="900" b="0" i="0" u="none" strike="noStrike">
                          <a:latin typeface="Arial"/>
                        </a:rPr>
                        <a:t>QPSK</a:t>
                      </a:r>
                    </a:p>
                  </a:txBody>
                  <a:tcPr marL="9525" marR="9525" marT="9525" marB="0" anchor="b"/>
                </a:tc>
                <a:tc>
                  <a:txBody>
                    <a:bodyPr/>
                    <a:lstStyle/>
                    <a:p>
                      <a:pPr algn="ctr" fontAlgn="b"/>
                      <a:r>
                        <a:rPr lang="en-US" sz="900" b="0" i="0" u="none" strike="noStrike">
                          <a:latin typeface="Arial"/>
                        </a:rPr>
                        <a:t> 5/8</a:t>
                      </a:r>
                    </a:p>
                  </a:txBody>
                  <a:tcPr marL="9525" marR="9525" marT="9525" marB="0" anchor="b"/>
                </a:tc>
                <a:tc>
                  <a:txBody>
                    <a:bodyPr/>
                    <a:lstStyle/>
                    <a:p>
                      <a:pPr algn="ctr" fontAlgn="b"/>
                      <a:r>
                        <a:rPr lang="en-US" sz="900" b="0" i="0" u="none" strike="noStrike">
                          <a:latin typeface="Arial"/>
                        </a:rPr>
                        <a:t>2</a:t>
                      </a:r>
                    </a:p>
                  </a:txBody>
                  <a:tcPr marL="9525" marR="9525" marT="9525" marB="0" anchor="b"/>
                </a:tc>
                <a:tc>
                  <a:txBody>
                    <a:bodyPr/>
                    <a:lstStyle/>
                    <a:p>
                      <a:pPr algn="ctr" fontAlgn="b"/>
                      <a:r>
                        <a:rPr lang="en-US" sz="900" b="0" i="0" u="none" strike="noStrike">
                          <a:latin typeface="Arial"/>
                        </a:rPr>
                        <a:t>672</a:t>
                      </a:r>
                    </a:p>
                  </a:txBody>
                  <a:tcPr marL="9525" marR="9525" marT="9525" marB="0" anchor="b"/>
                </a:tc>
                <a:tc>
                  <a:txBody>
                    <a:bodyPr/>
                    <a:lstStyle/>
                    <a:p>
                      <a:pPr algn="ctr" fontAlgn="b"/>
                      <a:r>
                        <a:rPr lang="en-US" sz="900" b="0" i="0" u="none" strike="noStrike">
                          <a:latin typeface="Arial"/>
                        </a:rPr>
                        <a:t>420    </a:t>
                      </a:r>
                    </a:p>
                  </a:txBody>
                  <a:tcPr marL="9525" marR="9525" marT="9525" marB="0" anchor="b"/>
                </a:tc>
                <a:tc>
                  <a:txBody>
                    <a:bodyPr/>
                    <a:lstStyle/>
                    <a:p>
                      <a:pPr algn="ctr" fontAlgn="b"/>
                      <a:r>
                        <a:rPr lang="en-US" sz="900" b="1" i="0" u="none" strike="noStrike" dirty="0">
                          <a:latin typeface="Arial"/>
                        </a:rPr>
                        <a:t>1732.50</a:t>
                      </a:r>
                    </a:p>
                  </a:txBody>
                  <a:tcPr marL="9525" marR="9525" marT="9525" marB="0" anchor="b"/>
                </a:tc>
              </a:tr>
              <a:tr h="205154">
                <a:tc>
                  <a:txBody>
                    <a:bodyPr/>
                    <a:lstStyle/>
                    <a:p>
                      <a:pPr algn="ctr" fontAlgn="b"/>
                      <a:r>
                        <a:rPr lang="en-US" sz="900" b="0" i="0" u="none" strike="noStrike" dirty="0" smtClean="0">
                          <a:latin typeface="Arial"/>
                        </a:rPr>
                        <a:t>17</a:t>
                      </a:r>
                      <a:endParaRPr lang="en-US" sz="900" b="0" i="0" u="none" strike="noStrike" dirty="0">
                        <a:latin typeface="Arial"/>
                      </a:endParaRPr>
                    </a:p>
                  </a:txBody>
                  <a:tcPr marL="9525" marR="9525" marT="9525" marB="0" anchor="b"/>
                </a:tc>
                <a:tc>
                  <a:txBody>
                    <a:bodyPr/>
                    <a:lstStyle/>
                    <a:p>
                      <a:pPr algn="ctr" fontAlgn="b"/>
                      <a:r>
                        <a:rPr lang="en-US" sz="900" b="0" i="0" u="none" strike="noStrike">
                          <a:latin typeface="Arial"/>
                        </a:rPr>
                        <a:t>QPSK</a:t>
                      </a:r>
                    </a:p>
                  </a:txBody>
                  <a:tcPr marL="9525" marR="9525" marT="9525" marB="0" anchor="b"/>
                </a:tc>
                <a:tc>
                  <a:txBody>
                    <a:bodyPr/>
                    <a:lstStyle/>
                    <a:p>
                      <a:pPr algn="ctr" fontAlgn="b"/>
                      <a:r>
                        <a:rPr lang="en-US" sz="900" b="0" i="0" u="none" strike="noStrike" dirty="0">
                          <a:latin typeface="Arial"/>
                        </a:rPr>
                        <a:t> 3/4</a:t>
                      </a:r>
                    </a:p>
                  </a:txBody>
                  <a:tcPr marL="9525" marR="9525" marT="9525" marB="0" anchor="b"/>
                </a:tc>
                <a:tc>
                  <a:txBody>
                    <a:bodyPr/>
                    <a:lstStyle/>
                    <a:p>
                      <a:pPr algn="ctr" fontAlgn="b"/>
                      <a:r>
                        <a:rPr lang="en-US" sz="900" b="0" i="0" u="none" strike="noStrike">
                          <a:latin typeface="Arial"/>
                        </a:rPr>
                        <a:t>2</a:t>
                      </a:r>
                    </a:p>
                  </a:txBody>
                  <a:tcPr marL="9525" marR="9525" marT="9525" marB="0" anchor="b"/>
                </a:tc>
                <a:tc>
                  <a:txBody>
                    <a:bodyPr/>
                    <a:lstStyle/>
                    <a:p>
                      <a:pPr algn="ctr" fontAlgn="b"/>
                      <a:r>
                        <a:rPr lang="en-US" sz="900" b="0" i="0" u="none" strike="noStrike">
                          <a:latin typeface="Arial"/>
                        </a:rPr>
                        <a:t>672</a:t>
                      </a:r>
                    </a:p>
                  </a:txBody>
                  <a:tcPr marL="9525" marR="9525" marT="9525" marB="0" anchor="b"/>
                </a:tc>
                <a:tc>
                  <a:txBody>
                    <a:bodyPr/>
                    <a:lstStyle/>
                    <a:p>
                      <a:pPr algn="ctr" fontAlgn="b"/>
                      <a:r>
                        <a:rPr lang="en-US" sz="900" b="0" i="0" u="none" strike="noStrike">
                          <a:latin typeface="Arial"/>
                        </a:rPr>
                        <a:t>504    </a:t>
                      </a:r>
                    </a:p>
                  </a:txBody>
                  <a:tcPr marL="9525" marR="9525" marT="9525" marB="0" anchor="b"/>
                </a:tc>
                <a:tc>
                  <a:txBody>
                    <a:bodyPr/>
                    <a:lstStyle/>
                    <a:p>
                      <a:pPr algn="ctr" fontAlgn="b"/>
                      <a:r>
                        <a:rPr lang="en-US" sz="900" b="1" i="0" u="none" strike="noStrike" dirty="0">
                          <a:latin typeface="Arial"/>
                        </a:rPr>
                        <a:t>2079.00</a:t>
                      </a:r>
                    </a:p>
                  </a:txBody>
                  <a:tcPr marL="9525" marR="9525" marT="9525" marB="0" anchor="b"/>
                </a:tc>
              </a:tr>
              <a:tr h="205154">
                <a:tc>
                  <a:txBody>
                    <a:bodyPr/>
                    <a:lstStyle/>
                    <a:p>
                      <a:pPr algn="ctr" fontAlgn="b"/>
                      <a:r>
                        <a:rPr lang="en-US" sz="900" b="0" i="0" u="none" strike="noStrike" dirty="0" smtClean="0">
                          <a:latin typeface="Arial"/>
                        </a:rPr>
                        <a:t>18</a:t>
                      </a:r>
                      <a:endParaRPr lang="en-US" sz="900" b="0" i="0" u="none" strike="noStrike" dirty="0">
                        <a:latin typeface="Arial"/>
                      </a:endParaRPr>
                    </a:p>
                  </a:txBody>
                  <a:tcPr marL="9525" marR="9525" marT="9525" marB="0" anchor="b"/>
                </a:tc>
                <a:tc>
                  <a:txBody>
                    <a:bodyPr/>
                    <a:lstStyle/>
                    <a:p>
                      <a:pPr algn="ctr" fontAlgn="b"/>
                      <a:r>
                        <a:rPr lang="en-US" sz="900" b="0" i="0" u="none" strike="noStrike" dirty="0">
                          <a:latin typeface="Arial"/>
                        </a:rPr>
                        <a:t>16-QAM</a:t>
                      </a:r>
                    </a:p>
                  </a:txBody>
                  <a:tcPr marL="9525" marR="9525" marT="9525" marB="0" anchor="b"/>
                </a:tc>
                <a:tc>
                  <a:txBody>
                    <a:bodyPr/>
                    <a:lstStyle/>
                    <a:p>
                      <a:pPr algn="ctr" fontAlgn="b"/>
                      <a:r>
                        <a:rPr lang="en-US" sz="900" b="0" i="0" u="none" strike="noStrike">
                          <a:latin typeface="Arial"/>
                        </a:rPr>
                        <a:t> 1/2</a:t>
                      </a:r>
                    </a:p>
                  </a:txBody>
                  <a:tcPr marL="9525" marR="9525" marT="9525" marB="0" anchor="b"/>
                </a:tc>
                <a:tc>
                  <a:txBody>
                    <a:bodyPr/>
                    <a:lstStyle/>
                    <a:p>
                      <a:pPr algn="ctr" fontAlgn="b"/>
                      <a:r>
                        <a:rPr lang="en-US" sz="900" b="0" i="0" u="none" strike="noStrike">
                          <a:latin typeface="Arial"/>
                        </a:rPr>
                        <a:t>4</a:t>
                      </a:r>
                    </a:p>
                  </a:txBody>
                  <a:tcPr marL="9525" marR="9525" marT="9525" marB="0" anchor="b"/>
                </a:tc>
                <a:tc>
                  <a:txBody>
                    <a:bodyPr/>
                    <a:lstStyle/>
                    <a:p>
                      <a:pPr algn="ctr" fontAlgn="b"/>
                      <a:r>
                        <a:rPr lang="en-US" sz="900" b="0" i="0" u="none" strike="noStrike">
                          <a:latin typeface="Arial"/>
                        </a:rPr>
                        <a:t>1344</a:t>
                      </a:r>
                    </a:p>
                  </a:txBody>
                  <a:tcPr marL="9525" marR="9525" marT="9525" marB="0" anchor="b"/>
                </a:tc>
                <a:tc>
                  <a:txBody>
                    <a:bodyPr/>
                    <a:lstStyle/>
                    <a:p>
                      <a:pPr algn="ctr" fontAlgn="b"/>
                      <a:r>
                        <a:rPr lang="en-US" sz="900" b="0" i="0" u="none" strike="noStrike" dirty="0">
                          <a:latin typeface="Arial"/>
                        </a:rPr>
                        <a:t>672    </a:t>
                      </a:r>
                    </a:p>
                  </a:txBody>
                  <a:tcPr marL="9525" marR="9525" marT="9525" marB="0" anchor="b"/>
                </a:tc>
                <a:tc>
                  <a:txBody>
                    <a:bodyPr/>
                    <a:lstStyle/>
                    <a:p>
                      <a:pPr algn="ctr" fontAlgn="b"/>
                      <a:r>
                        <a:rPr lang="en-US" sz="900" b="1" i="0" u="none" strike="noStrike" dirty="0">
                          <a:latin typeface="Arial"/>
                        </a:rPr>
                        <a:t>2772.00</a:t>
                      </a:r>
                    </a:p>
                  </a:txBody>
                  <a:tcPr marL="9525" marR="9525" marT="9525" marB="0" anchor="b"/>
                </a:tc>
              </a:tr>
              <a:tr h="205154">
                <a:tc>
                  <a:txBody>
                    <a:bodyPr/>
                    <a:lstStyle/>
                    <a:p>
                      <a:pPr algn="ctr" fontAlgn="b"/>
                      <a:r>
                        <a:rPr lang="en-US" sz="900" b="0" i="0" u="none" strike="noStrike" dirty="0" smtClean="0">
                          <a:latin typeface="Arial"/>
                        </a:rPr>
                        <a:t>19</a:t>
                      </a:r>
                      <a:endParaRPr lang="en-US" sz="900" b="0" i="0" u="none" strike="noStrike" dirty="0">
                        <a:latin typeface="Arial"/>
                      </a:endParaRPr>
                    </a:p>
                  </a:txBody>
                  <a:tcPr marL="9525" marR="9525" marT="9525" marB="0" anchor="b"/>
                </a:tc>
                <a:tc>
                  <a:txBody>
                    <a:bodyPr/>
                    <a:lstStyle/>
                    <a:p>
                      <a:pPr algn="ctr" fontAlgn="b"/>
                      <a:r>
                        <a:rPr lang="en-US" sz="900" b="0" i="0" u="none" strike="noStrike">
                          <a:latin typeface="Arial"/>
                        </a:rPr>
                        <a:t>16-QAM</a:t>
                      </a:r>
                    </a:p>
                  </a:txBody>
                  <a:tcPr marL="9525" marR="9525" marT="9525" marB="0" anchor="b"/>
                </a:tc>
                <a:tc>
                  <a:txBody>
                    <a:bodyPr/>
                    <a:lstStyle/>
                    <a:p>
                      <a:pPr algn="ctr" fontAlgn="b"/>
                      <a:r>
                        <a:rPr lang="en-US" sz="900" b="0" i="0" u="none" strike="noStrike" dirty="0">
                          <a:latin typeface="Arial"/>
                        </a:rPr>
                        <a:t> 5/8</a:t>
                      </a:r>
                    </a:p>
                  </a:txBody>
                  <a:tcPr marL="9525" marR="9525" marT="9525" marB="0" anchor="b"/>
                </a:tc>
                <a:tc>
                  <a:txBody>
                    <a:bodyPr/>
                    <a:lstStyle/>
                    <a:p>
                      <a:pPr algn="ctr" fontAlgn="b"/>
                      <a:r>
                        <a:rPr lang="en-US" sz="900" b="0" i="0" u="none" strike="noStrike">
                          <a:latin typeface="Arial"/>
                        </a:rPr>
                        <a:t>4</a:t>
                      </a:r>
                    </a:p>
                  </a:txBody>
                  <a:tcPr marL="9525" marR="9525" marT="9525" marB="0" anchor="b"/>
                </a:tc>
                <a:tc>
                  <a:txBody>
                    <a:bodyPr/>
                    <a:lstStyle/>
                    <a:p>
                      <a:pPr algn="ctr" fontAlgn="b"/>
                      <a:r>
                        <a:rPr lang="en-US" sz="900" b="0" i="0" u="none" strike="noStrike">
                          <a:latin typeface="Arial"/>
                        </a:rPr>
                        <a:t>1344</a:t>
                      </a:r>
                    </a:p>
                  </a:txBody>
                  <a:tcPr marL="9525" marR="9525" marT="9525" marB="0" anchor="b"/>
                </a:tc>
                <a:tc>
                  <a:txBody>
                    <a:bodyPr/>
                    <a:lstStyle/>
                    <a:p>
                      <a:pPr algn="ctr" fontAlgn="b"/>
                      <a:r>
                        <a:rPr lang="en-US" sz="900" b="0" i="0" u="none" strike="noStrike">
                          <a:latin typeface="Arial"/>
                        </a:rPr>
                        <a:t>840    </a:t>
                      </a:r>
                    </a:p>
                  </a:txBody>
                  <a:tcPr marL="9525" marR="9525" marT="9525" marB="0" anchor="b"/>
                </a:tc>
                <a:tc>
                  <a:txBody>
                    <a:bodyPr/>
                    <a:lstStyle/>
                    <a:p>
                      <a:pPr algn="ctr" fontAlgn="b"/>
                      <a:r>
                        <a:rPr lang="en-US" sz="900" b="1" i="0" u="none" strike="noStrike" dirty="0">
                          <a:latin typeface="Arial"/>
                        </a:rPr>
                        <a:t>3465.00</a:t>
                      </a:r>
                    </a:p>
                  </a:txBody>
                  <a:tcPr marL="9525" marR="9525" marT="9525" marB="0" anchor="b"/>
                </a:tc>
              </a:tr>
              <a:tr h="205154">
                <a:tc>
                  <a:txBody>
                    <a:bodyPr/>
                    <a:lstStyle/>
                    <a:p>
                      <a:pPr algn="ctr" fontAlgn="b"/>
                      <a:r>
                        <a:rPr lang="en-US" sz="900" b="0" i="0" u="none" strike="noStrike" dirty="0" smtClean="0">
                          <a:latin typeface="Arial"/>
                        </a:rPr>
                        <a:t>20</a:t>
                      </a:r>
                      <a:endParaRPr lang="en-US" sz="900" b="0" i="0" u="none" strike="noStrike" dirty="0">
                        <a:latin typeface="Arial"/>
                      </a:endParaRPr>
                    </a:p>
                  </a:txBody>
                  <a:tcPr marL="9525" marR="9525" marT="9525" marB="0" anchor="b"/>
                </a:tc>
                <a:tc>
                  <a:txBody>
                    <a:bodyPr/>
                    <a:lstStyle/>
                    <a:p>
                      <a:pPr algn="ctr" fontAlgn="b"/>
                      <a:r>
                        <a:rPr lang="en-US" sz="900" b="0" i="0" u="none" strike="noStrike">
                          <a:latin typeface="Arial"/>
                        </a:rPr>
                        <a:t>16-QAM</a:t>
                      </a:r>
                    </a:p>
                  </a:txBody>
                  <a:tcPr marL="9525" marR="9525" marT="9525" marB="0" anchor="b"/>
                </a:tc>
                <a:tc>
                  <a:txBody>
                    <a:bodyPr/>
                    <a:lstStyle/>
                    <a:p>
                      <a:pPr algn="ctr" fontAlgn="b"/>
                      <a:r>
                        <a:rPr lang="en-US" sz="900" b="0" i="0" u="none" strike="noStrike">
                          <a:latin typeface="Arial"/>
                        </a:rPr>
                        <a:t> 3/4</a:t>
                      </a:r>
                    </a:p>
                  </a:txBody>
                  <a:tcPr marL="9525" marR="9525" marT="9525" marB="0" anchor="b"/>
                </a:tc>
                <a:tc>
                  <a:txBody>
                    <a:bodyPr/>
                    <a:lstStyle/>
                    <a:p>
                      <a:pPr algn="ctr" fontAlgn="b"/>
                      <a:r>
                        <a:rPr lang="en-US" sz="900" b="0" i="0" u="none" strike="noStrike">
                          <a:latin typeface="Arial"/>
                        </a:rPr>
                        <a:t>4</a:t>
                      </a:r>
                    </a:p>
                  </a:txBody>
                  <a:tcPr marL="9525" marR="9525" marT="9525" marB="0" anchor="b"/>
                </a:tc>
                <a:tc>
                  <a:txBody>
                    <a:bodyPr/>
                    <a:lstStyle/>
                    <a:p>
                      <a:pPr algn="ctr" fontAlgn="b"/>
                      <a:r>
                        <a:rPr lang="en-US" sz="900" b="0" i="0" u="none" strike="noStrike">
                          <a:latin typeface="Arial"/>
                        </a:rPr>
                        <a:t>1344</a:t>
                      </a:r>
                    </a:p>
                  </a:txBody>
                  <a:tcPr marL="9525" marR="9525" marT="9525" marB="0" anchor="b"/>
                </a:tc>
                <a:tc>
                  <a:txBody>
                    <a:bodyPr/>
                    <a:lstStyle/>
                    <a:p>
                      <a:pPr algn="ctr" fontAlgn="b"/>
                      <a:r>
                        <a:rPr lang="en-US" sz="900" b="0" i="0" u="none" strike="noStrike">
                          <a:latin typeface="Arial"/>
                        </a:rPr>
                        <a:t>1008    </a:t>
                      </a:r>
                    </a:p>
                  </a:txBody>
                  <a:tcPr marL="9525" marR="9525" marT="9525" marB="0" anchor="b"/>
                </a:tc>
                <a:tc>
                  <a:txBody>
                    <a:bodyPr/>
                    <a:lstStyle/>
                    <a:p>
                      <a:pPr algn="ctr" fontAlgn="b"/>
                      <a:r>
                        <a:rPr lang="en-US" sz="900" b="1" i="0" u="none" strike="noStrike" dirty="0">
                          <a:latin typeface="Arial"/>
                        </a:rPr>
                        <a:t>4158.00</a:t>
                      </a:r>
                    </a:p>
                  </a:txBody>
                  <a:tcPr marL="9525" marR="9525" marT="9525" marB="0" anchor="b"/>
                </a:tc>
              </a:tr>
              <a:tr h="205154">
                <a:tc>
                  <a:txBody>
                    <a:bodyPr/>
                    <a:lstStyle/>
                    <a:p>
                      <a:pPr algn="ctr" fontAlgn="b"/>
                      <a:r>
                        <a:rPr lang="en-US" sz="900" b="0" i="0" u="none" strike="noStrike" dirty="0" smtClean="0">
                          <a:latin typeface="Arial"/>
                        </a:rPr>
                        <a:t>21</a:t>
                      </a:r>
                      <a:endParaRPr lang="en-US" sz="900" b="0" i="0" u="none" strike="noStrike" dirty="0">
                        <a:latin typeface="Arial"/>
                      </a:endParaRPr>
                    </a:p>
                  </a:txBody>
                  <a:tcPr marL="9525" marR="9525" marT="9525" marB="0" anchor="b"/>
                </a:tc>
                <a:tc>
                  <a:txBody>
                    <a:bodyPr/>
                    <a:lstStyle/>
                    <a:p>
                      <a:pPr algn="ctr" fontAlgn="b"/>
                      <a:r>
                        <a:rPr lang="en-US" sz="900" b="0" i="0" u="none" strike="noStrike" dirty="0">
                          <a:latin typeface="Arial"/>
                        </a:rPr>
                        <a:t>16-QAM</a:t>
                      </a:r>
                    </a:p>
                  </a:txBody>
                  <a:tcPr marL="9525" marR="9525" marT="9525" marB="0" anchor="b"/>
                </a:tc>
                <a:tc>
                  <a:txBody>
                    <a:bodyPr/>
                    <a:lstStyle/>
                    <a:p>
                      <a:pPr algn="ctr" fontAlgn="b"/>
                      <a:r>
                        <a:rPr lang="en-US" sz="900" b="0" i="0" u="none" strike="noStrike">
                          <a:latin typeface="Arial"/>
                        </a:rPr>
                        <a:t> 13/16</a:t>
                      </a:r>
                    </a:p>
                  </a:txBody>
                  <a:tcPr marL="9525" marR="9525" marT="9525" marB="0" anchor="b"/>
                </a:tc>
                <a:tc>
                  <a:txBody>
                    <a:bodyPr/>
                    <a:lstStyle/>
                    <a:p>
                      <a:pPr algn="ctr" fontAlgn="b"/>
                      <a:r>
                        <a:rPr lang="en-US" sz="900" b="0" i="0" u="none" strike="noStrike">
                          <a:latin typeface="Arial"/>
                        </a:rPr>
                        <a:t>4</a:t>
                      </a:r>
                    </a:p>
                  </a:txBody>
                  <a:tcPr marL="9525" marR="9525" marT="9525" marB="0" anchor="b"/>
                </a:tc>
                <a:tc>
                  <a:txBody>
                    <a:bodyPr/>
                    <a:lstStyle/>
                    <a:p>
                      <a:pPr algn="ctr" fontAlgn="b"/>
                      <a:r>
                        <a:rPr lang="en-US" sz="900" b="0" i="0" u="none" strike="noStrike">
                          <a:latin typeface="Arial"/>
                        </a:rPr>
                        <a:t>1344</a:t>
                      </a:r>
                    </a:p>
                  </a:txBody>
                  <a:tcPr marL="9525" marR="9525" marT="9525" marB="0" anchor="b"/>
                </a:tc>
                <a:tc>
                  <a:txBody>
                    <a:bodyPr/>
                    <a:lstStyle/>
                    <a:p>
                      <a:pPr algn="ctr" fontAlgn="b"/>
                      <a:r>
                        <a:rPr lang="en-US" sz="900" b="0" i="0" u="none" strike="noStrike">
                          <a:latin typeface="Arial"/>
                        </a:rPr>
                        <a:t>1092    </a:t>
                      </a:r>
                    </a:p>
                  </a:txBody>
                  <a:tcPr marL="9525" marR="9525" marT="9525" marB="0" anchor="b"/>
                </a:tc>
                <a:tc>
                  <a:txBody>
                    <a:bodyPr/>
                    <a:lstStyle/>
                    <a:p>
                      <a:pPr algn="ctr" fontAlgn="b"/>
                      <a:r>
                        <a:rPr lang="en-US" sz="900" b="1" i="0" u="none" strike="noStrike" dirty="0">
                          <a:latin typeface="Arial"/>
                        </a:rPr>
                        <a:t>4504.50</a:t>
                      </a:r>
                    </a:p>
                  </a:txBody>
                  <a:tcPr marL="9525" marR="9525" marT="9525" marB="0" anchor="b"/>
                </a:tc>
              </a:tr>
              <a:tr h="205154">
                <a:tc>
                  <a:txBody>
                    <a:bodyPr/>
                    <a:lstStyle/>
                    <a:p>
                      <a:pPr algn="ctr" fontAlgn="b"/>
                      <a:r>
                        <a:rPr lang="en-US" sz="900" b="0" i="0" u="none" strike="noStrike" dirty="0" smtClean="0">
                          <a:latin typeface="Arial"/>
                        </a:rPr>
                        <a:t>22</a:t>
                      </a:r>
                      <a:endParaRPr lang="en-US" sz="900" b="0" i="0" u="none" strike="noStrike" dirty="0">
                        <a:latin typeface="Arial"/>
                      </a:endParaRPr>
                    </a:p>
                  </a:txBody>
                  <a:tcPr marL="9525" marR="9525" marT="9525" marB="0" anchor="b"/>
                </a:tc>
                <a:tc>
                  <a:txBody>
                    <a:bodyPr/>
                    <a:lstStyle/>
                    <a:p>
                      <a:pPr algn="ctr" fontAlgn="b"/>
                      <a:r>
                        <a:rPr lang="en-US" sz="900" b="0" i="0" u="none" strike="noStrike">
                          <a:latin typeface="Arial"/>
                        </a:rPr>
                        <a:t>64-QAM</a:t>
                      </a:r>
                    </a:p>
                  </a:txBody>
                  <a:tcPr marL="9525" marR="9525" marT="9525" marB="0" anchor="b"/>
                </a:tc>
                <a:tc>
                  <a:txBody>
                    <a:bodyPr/>
                    <a:lstStyle/>
                    <a:p>
                      <a:pPr algn="ctr" fontAlgn="b"/>
                      <a:r>
                        <a:rPr lang="en-US" sz="900" b="0" i="0" u="none" strike="noStrike">
                          <a:latin typeface="Arial"/>
                        </a:rPr>
                        <a:t> 5/8</a:t>
                      </a:r>
                    </a:p>
                  </a:txBody>
                  <a:tcPr marL="9525" marR="9525" marT="9525" marB="0" anchor="b"/>
                </a:tc>
                <a:tc>
                  <a:txBody>
                    <a:bodyPr/>
                    <a:lstStyle/>
                    <a:p>
                      <a:pPr algn="ctr" fontAlgn="b"/>
                      <a:r>
                        <a:rPr lang="en-US" sz="900" b="0" i="0" u="none" strike="noStrike">
                          <a:latin typeface="Arial"/>
                        </a:rPr>
                        <a:t>6</a:t>
                      </a:r>
                    </a:p>
                  </a:txBody>
                  <a:tcPr marL="9525" marR="9525" marT="9525" marB="0" anchor="b"/>
                </a:tc>
                <a:tc>
                  <a:txBody>
                    <a:bodyPr/>
                    <a:lstStyle/>
                    <a:p>
                      <a:pPr algn="ctr" fontAlgn="b"/>
                      <a:r>
                        <a:rPr lang="en-US" sz="900" b="0" i="0" u="none" strike="noStrike">
                          <a:latin typeface="Arial"/>
                        </a:rPr>
                        <a:t>2016</a:t>
                      </a:r>
                    </a:p>
                  </a:txBody>
                  <a:tcPr marL="9525" marR="9525" marT="9525" marB="0" anchor="b"/>
                </a:tc>
                <a:tc>
                  <a:txBody>
                    <a:bodyPr/>
                    <a:lstStyle/>
                    <a:p>
                      <a:pPr algn="ctr" fontAlgn="b"/>
                      <a:r>
                        <a:rPr lang="en-US" sz="900" b="0" i="0" u="none" strike="noStrike">
                          <a:latin typeface="Arial"/>
                        </a:rPr>
                        <a:t>1260    </a:t>
                      </a:r>
                    </a:p>
                  </a:txBody>
                  <a:tcPr marL="9525" marR="9525" marT="9525" marB="0" anchor="b"/>
                </a:tc>
                <a:tc>
                  <a:txBody>
                    <a:bodyPr/>
                    <a:lstStyle/>
                    <a:p>
                      <a:pPr algn="ctr" fontAlgn="b"/>
                      <a:r>
                        <a:rPr lang="en-US" sz="900" b="1" i="0" u="none" strike="noStrike" dirty="0">
                          <a:latin typeface="Arial"/>
                        </a:rPr>
                        <a:t>5197.50</a:t>
                      </a:r>
                    </a:p>
                  </a:txBody>
                  <a:tcPr marL="9525" marR="9525" marT="9525" marB="0" anchor="b"/>
                </a:tc>
              </a:tr>
              <a:tr h="205154">
                <a:tc>
                  <a:txBody>
                    <a:bodyPr/>
                    <a:lstStyle/>
                    <a:p>
                      <a:pPr algn="ctr" fontAlgn="b"/>
                      <a:r>
                        <a:rPr lang="en-US" sz="900" b="0" i="0" u="none" strike="noStrike" dirty="0" smtClean="0">
                          <a:latin typeface="Arial"/>
                        </a:rPr>
                        <a:t>23</a:t>
                      </a:r>
                      <a:endParaRPr lang="en-US" sz="900" b="0" i="0" u="none" strike="noStrike" dirty="0">
                        <a:latin typeface="Arial"/>
                      </a:endParaRPr>
                    </a:p>
                  </a:txBody>
                  <a:tcPr marL="9525" marR="9525" marT="9525" marB="0" anchor="b"/>
                </a:tc>
                <a:tc>
                  <a:txBody>
                    <a:bodyPr/>
                    <a:lstStyle/>
                    <a:p>
                      <a:pPr algn="ctr" fontAlgn="b"/>
                      <a:r>
                        <a:rPr lang="en-US" sz="900" b="0" i="0" u="none" strike="noStrike">
                          <a:latin typeface="Arial"/>
                        </a:rPr>
                        <a:t>64-QAM</a:t>
                      </a:r>
                    </a:p>
                  </a:txBody>
                  <a:tcPr marL="9525" marR="9525" marT="9525" marB="0" anchor="b"/>
                </a:tc>
                <a:tc>
                  <a:txBody>
                    <a:bodyPr/>
                    <a:lstStyle/>
                    <a:p>
                      <a:pPr algn="ctr" fontAlgn="b"/>
                      <a:r>
                        <a:rPr lang="en-US" sz="900" b="0" i="0" u="none" strike="noStrike">
                          <a:latin typeface="Arial"/>
                        </a:rPr>
                        <a:t> 3/4</a:t>
                      </a:r>
                    </a:p>
                  </a:txBody>
                  <a:tcPr marL="9525" marR="9525" marT="9525" marB="0" anchor="b"/>
                </a:tc>
                <a:tc>
                  <a:txBody>
                    <a:bodyPr/>
                    <a:lstStyle/>
                    <a:p>
                      <a:pPr algn="ctr" fontAlgn="b"/>
                      <a:r>
                        <a:rPr lang="en-US" sz="900" b="0" i="0" u="none" strike="noStrike">
                          <a:latin typeface="Arial"/>
                        </a:rPr>
                        <a:t>6</a:t>
                      </a:r>
                    </a:p>
                  </a:txBody>
                  <a:tcPr marL="9525" marR="9525" marT="9525" marB="0" anchor="b"/>
                </a:tc>
                <a:tc>
                  <a:txBody>
                    <a:bodyPr/>
                    <a:lstStyle/>
                    <a:p>
                      <a:pPr algn="ctr" fontAlgn="b"/>
                      <a:r>
                        <a:rPr lang="en-US" sz="900" b="0" i="0" u="none" strike="noStrike">
                          <a:latin typeface="Arial"/>
                        </a:rPr>
                        <a:t>2016</a:t>
                      </a:r>
                    </a:p>
                  </a:txBody>
                  <a:tcPr marL="9525" marR="9525" marT="9525" marB="0" anchor="b"/>
                </a:tc>
                <a:tc>
                  <a:txBody>
                    <a:bodyPr/>
                    <a:lstStyle/>
                    <a:p>
                      <a:pPr algn="ctr" fontAlgn="b"/>
                      <a:r>
                        <a:rPr lang="en-US" sz="900" b="0" i="0" u="none" strike="noStrike">
                          <a:latin typeface="Arial"/>
                        </a:rPr>
                        <a:t>1512    </a:t>
                      </a:r>
                    </a:p>
                  </a:txBody>
                  <a:tcPr marL="9525" marR="9525" marT="9525" marB="0" anchor="b"/>
                </a:tc>
                <a:tc>
                  <a:txBody>
                    <a:bodyPr/>
                    <a:lstStyle/>
                    <a:p>
                      <a:pPr algn="ctr" fontAlgn="b"/>
                      <a:r>
                        <a:rPr lang="en-US" sz="900" b="1" i="0" u="none" strike="noStrike" dirty="0">
                          <a:latin typeface="Arial"/>
                        </a:rPr>
                        <a:t>6237.00</a:t>
                      </a:r>
                    </a:p>
                  </a:txBody>
                  <a:tcPr marL="9525" marR="9525" marT="9525" marB="0" anchor="b"/>
                </a:tc>
              </a:tr>
              <a:tr h="205154">
                <a:tc>
                  <a:txBody>
                    <a:bodyPr/>
                    <a:lstStyle/>
                    <a:p>
                      <a:pPr algn="ctr" fontAlgn="b"/>
                      <a:r>
                        <a:rPr lang="en-US" sz="900" b="0" i="0" u="none" strike="noStrike" dirty="0" smtClean="0">
                          <a:latin typeface="Arial"/>
                        </a:rPr>
                        <a:t>24</a:t>
                      </a:r>
                      <a:endParaRPr lang="en-US" sz="900" b="0" i="0" u="none" strike="noStrike" dirty="0">
                        <a:latin typeface="Arial"/>
                      </a:endParaRPr>
                    </a:p>
                  </a:txBody>
                  <a:tcPr marL="9525" marR="9525" marT="9525" marB="0" anchor="b"/>
                </a:tc>
                <a:tc>
                  <a:txBody>
                    <a:bodyPr/>
                    <a:lstStyle/>
                    <a:p>
                      <a:pPr algn="ctr" fontAlgn="b"/>
                      <a:r>
                        <a:rPr lang="en-US" sz="900" b="0" i="0" u="none" strike="noStrike" dirty="0">
                          <a:latin typeface="Arial"/>
                        </a:rPr>
                        <a:t>64-QAM</a:t>
                      </a:r>
                    </a:p>
                  </a:txBody>
                  <a:tcPr marL="9525" marR="9525" marT="9525" marB="0" anchor="b"/>
                </a:tc>
                <a:tc>
                  <a:txBody>
                    <a:bodyPr/>
                    <a:lstStyle/>
                    <a:p>
                      <a:pPr algn="ctr" fontAlgn="b"/>
                      <a:r>
                        <a:rPr lang="en-US" sz="900" b="0" i="0" u="none" strike="noStrike" dirty="0">
                          <a:latin typeface="Arial"/>
                        </a:rPr>
                        <a:t> 13/16</a:t>
                      </a:r>
                    </a:p>
                  </a:txBody>
                  <a:tcPr marL="9525" marR="9525" marT="9525" marB="0" anchor="b"/>
                </a:tc>
                <a:tc>
                  <a:txBody>
                    <a:bodyPr/>
                    <a:lstStyle/>
                    <a:p>
                      <a:pPr algn="ctr" fontAlgn="b"/>
                      <a:r>
                        <a:rPr lang="en-US" sz="900" b="0" i="0" u="none" strike="noStrike" dirty="0">
                          <a:latin typeface="Arial"/>
                        </a:rPr>
                        <a:t>6</a:t>
                      </a:r>
                    </a:p>
                  </a:txBody>
                  <a:tcPr marL="9525" marR="9525" marT="9525" marB="0" anchor="b"/>
                </a:tc>
                <a:tc>
                  <a:txBody>
                    <a:bodyPr/>
                    <a:lstStyle/>
                    <a:p>
                      <a:pPr algn="ctr" fontAlgn="b"/>
                      <a:r>
                        <a:rPr lang="en-US" sz="900" b="0" i="0" u="none" strike="noStrike" dirty="0">
                          <a:latin typeface="Arial"/>
                        </a:rPr>
                        <a:t>2016</a:t>
                      </a:r>
                    </a:p>
                  </a:txBody>
                  <a:tcPr marL="9525" marR="9525" marT="9525" marB="0" anchor="b"/>
                </a:tc>
                <a:tc>
                  <a:txBody>
                    <a:bodyPr/>
                    <a:lstStyle/>
                    <a:p>
                      <a:pPr algn="ctr" fontAlgn="b"/>
                      <a:r>
                        <a:rPr lang="en-US" sz="900" b="0" i="0" u="none" strike="noStrike" dirty="0">
                          <a:latin typeface="Arial"/>
                        </a:rPr>
                        <a:t>1638    </a:t>
                      </a:r>
                    </a:p>
                  </a:txBody>
                  <a:tcPr marL="9525" marR="9525" marT="9525" marB="0" anchor="b"/>
                </a:tc>
                <a:tc>
                  <a:txBody>
                    <a:bodyPr/>
                    <a:lstStyle/>
                    <a:p>
                      <a:pPr algn="ctr" fontAlgn="b"/>
                      <a:r>
                        <a:rPr lang="en-US" sz="900" b="1" i="0" u="none" strike="noStrike" dirty="0">
                          <a:latin typeface="Arial"/>
                        </a:rPr>
                        <a:t>6756.75</a:t>
                      </a:r>
                    </a:p>
                  </a:txBody>
                  <a:tcPr marL="9525" marR="9525" marT="9525" marB="0" anchor="b"/>
                </a:tc>
              </a:tr>
            </a:tbl>
          </a:graphicData>
        </a:graphic>
      </p:graphicFrame>
      <p:sp>
        <p:nvSpPr>
          <p:cNvPr id="10" name="Rectangle 3"/>
          <p:cNvSpPr txBox="1">
            <a:spLocks noChangeArrowheads="1"/>
          </p:cNvSpPr>
          <p:nvPr/>
        </p:nvSpPr>
        <p:spPr bwMode="auto">
          <a:xfrm>
            <a:off x="0" y="1600200"/>
            <a:ext cx="3886200" cy="2133600"/>
          </a:xfrm>
          <a:prstGeom prst="rect">
            <a:avLst/>
          </a:prstGeom>
          <a:noFill/>
          <a:ln w="9525">
            <a:noFill/>
            <a:miter lim="800000"/>
            <a:headEnd/>
            <a:tailEnd/>
          </a:ln>
        </p:spPr>
        <p:txBody>
          <a:bodyPr lIns="92075" tIns="46038" rIns="92075" bIns="46038"/>
          <a:lstStyle/>
          <a:p>
            <a:pPr marL="342900" indent="-342900">
              <a:spcBef>
                <a:spcPct val="20000"/>
              </a:spcBef>
              <a:buFontTx/>
              <a:buChar char="•"/>
              <a:defRPr/>
            </a:pPr>
            <a:r>
              <a:rPr lang="en-US" sz="2000" b="1" kern="0" dirty="0" smtClean="0"/>
              <a:t>Sampling </a:t>
            </a:r>
            <a:r>
              <a:rPr lang="en-US" sz="2000" b="1" kern="0" dirty="0" smtClean="0">
                <a:latin typeface="+mn-lt"/>
              </a:rPr>
              <a:t>Rate = 2640 MHz</a:t>
            </a:r>
          </a:p>
          <a:p>
            <a:pPr marL="800100" lvl="1" indent="-342900">
              <a:spcBef>
                <a:spcPct val="20000"/>
              </a:spcBef>
              <a:buFontTx/>
              <a:buChar char="•"/>
              <a:defRPr/>
            </a:pPr>
            <a:r>
              <a:rPr lang="en-US" sz="2000" b="1" kern="0" dirty="0" smtClean="0">
                <a:latin typeface="+mn-lt"/>
              </a:rPr>
              <a:t>Exactly 1.5x the SC symbol rate</a:t>
            </a:r>
          </a:p>
          <a:p>
            <a:pPr marL="342900" indent="-342900">
              <a:spcBef>
                <a:spcPct val="20000"/>
              </a:spcBef>
              <a:buFontTx/>
              <a:buChar char="•"/>
              <a:defRPr/>
            </a:pPr>
            <a:r>
              <a:rPr lang="en-US" sz="2000" b="1" kern="0" dirty="0" smtClean="0">
                <a:latin typeface="+mn-lt"/>
              </a:rPr>
              <a:t>512 point FFT (193.9 ns)</a:t>
            </a:r>
            <a:endParaRPr lang="en-US" sz="2000" b="1" kern="0" dirty="0">
              <a:latin typeface="+mn-lt"/>
            </a:endParaRPr>
          </a:p>
          <a:p>
            <a:pPr marL="800100" lvl="1" indent="-342900">
              <a:spcBef>
                <a:spcPct val="20000"/>
              </a:spcBef>
              <a:buFontTx/>
              <a:buChar char="•"/>
              <a:defRPr/>
            </a:pPr>
            <a:r>
              <a:rPr lang="en-US" sz="2000" b="1" kern="0" dirty="0" smtClean="0">
                <a:latin typeface="+mn-lt"/>
              </a:rPr>
              <a:t>336 data subcarriers</a:t>
            </a:r>
          </a:p>
          <a:p>
            <a:pPr marL="800100" lvl="1" indent="-342900">
              <a:spcBef>
                <a:spcPct val="20000"/>
              </a:spcBef>
              <a:buFontTx/>
              <a:buChar char="•"/>
              <a:defRPr/>
            </a:pPr>
            <a:r>
              <a:rPr lang="en-US" sz="2000" b="1" kern="0" dirty="0" smtClean="0">
                <a:latin typeface="+mn-lt"/>
              </a:rPr>
              <a:t>16 pilot subcarriers</a:t>
            </a:r>
          </a:p>
          <a:p>
            <a:pPr marL="800100" lvl="1" indent="-342900">
              <a:spcBef>
                <a:spcPct val="20000"/>
              </a:spcBef>
              <a:buFontTx/>
              <a:buChar char="•"/>
              <a:defRPr/>
            </a:pPr>
            <a:r>
              <a:rPr lang="en-US" sz="2000" b="1" kern="0" dirty="0" smtClean="0">
                <a:latin typeface="+mn-lt"/>
              </a:rPr>
              <a:t>3 null subcarriers at DC</a:t>
            </a:r>
          </a:p>
          <a:p>
            <a:pPr marL="342900" indent="-342900">
              <a:spcBef>
                <a:spcPct val="20000"/>
              </a:spcBef>
              <a:buFontTx/>
              <a:buChar char="•"/>
              <a:defRPr/>
            </a:pPr>
            <a:r>
              <a:rPr lang="en-US" sz="2000" b="1" kern="0" dirty="0" smtClean="0">
                <a:latin typeface="+mn-lt"/>
              </a:rPr>
              <a:t>GI length of 128 samples (48.5 ns)</a:t>
            </a:r>
          </a:p>
          <a:p>
            <a:pPr marL="342900" indent="-342900">
              <a:spcBef>
                <a:spcPct val="20000"/>
              </a:spcBef>
              <a:buFontTx/>
              <a:buChar char="•"/>
              <a:defRPr/>
            </a:pPr>
            <a:endParaRPr lang="en-US" sz="2000" b="1" kern="0" dirty="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US" dirty="0" smtClean="0"/>
              <a:t>MAC</a:t>
            </a:r>
            <a:endParaRPr lang="en-US" dirty="0"/>
          </a:p>
        </p:txBody>
      </p:sp>
      <p:sp>
        <p:nvSpPr>
          <p:cNvPr id="20483" name="Text Placeholder 7"/>
          <p:cNvSpPr>
            <a:spLocks noGrp="1"/>
          </p:cNvSpPr>
          <p:nvPr>
            <p:ph type="body" idx="1"/>
          </p:nvPr>
        </p:nvSpPr>
        <p:spPr/>
        <p:txBody>
          <a:bodyPr/>
          <a:lstStyle/>
          <a:p>
            <a:endParaRPr lang="en-US" smtClean="0"/>
          </a:p>
        </p:txBody>
      </p:sp>
      <p:sp>
        <p:nvSpPr>
          <p:cNvPr id="20484" name="Date Placeholder 3"/>
          <p:cNvSpPr>
            <a:spLocks noGrp="1"/>
          </p:cNvSpPr>
          <p:nvPr>
            <p:ph type="dt" sz="quarter" idx="10"/>
          </p:nvPr>
        </p:nvSpPr>
        <p:spPr>
          <a:noFill/>
        </p:spPr>
        <p:txBody>
          <a:bodyPr/>
          <a:lstStyle/>
          <a:p>
            <a:r>
              <a:rPr lang="en-US" smtClean="0"/>
              <a:t>March 2011</a:t>
            </a:r>
          </a:p>
        </p:txBody>
      </p:sp>
      <p:sp>
        <p:nvSpPr>
          <p:cNvPr id="20485" name="Footer Placeholder 4"/>
          <p:cNvSpPr>
            <a:spLocks noGrp="1"/>
          </p:cNvSpPr>
          <p:nvPr>
            <p:ph type="ftr" sz="quarter" idx="11"/>
          </p:nvPr>
        </p:nvSpPr>
        <p:spPr>
          <a:noFill/>
        </p:spPr>
        <p:txBody>
          <a:bodyPr/>
          <a:lstStyle/>
          <a:p>
            <a:r>
              <a:rPr lang="en-US" smtClean="0"/>
              <a:t>Eldad Perahia, Intel Corporation</a:t>
            </a:r>
          </a:p>
        </p:txBody>
      </p:sp>
      <p:sp>
        <p:nvSpPr>
          <p:cNvPr id="20486" name="Slide Number Placeholder 5"/>
          <p:cNvSpPr>
            <a:spLocks noGrp="1"/>
          </p:cNvSpPr>
          <p:nvPr>
            <p:ph type="sldNum" sz="quarter" idx="12"/>
          </p:nvPr>
        </p:nvSpPr>
        <p:spPr>
          <a:noFill/>
        </p:spPr>
        <p:txBody>
          <a:bodyPr/>
          <a:lstStyle/>
          <a:p>
            <a:r>
              <a:rPr lang="en-US" smtClean="0"/>
              <a:t>Slide </a:t>
            </a:r>
            <a:fld id="{4627C4CC-1207-484D-B5FA-5DA388BEE2FA}" type="slidenum">
              <a:rPr lang="en-US" smtClean="0"/>
              <a:pPr/>
              <a:t>19</a:t>
            </a:fld>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6"/>
          <p:cNvSpPr>
            <a:spLocks noGrp="1"/>
          </p:cNvSpPr>
          <p:nvPr>
            <p:ph type="title"/>
          </p:nvPr>
        </p:nvSpPr>
        <p:spPr/>
        <p:txBody>
          <a:bodyPr/>
          <a:lstStyle/>
          <a:p>
            <a:r>
              <a:rPr lang="en-US" smtClean="0"/>
              <a:t>Motivation for 60 GHz</a:t>
            </a:r>
          </a:p>
        </p:txBody>
      </p:sp>
      <p:sp>
        <p:nvSpPr>
          <p:cNvPr id="7171" name="Date Placeholder 3"/>
          <p:cNvSpPr>
            <a:spLocks noGrp="1"/>
          </p:cNvSpPr>
          <p:nvPr>
            <p:ph type="dt" sz="quarter" idx="10"/>
          </p:nvPr>
        </p:nvSpPr>
        <p:spPr>
          <a:noFill/>
        </p:spPr>
        <p:txBody>
          <a:bodyPr/>
          <a:lstStyle/>
          <a:p>
            <a:r>
              <a:rPr lang="en-US" smtClean="0"/>
              <a:t>March 2011</a:t>
            </a:r>
          </a:p>
        </p:txBody>
      </p:sp>
      <p:sp>
        <p:nvSpPr>
          <p:cNvPr id="7172" name="Footer Placeholder 4"/>
          <p:cNvSpPr>
            <a:spLocks noGrp="1"/>
          </p:cNvSpPr>
          <p:nvPr>
            <p:ph type="ftr" sz="quarter" idx="11"/>
          </p:nvPr>
        </p:nvSpPr>
        <p:spPr>
          <a:noFill/>
        </p:spPr>
        <p:txBody>
          <a:bodyPr/>
          <a:lstStyle/>
          <a:p>
            <a:r>
              <a:rPr lang="en-US" smtClean="0"/>
              <a:t>Eldad Perahia, Intel Corporation</a:t>
            </a:r>
          </a:p>
        </p:txBody>
      </p:sp>
      <p:sp>
        <p:nvSpPr>
          <p:cNvPr id="7173" name="Slide Number Placeholder 5"/>
          <p:cNvSpPr>
            <a:spLocks noGrp="1"/>
          </p:cNvSpPr>
          <p:nvPr>
            <p:ph type="sldNum" sz="quarter" idx="12"/>
          </p:nvPr>
        </p:nvSpPr>
        <p:spPr>
          <a:noFill/>
        </p:spPr>
        <p:txBody>
          <a:bodyPr/>
          <a:lstStyle/>
          <a:p>
            <a:r>
              <a:rPr lang="en-US" smtClean="0"/>
              <a:t>Slide </a:t>
            </a:r>
            <a:fld id="{03E0A24B-9311-4D4C-A0F7-92965507989B}" type="slidenum">
              <a:rPr lang="en-US" smtClean="0"/>
              <a:pPr/>
              <a:t>2</a:t>
            </a:fld>
            <a:endParaRPr lang="en-US" smtClean="0"/>
          </a:p>
        </p:txBody>
      </p:sp>
      <p:pic>
        <p:nvPicPr>
          <p:cNvPr id="7174" name="Picture 7"/>
          <p:cNvPicPr>
            <a:picLocks noChangeAspect="1" noChangeArrowheads="1"/>
          </p:cNvPicPr>
          <p:nvPr/>
        </p:nvPicPr>
        <p:blipFill>
          <a:blip r:embed="rId2" cstate="print"/>
          <a:srcRect/>
          <a:stretch>
            <a:fillRect/>
          </a:stretch>
        </p:blipFill>
        <p:spPr bwMode="auto">
          <a:xfrm>
            <a:off x="1219200" y="1905000"/>
            <a:ext cx="6400800" cy="4541838"/>
          </a:xfrm>
          <a:prstGeom prst="rect">
            <a:avLst/>
          </a:prstGeom>
          <a:noFill/>
          <a:ln w="50800" algn="ctr">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MAC Challenges</a:t>
            </a:r>
          </a:p>
        </p:txBody>
      </p:sp>
      <p:sp>
        <p:nvSpPr>
          <p:cNvPr id="21507" name="Content Placeholder 2"/>
          <p:cNvSpPr>
            <a:spLocks noGrp="1"/>
          </p:cNvSpPr>
          <p:nvPr>
            <p:ph idx="1"/>
          </p:nvPr>
        </p:nvSpPr>
        <p:spPr/>
        <p:txBody>
          <a:bodyPr/>
          <a:lstStyle/>
          <a:p>
            <a:r>
              <a:rPr lang="en-US" dirty="0" smtClean="0"/>
              <a:t>The primary challenge for the MAC is how to deal with directional communication, which is used to combat the high propagation loss in 60 GHz</a:t>
            </a:r>
          </a:p>
          <a:p>
            <a:pPr lvl="1"/>
            <a:r>
              <a:rPr lang="en-US" dirty="0" smtClean="0"/>
              <a:t>Device discovery becomes a non-trivial problem</a:t>
            </a:r>
          </a:p>
          <a:p>
            <a:pPr lvl="1"/>
            <a:r>
              <a:rPr lang="en-US" dirty="0" smtClean="0"/>
              <a:t>Devices need to find the direction for communication, which necessitates the support for beamforming</a:t>
            </a:r>
          </a:p>
          <a:p>
            <a:pPr lvl="1"/>
            <a:r>
              <a:rPr lang="en-US" dirty="0" smtClean="0"/>
              <a:t>802.11 CSMA/CA has limitations in the presence of directionality</a:t>
            </a:r>
          </a:p>
          <a:p>
            <a:pPr lvl="1"/>
            <a:r>
              <a:rPr lang="en-US" dirty="0" smtClean="0"/>
              <a:t>How to exploit spatial frequency reuse in face of directional communication</a:t>
            </a:r>
          </a:p>
        </p:txBody>
      </p:sp>
      <p:sp>
        <p:nvSpPr>
          <p:cNvPr id="21508" name="Date Placeholder 3"/>
          <p:cNvSpPr>
            <a:spLocks noGrp="1"/>
          </p:cNvSpPr>
          <p:nvPr>
            <p:ph type="dt" sz="quarter" idx="10"/>
          </p:nvPr>
        </p:nvSpPr>
        <p:spPr>
          <a:noFill/>
        </p:spPr>
        <p:txBody>
          <a:bodyPr/>
          <a:lstStyle/>
          <a:p>
            <a:r>
              <a:rPr lang="en-US" smtClean="0"/>
              <a:t>March 2011</a:t>
            </a:r>
          </a:p>
        </p:txBody>
      </p:sp>
      <p:sp>
        <p:nvSpPr>
          <p:cNvPr id="21509" name="Footer Placeholder 4"/>
          <p:cNvSpPr>
            <a:spLocks noGrp="1"/>
          </p:cNvSpPr>
          <p:nvPr>
            <p:ph type="ftr" sz="quarter" idx="11"/>
          </p:nvPr>
        </p:nvSpPr>
        <p:spPr>
          <a:noFill/>
        </p:spPr>
        <p:txBody>
          <a:bodyPr/>
          <a:lstStyle/>
          <a:p>
            <a:r>
              <a:rPr lang="en-US" smtClean="0"/>
              <a:t>Eldad Perahia, Intel Corporation</a:t>
            </a:r>
          </a:p>
        </p:txBody>
      </p:sp>
      <p:sp>
        <p:nvSpPr>
          <p:cNvPr id="21510" name="Slide Number Placeholder 5"/>
          <p:cNvSpPr>
            <a:spLocks noGrp="1"/>
          </p:cNvSpPr>
          <p:nvPr>
            <p:ph type="sldNum" sz="quarter" idx="12"/>
          </p:nvPr>
        </p:nvSpPr>
        <p:spPr>
          <a:noFill/>
        </p:spPr>
        <p:txBody>
          <a:bodyPr/>
          <a:lstStyle/>
          <a:p>
            <a:r>
              <a:rPr lang="en-US" smtClean="0"/>
              <a:t>Slide </a:t>
            </a:r>
            <a:fld id="{2B04A155-1B83-4F1B-96B5-152BE8B6A94B}" type="slidenum">
              <a:rPr lang="en-US" smtClean="0"/>
              <a:pPr/>
              <a:t>20</a:t>
            </a:fld>
            <a:endParaRPr lang="en-US" smtClean="0"/>
          </a:p>
        </p:txBody>
      </p:sp>
      <p:grpSp>
        <p:nvGrpSpPr>
          <p:cNvPr id="7" name="Group 8"/>
          <p:cNvGrpSpPr>
            <a:grpSpLocks/>
          </p:cNvGrpSpPr>
          <p:nvPr/>
        </p:nvGrpSpPr>
        <p:grpSpPr bwMode="auto">
          <a:xfrm rot="207801">
            <a:off x="5206496" y="5460306"/>
            <a:ext cx="1685317" cy="875180"/>
            <a:chOff x="1584" y="1200"/>
            <a:chExt cx="2031" cy="1008"/>
          </a:xfrm>
          <a:solidFill>
            <a:srgbClr val="FFC000"/>
          </a:solidFill>
        </p:grpSpPr>
        <p:sp>
          <p:nvSpPr>
            <p:cNvPr id="8" name="AutoShape 9"/>
            <p:cNvSpPr>
              <a:spLocks/>
            </p:cNvSpPr>
            <p:nvPr/>
          </p:nvSpPr>
          <p:spPr bwMode="auto">
            <a:xfrm>
              <a:off x="3183" y="1200"/>
              <a:ext cx="432" cy="1008"/>
            </a:xfrm>
            <a:prstGeom prst="rightBracket">
              <a:avLst>
                <a:gd name="adj" fmla="val 116202"/>
              </a:avLst>
            </a:prstGeom>
            <a:grpFill/>
            <a:ln w="9525">
              <a:solidFill>
                <a:schemeClr val="bg1"/>
              </a:solidFill>
              <a:round/>
              <a:headEnd/>
              <a:tailEnd/>
            </a:ln>
          </p:spPr>
          <p:txBody>
            <a:bodyPr wrap="none" anchor="ctr"/>
            <a:lstStyle/>
            <a:p>
              <a:pPr algn="ctr">
                <a:lnSpc>
                  <a:spcPct val="80000"/>
                </a:lnSpc>
                <a:spcBef>
                  <a:spcPct val="50000"/>
                </a:spcBef>
                <a:defRPr/>
              </a:pPr>
              <a:endParaRPr lang="en-US" sz="2000">
                <a:latin typeface="Verdana" pitchFamily="34" charset="0"/>
              </a:endParaRPr>
            </a:p>
          </p:txBody>
        </p:sp>
        <p:sp>
          <p:nvSpPr>
            <p:cNvPr id="9" name="AutoShape 10"/>
            <p:cNvSpPr>
              <a:spLocks noChangeArrowheads="1"/>
            </p:cNvSpPr>
            <p:nvPr/>
          </p:nvSpPr>
          <p:spPr bwMode="auto">
            <a:xfrm rot="16171048">
              <a:off x="1888" y="915"/>
              <a:ext cx="989" cy="1598"/>
            </a:xfrm>
            <a:prstGeom prst="triangle">
              <a:avLst>
                <a:gd name="adj" fmla="val 49227"/>
              </a:avLst>
            </a:prstGeom>
            <a:grpFill/>
            <a:ln w="9525">
              <a:solidFill>
                <a:schemeClr val="bg1"/>
              </a:solidFill>
              <a:miter lim="800000"/>
              <a:headEnd/>
              <a:tailEnd/>
            </a:ln>
          </p:spPr>
          <p:txBody>
            <a:bodyPr vert="eaVert" wrap="none" anchor="ctr"/>
            <a:lstStyle/>
            <a:p>
              <a:pPr algn="ctr">
                <a:lnSpc>
                  <a:spcPct val="80000"/>
                </a:lnSpc>
                <a:spcBef>
                  <a:spcPct val="50000"/>
                </a:spcBef>
                <a:defRPr/>
              </a:pPr>
              <a:endParaRPr lang="en-US" sz="2000">
                <a:latin typeface="Verdana" pitchFamily="34" charset="0"/>
              </a:endParaRPr>
            </a:p>
          </p:txBody>
        </p:sp>
      </p:grpSp>
      <p:pic>
        <p:nvPicPr>
          <p:cNvPr id="10" name="Picture 69" descr="ptb_200(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360174" y="5561680"/>
            <a:ext cx="1201738" cy="611187"/>
          </a:xfrm>
          <a:prstGeom prst="rect">
            <a:avLst/>
          </a:prstGeom>
          <a:noFill/>
          <a:ln w="9525">
            <a:noFill/>
            <a:miter lim="800000"/>
            <a:headEnd/>
            <a:tailEnd/>
          </a:ln>
        </p:spPr>
      </p:pic>
      <p:pic>
        <p:nvPicPr>
          <p:cNvPr id="11" name="Picture 13" descr="B00064O1P0"/>
          <p:cNvPicPr>
            <a:picLocks noChangeAspect="1" noChangeArrowheads="1"/>
          </p:cNvPicPr>
          <p:nvPr/>
        </p:nvPicPr>
        <p:blipFill>
          <a:blip r:embed="rId3" cstate="print"/>
          <a:srcRect l="6250" t="4581" r="9375" b="3816"/>
          <a:stretch>
            <a:fillRect/>
          </a:stretch>
        </p:blipFill>
        <p:spPr bwMode="auto">
          <a:xfrm>
            <a:off x="6704912" y="5820442"/>
            <a:ext cx="465137" cy="276225"/>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MAC features</a:t>
            </a:r>
            <a:endParaRPr lang="en-US" dirty="0"/>
          </a:p>
        </p:txBody>
      </p:sp>
      <p:sp>
        <p:nvSpPr>
          <p:cNvPr id="3" name="Content Placeholder 2"/>
          <p:cNvSpPr>
            <a:spLocks noGrp="1"/>
          </p:cNvSpPr>
          <p:nvPr>
            <p:ph idx="1"/>
          </p:nvPr>
        </p:nvSpPr>
        <p:spPr/>
        <p:txBody>
          <a:bodyPr/>
          <a:lstStyle/>
          <a:p>
            <a:r>
              <a:rPr lang="en-US" sz="2000" dirty="0" smtClean="0"/>
              <a:t>A new network architecture named Personal Basic Service Set (PBSS), while retaining the existent 802.11 network architectures</a:t>
            </a:r>
          </a:p>
          <a:p>
            <a:r>
              <a:rPr lang="en-US" sz="2000" dirty="0" smtClean="0"/>
              <a:t>Channel access that support directionality and spatial frequency reuse, including both random access and scheduled access</a:t>
            </a:r>
          </a:p>
          <a:p>
            <a:r>
              <a:rPr lang="en-US" sz="2000" dirty="0" smtClean="0"/>
              <a:t>A unified and flexible beamforming scheme that can be tuned to simple, low power devices as well as complex devices</a:t>
            </a:r>
          </a:p>
          <a:p>
            <a:r>
              <a:rPr lang="en-US" sz="2000" dirty="0" smtClean="0"/>
              <a:t>Enhanced security (GCMP), link adaptation and power saving</a:t>
            </a:r>
          </a:p>
          <a:p>
            <a:r>
              <a:rPr lang="en-US" sz="2000" dirty="0" smtClean="0"/>
              <a:t>Multi-band support (fast session transfer)</a:t>
            </a:r>
          </a:p>
        </p:txBody>
      </p:sp>
      <p:sp>
        <p:nvSpPr>
          <p:cNvPr id="4" name="Date Placeholder 3"/>
          <p:cNvSpPr>
            <a:spLocks noGrp="1"/>
          </p:cNvSpPr>
          <p:nvPr>
            <p:ph type="dt" sz="half" idx="10"/>
          </p:nvPr>
        </p:nvSpPr>
        <p:spPr/>
        <p:txBody>
          <a:bodyPr/>
          <a:lstStyle/>
          <a:p>
            <a:pPr>
              <a:defRPr/>
            </a:pPr>
            <a:r>
              <a:rPr lang="en-US" smtClean="0"/>
              <a:t>March 2011</a:t>
            </a:r>
            <a:endParaRPr lang="en-US"/>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FB482E01-E0DA-40F2-B3E5-DE67E2FE1727}"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BSS (PBSS)</a:t>
            </a:r>
            <a:endParaRPr lang="en-US" dirty="0"/>
          </a:p>
        </p:txBody>
      </p:sp>
      <p:sp>
        <p:nvSpPr>
          <p:cNvPr id="3" name="Content Placeholder 2"/>
          <p:cNvSpPr>
            <a:spLocks noGrp="1"/>
          </p:cNvSpPr>
          <p:nvPr>
            <p:ph idx="1"/>
          </p:nvPr>
        </p:nvSpPr>
        <p:spPr/>
        <p:txBody>
          <a:bodyPr/>
          <a:lstStyle/>
          <a:p>
            <a:pPr eaLnBrk="1" hangingPunct="1">
              <a:lnSpc>
                <a:spcPct val="90000"/>
              </a:lnSpc>
              <a:defRPr/>
            </a:pPr>
            <a:r>
              <a:rPr lang="en-US" dirty="0" smtClean="0"/>
              <a:t>New network architecture in addition to infrastructure BSS and IBSS, which are also supported</a:t>
            </a:r>
          </a:p>
          <a:p>
            <a:pPr eaLnBrk="1" hangingPunct="1">
              <a:lnSpc>
                <a:spcPct val="90000"/>
              </a:lnSpc>
              <a:defRPr/>
            </a:pPr>
            <a:r>
              <a:rPr lang="en-US" dirty="0" smtClean="0"/>
              <a:t>PBSS is defined to address some unique usages and challenges of 60GHz communication</a:t>
            </a:r>
          </a:p>
          <a:p>
            <a:pPr lvl="1" eaLnBrk="1" hangingPunct="1">
              <a:lnSpc>
                <a:spcPct val="90000"/>
              </a:lnSpc>
              <a:defRPr/>
            </a:pPr>
            <a:r>
              <a:rPr lang="en-US" dirty="0" smtClean="0"/>
              <a:t>Usages: Rapid sync-n-go file transfer, projection to TV/projector, etc.</a:t>
            </a:r>
          </a:p>
          <a:p>
            <a:pPr lvl="1" eaLnBrk="1" hangingPunct="1">
              <a:lnSpc>
                <a:spcPct val="90000"/>
              </a:lnSpc>
              <a:defRPr/>
            </a:pPr>
            <a:r>
              <a:rPr lang="en-US" dirty="0" smtClean="0"/>
              <a:t>Challenges: directional channel access, power saving, etc.</a:t>
            </a:r>
          </a:p>
          <a:p>
            <a:pPr lvl="1" eaLnBrk="1" hangingPunct="1">
              <a:lnSpc>
                <a:spcPct val="90000"/>
              </a:lnSpc>
              <a:defRPr/>
            </a:pPr>
            <a:r>
              <a:rPr lang="en-US" dirty="0" smtClean="0"/>
              <a:t>Ad hoc network similar to </a:t>
            </a:r>
            <a:br>
              <a:rPr lang="en-US" dirty="0" smtClean="0"/>
            </a:br>
            <a:r>
              <a:rPr lang="en-US" dirty="0" smtClean="0"/>
              <a:t>the IBSS, but:</a:t>
            </a:r>
          </a:p>
          <a:p>
            <a:pPr lvl="2" eaLnBrk="1" hangingPunct="1">
              <a:lnSpc>
                <a:spcPct val="90000"/>
              </a:lnSpc>
              <a:defRPr/>
            </a:pPr>
            <a:r>
              <a:rPr lang="en-US" dirty="0" smtClean="0">
                <a:solidFill>
                  <a:schemeClr val="tx1"/>
                </a:solidFill>
                <a:latin typeface="+mn-lt"/>
              </a:rPr>
              <a:t>A STA assumes the role of the </a:t>
            </a:r>
            <a:br>
              <a:rPr lang="en-US" dirty="0" smtClean="0">
                <a:solidFill>
                  <a:schemeClr val="tx1"/>
                </a:solidFill>
                <a:latin typeface="+mn-lt"/>
              </a:rPr>
            </a:br>
            <a:r>
              <a:rPr lang="en-US" dirty="0" smtClean="0">
                <a:solidFill>
                  <a:schemeClr val="tx1"/>
                </a:solidFill>
                <a:latin typeface="+mn-lt"/>
              </a:rPr>
              <a:t>PBSS Central Point (PCP)</a:t>
            </a:r>
          </a:p>
          <a:p>
            <a:pPr lvl="2" eaLnBrk="1" hangingPunct="1">
              <a:lnSpc>
                <a:spcPct val="90000"/>
              </a:lnSpc>
              <a:defRPr/>
            </a:pPr>
            <a:r>
              <a:rPr lang="en-US" dirty="0" smtClean="0">
                <a:solidFill>
                  <a:schemeClr val="tx1"/>
                </a:solidFill>
                <a:latin typeface="+mn-lt"/>
              </a:rPr>
              <a:t>Only the PCP transmits </a:t>
            </a:r>
            <a:br>
              <a:rPr lang="en-US" dirty="0" smtClean="0">
                <a:solidFill>
                  <a:schemeClr val="tx1"/>
                </a:solidFill>
                <a:latin typeface="+mn-lt"/>
              </a:rPr>
            </a:br>
            <a:r>
              <a:rPr lang="en-US" dirty="0" smtClean="0">
                <a:solidFill>
                  <a:schemeClr val="tx1"/>
                </a:solidFill>
                <a:latin typeface="+mn-lt"/>
              </a:rPr>
              <a:t>beacon frames</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FB482E01-E0DA-40F2-B3E5-DE67E2FE1727}" type="slidenum">
              <a:rPr lang="en-US" smtClean="0"/>
              <a:pPr>
                <a:defRPr/>
              </a:pPr>
              <a:t>22</a:t>
            </a:fld>
            <a:endParaRPr lang="en-US"/>
          </a:p>
        </p:txBody>
      </p:sp>
      <p:graphicFrame>
        <p:nvGraphicFramePr>
          <p:cNvPr id="7" name="Object 4"/>
          <p:cNvGraphicFramePr>
            <a:graphicFrameLocks noChangeAspect="1"/>
          </p:cNvGraphicFramePr>
          <p:nvPr/>
        </p:nvGraphicFramePr>
        <p:xfrm>
          <a:off x="5283200" y="4572000"/>
          <a:ext cx="3041650" cy="1600200"/>
        </p:xfrm>
        <a:graphic>
          <a:graphicData uri="http://schemas.openxmlformats.org/presentationml/2006/ole">
            <p:oleObj spid="_x0000_s46082" name="Visio" r:id="rId3" imgW="2370796" imgH="1246656" progId="Visio.Drawing.11">
              <p:embed/>
            </p:oleObj>
          </a:graphicData>
        </a:graphic>
      </p:graphicFrame>
      <p:sp>
        <p:nvSpPr>
          <p:cNvPr id="8" name="Rectangle 13"/>
          <p:cNvSpPr>
            <a:spLocks noChangeArrowheads="1"/>
          </p:cNvSpPr>
          <p:nvPr/>
        </p:nvSpPr>
        <p:spPr bwMode="auto">
          <a:xfrm>
            <a:off x="5105400" y="4572000"/>
            <a:ext cx="3429000" cy="1676400"/>
          </a:xfrm>
          <a:prstGeom prst="rect">
            <a:avLst/>
          </a:prstGeom>
          <a:noFill/>
          <a:ln w="28575" algn="ctr">
            <a:solidFill>
              <a:schemeClr val="tx1"/>
            </a:solidFill>
            <a:round/>
            <a:headEnd/>
            <a:tailEnd/>
          </a:ln>
        </p:spPr>
        <p:txBody>
          <a:bodyPr wrap="none" anchor="ct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Beacon Interval (BI) structure</a:t>
            </a:r>
            <a:endParaRPr lang="en-US" dirty="0"/>
          </a:p>
        </p:txBody>
      </p:sp>
      <p:sp>
        <p:nvSpPr>
          <p:cNvPr id="3" name="Content Placeholder 2"/>
          <p:cNvSpPr>
            <a:spLocks noGrp="1"/>
          </p:cNvSpPr>
          <p:nvPr>
            <p:ph idx="1"/>
          </p:nvPr>
        </p:nvSpPr>
        <p:spPr>
          <a:xfrm>
            <a:off x="685800" y="3581400"/>
            <a:ext cx="7772400" cy="2667000"/>
          </a:xfrm>
        </p:spPr>
        <p:txBody>
          <a:bodyPr/>
          <a:lstStyle/>
          <a:p>
            <a:pPr eaLnBrk="1" hangingPunct="1">
              <a:lnSpc>
                <a:spcPct val="90000"/>
              </a:lnSpc>
            </a:pPr>
            <a:r>
              <a:rPr lang="en-US" sz="1800" dirty="0" smtClean="0"/>
              <a:t>Beacon transmission interval (BTI): AP/PCP performs one or more beacon transmissions potentially in different directions</a:t>
            </a:r>
          </a:p>
          <a:p>
            <a:pPr eaLnBrk="1" hangingPunct="1">
              <a:lnSpc>
                <a:spcPct val="90000"/>
              </a:lnSpc>
            </a:pPr>
            <a:r>
              <a:rPr lang="en-US" sz="1800" dirty="0" smtClean="0"/>
              <a:t>Association beamforming training (A-BFT): BF for BSS joining, BF link re-establishment, etc. Efficient by using beacon to bootstrap BF</a:t>
            </a:r>
          </a:p>
          <a:p>
            <a:pPr eaLnBrk="1" hangingPunct="1">
              <a:lnSpc>
                <a:spcPct val="90000"/>
              </a:lnSpc>
            </a:pPr>
            <a:r>
              <a:rPr lang="en-US" sz="1800" dirty="0" smtClean="0"/>
              <a:t>Announcement time (AT): used to convey control/management between AP/PCP and STA</a:t>
            </a:r>
          </a:p>
          <a:p>
            <a:pPr eaLnBrk="1" hangingPunct="1">
              <a:lnSpc>
                <a:spcPct val="90000"/>
              </a:lnSpc>
            </a:pPr>
            <a:r>
              <a:rPr lang="en-US" sz="1800" dirty="0" smtClean="0"/>
              <a:t>Data transfer time (DTT): prescribed STAs access the channel during SP, negotiated between AP/PCP and STA or dynamically allocated.  Any STA can access the channel during CBAP; access is based on 802.11 EDCA</a:t>
            </a:r>
          </a:p>
        </p:txBody>
      </p:sp>
      <p:sp>
        <p:nvSpPr>
          <p:cNvPr id="4" name="Date Placeholder 3"/>
          <p:cNvSpPr>
            <a:spLocks noGrp="1"/>
          </p:cNvSpPr>
          <p:nvPr>
            <p:ph type="dt" sz="half" idx="10"/>
          </p:nvPr>
        </p:nvSpPr>
        <p:spPr/>
        <p:txBody>
          <a:bodyPr/>
          <a:lstStyle/>
          <a:p>
            <a:pPr>
              <a:defRPr/>
            </a:pPr>
            <a:r>
              <a:rPr lang="en-US" smtClean="0"/>
              <a:t>March 2011</a:t>
            </a:r>
            <a:endParaRPr lang="en-US"/>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FB482E01-E0DA-40F2-B3E5-DE67E2FE1727}" type="slidenum">
              <a:rPr lang="en-US" smtClean="0"/>
              <a:pPr>
                <a:defRPr/>
              </a:pPr>
              <a:t>23</a:t>
            </a:fld>
            <a:endParaRPr lang="en-US"/>
          </a:p>
        </p:txBody>
      </p:sp>
      <p:graphicFrame>
        <p:nvGraphicFramePr>
          <p:cNvPr id="76801" name="Object 1"/>
          <p:cNvGraphicFramePr>
            <a:graphicFrameLocks noChangeAspect="1"/>
          </p:cNvGraphicFramePr>
          <p:nvPr/>
        </p:nvGraphicFramePr>
        <p:xfrm>
          <a:off x="1219200" y="1447800"/>
          <a:ext cx="6699250" cy="2001837"/>
        </p:xfrm>
        <a:graphic>
          <a:graphicData uri="http://schemas.openxmlformats.org/presentationml/2006/ole">
            <p:oleObj spid="_x0000_s76801" name="Visio" r:id="rId3" imgW="6699126" imgH="2002325" progId="Visio.Drawing.11">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Access</a:t>
            </a:r>
            <a:endParaRPr lang="en-US" dirty="0"/>
          </a:p>
        </p:txBody>
      </p:sp>
      <p:sp>
        <p:nvSpPr>
          <p:cNvPr id="7" name="Content Placeholder 6"/>
          <p:cNvSpPr>
            <a:spLocks noGrp="1"/>
          </p:cNvSpPr>
          <p:nvPr>
            <p:ph sz="half" idx="1"/>
          </p:nvPr>
        </p:nvSpPr>
        <p:spPr>
          <a:xfrm>
            <a:off x="0" y="1981200"/>
            <a:ext cx="4267200" cy="4114800"/>
          </a:xfrm>
        </p:spPr>
        <p:txBody>
          <a:bodyPr/>
          <a:lstStyle/>
          <a:p>
            <a:pPr eaLnBrk="1" hangingPunct="1">
              <a:lnSpc>
                <a:spcPct val="90000"/>
              </a:lnSpc>
            </a:pPr>
            <a:r>
              <a:rPr lang="en-US" sz="2000" dirty="0" smtClean="0"/>
              <a:t>Channel access is coordinated using a schedule, which is delivered by the PCP/AP to non-PCP/non-AP STAs</a:t>
            </a:r>
          </a:p>
          <a:p>
            <a:pPr eaLnBrk="1" hangingPunct="1">
              <a:lnSpc>
                <a:spcPct val="90000"/>
              </a:lnSpc>
            </a:pPr>
            <a:r>
              <a:rPr lang="en-US" sz="2000" dirty="0" smtClean="0"/>
              <a:t>STAs are permitted to transmit data frames during contention-based periods (CBPs) and service periods (SPs)</a:t>
            </a:r>
          </a:p>
          <a:p>
            <a:pPr lvl="1" eaLnBrk="1" hangingPunct="1">
              <a:lnSpc>
                <a:spcPct val="90000"/>
              </a:lnSpc>
            </a:pPr>
            <a:r>
              <a:rPr lang="en-US" sz="1800" dirty="0" smtClean="0"/>
              <a:t>Access during CBPs is based on EDCA fine-tuned for directional</a:t>
            </a:r>
            <a:br>
              <a:rPr lang="en-US" sz="1800" dirty="0" smtClean="0"/>
            </a:br>
            <a:r>
              <a:rPr lang="en-US" sz="1800" dirty="0" smtClean="0"/>
              <a:t>access</a:t>
            </a:r>
          </a:p>
          <a:p>
            <a:pPr lvl="1" eaLnBrk="1" hangingPunct="1">
              <a:lnSpc>
                <a:spcPct val="90000"/>
              </a:lnSpc>
            </a:pPr>
            <a:r>
              <a:rPr lang="en-US" sz="1800" dirty="0" smtClean="0"/>
              <a:t>Access during SPs is reserved to specific STAs as announced in the schedule or granted by the PCP/AP</a:t>
            </a:r>
          </a:p>
        </p:txBody>
      </p:sp>
      <p:sp>
        <p:nvSpPr>
          <p:cNvPr id="4" name="Date Placeholder 3"/>
          <p:cNvSpPr>
            <a:spLocks noGrp="1"/>
          </p:cNvSpPr>
          <p:nvPr>
            <p:ph type="dt" sz="half" idx="10"/>
          </p:nvPr>
        </p:nvSpPr>
        <p:spPr/>
        <p:txBody>
          <a:bodyPr/>
          <a:lstStyle/>
          <a:p>
            <a:pPr>
              <a:defRPr/>
            </a:pPr>
            <a:r>
              <a:rPr lang="en-US" smtClean="0"/>
              <a:t>March 2011</a:t>
            </a:r>
            <a:endParaRPr lang="en-US"/>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FB482E01-E0DA-40F2-B3E5-DE67E2FE1727}" type="slidenum">
              <a:rPr lang="en-US" smtClean="0"/>
              <a:pPr>
                <a:defRPr/>
              </a:pPr>
              <a:t>24</a:t>
            </a:fld>
            <a:endParaRPr lang="en-US"/>
          </a:p>
        </p:txBody>
      </p:sp>
      <p:sp>
        <p:nvSpPr>
          <p:cNvPr id="10" name="Rectangle 9"/>
          <p:cNvSpPr/>
          <p:nvPr/>
        </p:nvSpPr>
        <p:spPr>
          <a:xfrm>
            <a:off x="4800600" y="5105400"/>
            <a:ext cx="4191000" cy="923330"/>
          </a:xfrm>
          <a:prstGeom prst="rect">
            <a:avLst/>
          </a:prstGeom>
        </p:spPr>
        <p:txBody>
          <a:bodyPr wrap="square">
            <a:spAutoFit/>
          </a:bodyPr>
          <a:lstStyle/>
          <a:p>
            <a:r>
              <a:rPr lang="en-US" sz="1800" dirty="0" smtClean="0"/>
              <a:t>MAC efficiency is above (or very close to) 90% of the PHY rate for payload sizes larger than 8Kbytes</a:t>
            </a:r>
          </a:p>
        </p:txBody>
      </p:sp>
      <p:pic>
        <p:nvPicPr>
          <p:cNvPr id="75781" name="Picture 5"/>
          <p:cNvPicPr>
            <a:picLocks noChangeAspect="1" noChangeArrowheads="1"/>
          </p:cNvPicPr>
          <p:nvPr/>
        </p:nvPicPr>
        <p:blipFill>
          <a:blip r:embed="rId2" cstate="print"/>
          <a:srcRect/>
          <a:stretch>
            <a:fillRect/>
          </a:stretch>
        </p:blipFill>
        <p:spPr bwMode="auto">
          <a:xfrm>
            <a:off x="4111863" y="1828800"/>
            <a:ext cx="5032137" cy="2828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 session transfer (FST) for multi-band operation</a:t>
            </a:r>
            <a:endParaRPr lang="en-US" dirty="0"/>
          </a:p>
        </p:txBody>
      </p:sp>
      <p:sp>
        <p:nvSpPr>
          <p:cNvPr id="3" name="Content Placeholder 2"/>
          <p:cNvSpPr>
            <a:spLocks noGrp="1"/>
          </p:cNvSpPr>
          <p:nvPr>
            <p:ph sz="half" idx="1"/>
          </p:nvPr>
        </p:nvSpPr>
        <p:spPr>
          <a:xfrm>
            <a:off x="228600" y="1981200"/>
            <a:ext cx="3810000" cy="4114800"/>
          </a:xfrm>
        </p:spPr>
        <p:txBody>
          <a:bodyPr/>
          <a:lstStyle/>
          <a:p>
            <a:r>
              <a:rPr lang="en-US" sz="1800" dirty="0" smtClean="0"/>
              <a:t>Enables seamless integration of 60GHz with 802.11a/b/g/n/ac</a:t>
            </a:r>
          </a:p>
          <a:p>
            <a:r>
              <a:rPr lang="en-US" sz="1800" dirty="0" smtClean="0"/>
              <a:t>Allows transition of communication from any band/channel to any other band/channel</a:t>
            </a:r>
          </a:p>
          <a:p>
            <a:r>
              <a:rPr lang="en-US" sz="1800" dirty="0" smtClean="0"/>
              <a:t>Supports both simultaneous and non-simultaneous operation</a:t>
            </a:r>
          </a:p>
          <a:p>
            <a:r>
              <a:rPr lang="en-US" sz="1800" dirty="0" smtClean="0"/>
              <a:t>Supports both transparent and non-transparent FST</a:t>
            </a:r>
          </a:p>
          <a:p>
            <a:pPr lvl="1"/>
            <a:r>
              <a:rPr lang="en-US" sz="1600" dirty="0" smtClean="0"/>
              <a:t>Transparent: the MAC address is the same in both bands/channels</a:t>
            </a:r>
          </a:p>
          <a:p>
            <a:pPr lvl="1"/>
            <a:r>
              <a:rPr lang="en-US" sz="1600" dirty="0" smtClean="0"/>
              <a:t>Non-transparent: the MAC addresses are different</a:t>
            </a:r>
          </a:p>
        </p:txBody>
      </p:sp>
      <p:sp>
        <p:nvSpPr>
          <p:cNvPr id="5" name="Date Placeholder 4"/>
          <p:cNvSpPr>
            <a:spLocks noGrp="1"/>
          </p:cNvSpPr>
          <p:nvPr>
            <p:ph type="dt" sz="half" idx="10"/>
          </p:nvPr>
        </p:nvSpPr>
        <p:spPr/>
        <p:txBody>
          <a:bodyPr/>
          <a:lstStyle/>
          <a:p>
            <a:pPr>
              <a:defRPr/>
            </a:pPr>
            <a:r>
              <a:rPr lang="en-US" smtClean="0"/>
              <a:t>March 2011</a:t>
            </a:r>
            <a:endParaRPr lang="en-US"/>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4FB241D0-4F66-4139-8A28-F6270A570C38}" type="slidenum">
              <a:rPr lang="en-US" smtClean="0"/>
              <a:pPr>
                <a:defRPr/>
              </a:pPr>
              <a:t>25</a:t>
            </a:fld>
            <a:endParaRPr lang="en-US"/>
          </a:p>
        </p:txBody>
      </p:sp>
      <p:grpSp>
        <p:nvGrpSpPr>
          <p:cNvPr id="9" name="Group 8"/>
          <p:cNvGrpSpPr/>
          <p:nvPr/>
        </p:nvGrpSpPr>
        <p:grpSpPr>
          <a:xfrm>
            <a:off x="5164138" y="2117725"/>
            <a:ext cx="3294062" cy="2682875"/>
            <a:chOff x="2640013" y="1558925"/>
            <a:chExt cx="3294062" cy="2682875"/>
          </a:xfrm>
        </p:grpSpPr>
        <p:sp>
          <p:nvSpPr>
            <p:cNvPr id="10" name="Rectangle 6"/>
            <p:cNvSpPr>
              <a:spLocks noChangeArrowheads="1"/>
            </p:cNvSpPr>
            <p:nvPr/>
          </p:nvSpPr>
          <p:spPr bwMode="auto">
            <a:xfrm>
              <a:off x="4814888" y="3348038"/>
              <a:ext cx="1109662" cy="893762"/>
            </a:xfrm>
            <a:prstGeom prst="rect">
              <a:avLst/>
            </a:prstGeom>
            <a:solidFill>
              <a:schemeClr val="hlink"/>
            </a:solidFill>
            <a:ln w="9525">
              <a:solidFill>
                <a:schemeClr val="tx1"/>
              </a:solidFill>
              <a:miter lim="800000"/>
              <a:headEnd/>
              <a:tailEnd/>
            </a:ln>
          </p:spPr>
          <p:txBody>
            <a:bodyPr wrap="none" anchor="ctr"/>
            <a:lstStyle/>
            <a:p>
              <a:pPr algn="ctr"/>
              <a:r>
                <a:rPr lang="en-US">
                  <a:solidFill>
                    <a:schemeClr val="bg1"/>
                  </a:solidFill>
                </a:rPr>
                <a:t>60 GHz</a:t>
              </a:r>
            </a:p>
            <a:p>
              <a:pPr algn="ctr"/>
              <a:r>
                <a:rPr lang="en-US" sz="1000">
                  <a:solidFill>
                    <a:schemeClr val="bg1"/>
                  </a:solidFill>
                </a:rPr>
                <a:t>(ant, FEM, RFIC)</a:t>
              </a:r>
            </a:p>
          </p:txBody>
        </p:sp>
        <p:sp>
          <p:nvSpPr>
            <p:cNvPr id="11" name="Rectangle 12"/>
            <p:cNvSpPr>
              <a:spLocks noChangeArrowheads="1"/>
            </p:cNvSpPr>
            <p:nvPr/>
          </p:nvSpPr>
          <p:spPr bwMode="auto">
            <a:xfrm>
              <a:off x="4816475" y="2501900"/>
              <a:ext cx="1117600" cy="846138"/>
            </a:xfrm>
            <a:prstGeom prst="rect">
              <a:avLst/>
            </a:prstGeom>
            <a:solidFill>
              <a:schemeClr val="hlink"/>
            </a:solidFill>
            <a:ln w="9525">
              <a:solidFill>
                <a:schemeClr val="tx1"/>
              </a:solidFill>
              <a:miter lim="800000"/>
              <a:headEnd/>
              <a:tailEnd/>
            </a:ln>
          </p:spPr>
          <p:txBody>
            <a:bodyPr wrap="none" anchor="ctr"/>
            <a:lstStyle/>
            <a:p>
              <a:pPr algn="ctr"/>
              <a:r>
                <a:rPr lang="en-US" sz="1200">
                  <a:solidFill>
                    <a:schemeClr val="bg1"/>
                  </a:solidFill>
                </a:rPr>
                <a:t>BB &amp; Lower </a:t>
              </a:r>
            </a:p>
            <a:p>
              <a:pPr algn="ctr"/>
              <a:r>
                <a:rPr lang="en-US" sz="1200">
                  <a:solidFill>
                    <a:schemeClr val="bg1"/>
                  </a:solidFill>
                </a:rPr>
                <a:t>MAC for 60G</a:t>
              </a:r>
            </a:p>
            <a:p>
              <a:pPr algn="ctr"/>
              <a:r>
                <a:rPr lang="en-US" sz="1200">
                  <a:solidFill>
                    <a:schemeClr val="bg1"/>
                  </a:solidFill>
                </a:rPr>
                <a:t>(802.11ad)</a:t>
              </a:r>
            </a:p>
          </p:txBody>
        </p:sp>
        <p:sp>
          <p:nvSpPr>
            <p:cNvPr id="12" name="Rectangle 13"/>
            <p:cNvSpPr>
              <a:spLocks noChangeArrowheads="1"/>
            </p:cNvSpPr>
            <p:nvPr/>
          </p:nvSpPr>
          <p:spPr bwMode="auto">
            <a:xfrm>
              <a:off x="3735388" y="3348038"/>
              <a:ext cx="1079500" cy="893762"/>
            </a:xfrm>
            <a:prstGeom prst="rect">
              <a:avLst/>
            </a:prstGeom>
            <a:solidFill>
              <a:schemeClr val="accent1"/>
            </a:solidFill>
            <a:ln w="9525">
              <a:solidFill>
                <a:schemeClr val="tx1"/>
              </a:solidFill>
              <a:miter lim="800000"/>
              <a:headEnd/>
              <a:tailEnd/>
            </a:ln>
          </p:spPr>
          <p:txBody>
            <a:bodyPr wrap="none" anchor="ctr"/>
            <a:lstStyle/>
            <a:p>
              <a:pPr algn="ctr"/>
              <a:r>
                <a:rPr lang="en-US"/>
                <a:t>5 GHz</a:t>
              </a:r>
            </a:p>
            <a:p>
              <a:pPr algn="ctr"/>
              <a:r>
                <a:rPr lang="en-US" sz="1000"/>
                <a:t>(ant, FEM, RFIC)</a:t>
              </a:r>
            </a:p>
          </p:txBody>
        </p:sp>
        <p:sp>
          <p:nvSpPr>
            <p:cNvPr id="13" name="Rectangle 13"/>
            <p:cNvSpPr>
              <a:spLocks noChangeArrowheads="1"/>
            </p:cNvSpPr>
            <p:nvPr/>
          </p:nvSpPr>
          <p:spPr bwMode="auto">
            <a:xfrm>
              <a:off x="2640013" y="3348038"/>
              <a:ext cx="1079500" cy="893762"/>
            </a:xfrm>
            <a:prstGeom prst="rect">
              <a:avLst/>
            </a:prstGeom>
            <a:solidFill>
              <a:srgbClr val="FFFF00"/>
            </a:solidFill>
            <a:ln w="9525">
              <a:solidFill>
                <a:schemeClr val="tx1"/>
              </a:solidFill>
              <a:miter lim="800000"/>
              <a:headEnd/>
              <a:tailEnd/>
            </a:ln>
          </p:spPr>
          <p:txBody>
            <a:bodyPr wrap="none" anchor="ctr"/>
            <a:lstStyle/>
            <a:p>
              <a:pPr algn="ctr"/>
              <a:r>
                <a:rPr lang="en-US" dirty="0"/>
                <a:t>2.4 GHz</a:t>
              </a:r>
            </a:p>
            <a:p>
              <a:pPr algn="ctr"/>
              <a:r>
                <a:rPr lang="en-US" sz="1000" dirty="0"/>
                <a:t>(ant, FEM, RFIC)</a:t>
              </a:r>
            </a:p>
          </p:txBody>
        </p:sp>
        <p:sp>
          <p:nvSpPr>
            <p:cNvPr id="14" name="Rectangle 12"/>
            <p:cNvSpPr>
              <a:spLocks noChangeArrowheads="1"/>
            </p:cNvSpPr>
            <p:nvPr/>
          </p:nvSpPr>
          <p:spPr bwMode="auto">
            <a:xfrm>
              <a:off x="2641600" y="2501900"/>
              <a:ext cx="2174875" cy="846138"/>
            </a:xfrm>
            <a:prstGeom prst="rect">
              <a:avLst/>
            </a:prstGeom>
            <a:gradFill rotWithShape="1">
              <a:gsLst>
                <a:gs pos="0">
                  <a:srgbClr val="CCCC00"/>
                </a:gs>
                <a:gs pos="100000">
                  <a:schemeClr val="accent1"/>
                </a:gs>
              </a:gsLst>
              <a:lin ang="0" scaled="1"/>
            </a:gradFill>
            <a:ln w="9525">
              <a:solidFill>
                <a:schemeClr val="tx1"/>
              </a:solidFill>
              <a:miter lim="800000"/>
              <a:headEnd/>
              <a:tailEnd/>
            </a:ln>
          </p:spPr>
          <p:txBody>
            <a:bodyPr wrap="none" anchor="ctr"/>
            <a:lstStyle/>
            <a:p>
              <a:pPr algn="ctr"/>
              <a:r>
                <a:rPr lang="en-US" sz="1200"/>
                <a:t>BB &amp; Lower MAC</a:t>
              </a:r>
            </a:p>
            <a:p>
              <a:pPr algn="ctr"/>
              <a:r>
                <a:rPr lang="en-US" sz="1200"/>
                <a:t>(802.11b/a/g/n/ac)</a:t>
              </a:r>
            </a:p>
          </p:txBody>
        </p:sp>
        <p:sp>
          <p:nvSpPr>
            <p:cNvPr id="15" name="Rectangle 12"/>
            <p:cNvSpPr>
              <a:spLocks noChangeArrowheads="1"/>
            </p:cNvSpPr>
            <p:nvPr/>
          </p:nvSpPr>
          <p:spPr bwMode="auto">
            <a:xfrm>
              <a:off x="2647950" y="1558925"/>
              <a:ext cx="3276600" cy="838200"/>
            </a:xfrm>
            <a:prstGeom prst="rect">
              <a:avLst/>
            </a:prstGeom>
            <a:solidFill>
              <a:srgbClr val="FFFF00"/>
            </a:solidFill>
            <a:ln w="9525">
              <a:solidFill>
                <a:schemeClr val="tx1"/>
              </a:solidFill>
              <a:miter lim="800000"/>
              <a:headEnd/>
              <a:tailEnd/>
            </a:ln>
          </p:spPr>
          <p:txBody>
            <a:bodyPr wrap="none" anchor="ctr"/>
            <a:lstStyle/>
            <a:p>
              <a:pPr algn="ctr"/>
              <a:r>
                <a:rPr lang="en-US" sz="1200"/>
                <a:t>Common Upper MAC  (management)</a:t>
              </a:r>
            </a:p>
            <a:p>
              <a:pPr algn="ctr"/>
              <a:endParaRPr lang="en-US"/>
            </a:p>
          </p:txBody>
        </p:sp>
        <p:sp>
          <p:nvSpPr>
            <p:cNvPr id="16" name="Rectangle 12"/>
            <p:cNvSpPr>
              <a:spLocks noChangeArrowheads="1"/>
            </p:cNvSpPr>
            <p:nvPr/>
          </p:nvSpPr>
          <p:spPr bwMode="auto">
            <a:xfrm>
              <a:off x="2647950" y="2136775"/>
              <a:ext cx="3268663" cy="182563"/>
            </a:xfrm>
            <a:prstGeom prst="rect">
              <a:avLst/>
            </a:prstGeom>
            <a:solidFill>
              <a:schemeClr val="hlink"/>
            </a:solidFill>
            <a:ln w="9525">
              <a:solidFill>
                <a:schemeClr val="tx1"/>
              </a:solidFill>
              <a:miter lim="800000"/>
              <a:headEnd/>
              <a:tailEnd/>
            </a:ln>
          </p:spPr>
          <p:txBody>
            <a:bodyPr wrap="none" anchor="ctr"/>
            <a:lstStyle/>
            <a:p>
              <a:pPr algn="ctr"/>
              <a:r>
                <a:rPr lang="en-US" sz="1200">
                  <a:solidFill>
                    <a:schemeClr val="bg1"/>
                  </a:solidFill>
                </a:rPr>
                <a:t>Fast Session Transfer (802.11ad)</a:t>
              </a: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US" dirty="0" smtClean="0"/>
              <a:t>Beamforming</a:t>
            </a:r>
            <a:endParaRPr lang="en-US" dirty="0"/>
          </a:p>
        </p:txBody>
      </p:sp>
      <p:sp>
        <p:nvSpPr>
          <p:cNvPr id="22531" name="Text Placeholder 7"/>
          <p:cNvSpPr>
            <a:spLocks noGrp="1"/>
          </p:cNvSpPr>
          <p:nvPr>
            <p:ph type="body" idx="1"/>
          </p:nvPr>
        </p:nvSpPr>
        <p:spPr/>
        <p:txBody>
          <a:bodyPr/>
          <a:lstStyle/>
          <a:p>
            <a:endParaRPr lang="en-US" smtClean="0"/>
          </a:p>
        </p:txBody>
      </p:sp>
      <p:sp>
        <p:nvSpPr>
          <p:cNvPr id="22532" name="Date Placeholder 3"/>
          <p:cNvSpPr>
            <a:spLocks noGrp="1"/>
          </p:cNvSpPr>
          <p:nvPr>
            <p:ph type="dt" sz="quarter" idx="10"/>
          </p:nvPr>
        </p:nvSpPr>
        <p:spPr>
          <a:noFill/>
        </p:spPr>
        <p:txBody>
          <a:bodyPr/>
          <a:lstStyle/>
          <a:p>
            <a:r>
              <a:rPr lang="en-US" smtClean="0"/>
              <a:t>March 2011</a:t>
            </a:r>
          </a:p>
        </p:txBody>
      </p:sp>
      <p:sp>
        <p:nvSpPr>
          <p:cNvPr id="22533" name="Footer Placeholder 4"/>
          <p:cNvSpPr>
            <a:spLocks noGrp="1"/>
          </p:cNvSpPr>
          <p:nvPr>
            <p:ph type="ftr" sz="quarter" idx="11"/>
          </p:nvPr>
        </p:nvSpPr>
        <p:spPr>
          <a:noFill/>
        </p:spPr>
        <p:txBody>
          <a:bodyPr/>
          <a:lstStyle/>
          <a:p>
            <a:r>
              <a:rPr lang="en-US" smtClean="0"/>
              <a:t>Eldad Perahia, Intel Corporation</a:t>
            </a:r>
          </a:p>
        </p:txBody>
      </p:sp>
      <p:sp>
        <p:nvSpPr>
          <p:cNvPr id="22534" name="Slide Number Placeholder 5"/>
          <p:cNvSpPr>
            <a:spLocks noGrp="1"/>
          </p:cNvSpPr>
          <p:nvPr>
            <p:ph type="sldNum" sz="quarter" idx="12"/>
          </p:nvPr>
        </p:nvSpPr>
        <p:spPr>
          <a:noFill/>
        </p:spPr>
        <p:txBody>
          <a:bodyPr/>
          <a:lstStyle/>
          <a:p>
            <a:r>
              <a:rPr lang="en-US" smtClean="0"/>
              <a:t>Slide </a:t>
            </a:r>
            <a:fld id="{344D44F6-30BF-434A-8C7F-D95CB059D561}" type="slidenum">
              <a:rPr lang="en-US" smtClean="0"/>
              <a:pPr/>
              <a:t>26</a:t>
            </a:fld>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Beamforming</a:t>
            </a:r>
          </a:p>
        </p:txBody>
      </p:sp>
      <p:sp>
        <p:nvSpPr>
          <p:cNvPr id="23555" name="Content Placeholder 2"/>
          <p:cNvSpPr>
            <a:spLocks noGrp="1"/>
          </p:cNvSpPr>
          <p:nvPr>
            <p:ph idx="1"/>
          </p:nvPr>
        </p:nvSpPr>
        <p:spPr/>
        <p:txBody>
          <a:bodyPr/>
          <a:lstStyle/>
          <a:p>
            <a:r>
              <a:rPr lang="en-US" smtClean="0"/>
              <a:t>High antenna gains require mechanisms to point the antennas, since beamwidths will be narrow (e.g. ~13 dB gain corresponds to ~45 degree beamwidth)</a:t>
            </a:r>
          </a:p>
          <a:p>
            <a:r>
              <a:rPr lang="en-US" smtClean="0"/>
              <a:t>Pointing must automatically find the best path to potentially avoid obstructions</a:t>
            </a:r>
          </a:p>
          <a:p>
            <a:r>
              <a:rPr lang="en-US" smtClean="0"/>
              <a:t>Beamforming encompasses different techniques – switched beams, phased/weighted arrays, multiple arrays</a:t>
            </a:r>
          </a:p>
          <a:p>
            <a:r>
              <a:rPr lang="en-US" smtClean="0"/>
              <a:t>Beamforming protocol must support interoperable devices with different technologies</a:t>
            </a:r>
          </a:p>
          <a:p>
            <a:endParaRPr lang="en-US" smtClean="0"/>
          </a:p>
        </p:txBody>
      </p:sp>
      <p:sp>
        <p:nvSpPr>
          <p:cNvPr id="23556" name="Date Placeholder 3"/>
          <p:cNvSpPr>
            <a:spLocks noGrp="1"/>
          </p:cNvSpPr>
          <p:nvPr>
            <p:ph type="dt" sz="quarter" idx="10"/>
          </p:nvPr>
        </p:nvSpPr>
        <p:spPr>
          <a:noFill/>
        </p:spPr>
        <p:txBody>
          <a:bodyPr/>
          <a:lstStyle/>
          <a:p>
            <a:r>
              <a:rPr lang="en-US" smtClean="0"/>
              <a:t>March 2011</a:t>
            </a:r>
          </a:p>
        </p:txBody>
      </p:sp>
      <p:sp>
        <p:nvSpPr>
          <p:cNvPr id="23557" name="Footer Placeholder 4"/>
          <p:cNvSpPr>
            <a:spLocks noGrp="1"/>
          </p:cNvSpPr>
          <p:nvPr>
            <p:ph type="ftr" sz="quarter" idx="11"/>
          </p:nvPr>
        </p:nvSpPr>
        <p:spPr>
          <a:noFill/>
        </p:spPr>
        <p:txBody>
          <a:bodyPr/>
          <a:lstStyle/>
          <a:p>
            <a:r>
              <a:rPr lang="en-US" smtClean="0"/>
              <a:t>Eldad Perahia, Intel Corporation</a:t>
            </a:r>
          </a:p>
        </p:txBody>
      </p:sp>
      <p:sp>
        <p:nvSpPr>
          <p:cNvPr id="23558" name="Slide Number Placeholder 5"/>
          <p:cNvSpPr>
            <a:spLocks noGrp="1"/>
          </p:cNvSpPr>
          <p:nvPr>
            <p:ph type="sldNum" sz="quarter" idx="12"/>
          </p:nvPr>
        </p:nvSpPr>
        <p:spPr>
          <a:noFill/>
        </p:spPr>
        <p:txBody>
          <a:bodyPr/>
          <a:lstStyle/>
          <a:p>
            <a:r>
              <a:rPr lang="en-US" smtClean="0"/>
              <a:t>Slide </a:t>
            </a:r>
            <a:fld id="{778922C8-5BA8-4F95-8F36-2B89A8E27CCF}" type="slidenum">
              <a:rPr lang="en-US" smtClean="0"/>
              <a:pPr/>
              <a:t>27</a:t>
            </a:fld>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Beamforming Protocol Overview</a:t>
            </a:r>
          </a:p>
        </p:txBody>
      </p:sp>
      <p:sp>
        <p:nvSpPr>
          <p:cNvPr id="24579" name="Content Placeholder 2"/>
          <p:cNvSpPr>
            <a:spLocks noGrp="1"/>
          </p:cNvSpPr>
          <p:nvPr>
            <p:ph idx="1"/>
          </p:nvPr>
        </p:nvSpPr>
        <p:spPr/>
        <p:txBody>
          <a:bodyPr/>
          <a:lstStyle/>
          <a:p>
            <a:r>
              <a:rPr lang="en-US" smtClean="0"/>
              <a:t>Specification employs:</a:t>
            </a:r>
          </a:p>
          <a:p>
            <a:pPr lvl="1"/>
            <a:r>
              <a:rPr lang="en-US" smtClean="0"/>
              <a:t>Directional TX / low gain (quasi-omni) RX for acquisition in sector level sweep (SLS) phase </a:t>
            </a:r>
          </a:p>
          <a:p>
            <a:pPr lvl="1"/>
            <a:r>
              <a:rPr lang="en-US" smtClean="0"/>
              <a:t>Beam refinement phase (BRP) adds RX gain and final adjustment for combined TX and RX</a:t>
            </a:r>
          </a:p>
          <a:p>
            <a:pPr lvl="1"/>
            <a:r>
              <a:rPr lang="en-US" smtClean="0"/>
              <a:t>Tracking during data transmission to adjust for channel changes</a:t>
            </a:r>
          </a:p>
          <a:p>
            <a:endParaRPr lang="en-US" smtClean="0"/>
          </a:p>
        </p:txBody>
      </p:sp>
      <p:sp>
        <p:nvSpPr>
          <p:cNvPr id="24580" name="Date Placeholder 3"/>
          <p:cNvSpPr>
            <a:spLocks noGrp="1"/>
          </p:cNvSpPr>
          <p:nvPr>
            <p:ph type="dt" sz="quarter" idx="10"/>
          </p:nvPr>
        </p:nvSpPr>
        <p:spPr>
          <a:noFill/>
        </p:spPr>
        <p:txBody>
          <a:bodyPr/>
          <a:lstStyle/>
          <a:p>
            <a:r>
              <a:rPr lang="en-US" smtClean="0"/>
              <a:t>March 2011</a:t>
            </a:r>
          </a:p>
        </p:txBody>
      </p:sp>
      <p:sp>
        <p:nvSpPr>
          <p:cNvPr id="24581" name="Footer Placeholder 4"/>
          <p:cNvSpPr>
            <a:spLocks noGrp="1"/>
          </p:cNvSpPr>
          <p:nvPr>
            <p:ph type="ftr" sz="quarter" idx="11"/>
          </p:nvPr>
        </p:nvSpPr>
        <p:spPr>
          <a:noFill/>
        </p:spPr>
        <p:txBody>
          <a:bodyPr/>
          <a:lstStyle/>
          <a:p>
            <a:r>
              <a:rPr lang="en-US" smtClean="0"/>
              <a:t>Eldad Perahia, Intel Corporation</a:t>
            </a:r>
          </a:p>
        </p:txBody>
      </p:sp>
      <p:sp>
        <p:nvSpPr>
          <p:cNvPr id="24582" name="Slide Number Placeholder 5"/>
          <p:cNvSpPr>
            <a:spLocks noGrp="1"/>
          </p:cNvSpPr>
          <p:nvPr>
            <p:ph type="sldNum" sz="quarter" idx="12"/>
          </p:nvPr>
        </p:nvSpPr>
        <p:spPr>
          <a:noFill/>
        </p:spPr>
        <p:txBody>
          <a:bodyPr/>
          <a:lstStyle/>
          <a:p>
            <a:r>
              <a:rPr lang="en-US" smtClean="0"/>
              <a:t>Slide </a:t>
            </a:r>
            <a:fld id="{264D80BA-C1B6-4626-9AAA-BCFCAB543A66}" type="slidenum">
              <a:rPr lang="en-US" smtClean="0"/>
              <a:pPr/>
              <a:t>28</a:t>
            </a:fld>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Overview of TX Sector Level Sweeps</a:t>
            </a:r>
          </a:p>
        </p:txBody>
      </p:sp>
      <p:sp>
        <p:nvSpPr>
          <p:cNvPr id="25603" name="Date Placeholder 3"/>
          <p:cNvSpPr>
            <a:spLocks noGrp="1"/>
          </p:cNvSpPr>
          <p:nvPr>
            <p:ph type="dt" sz="quarter" idx="10"/>
          </p:nvPr>
        </p:nvSpPr>
        <p:spPr>
          <a:noFill/>
        </p:spPr>
        <p:txBody>
          <a:bodyPr/>
          <a:lstStyle/>
          <a:p>
            <a:r>
              <a:rPr lang="en-US" smtClean="0"/>
              <a:t>March 2011</a:t>
            </a:r>
          </a:p>
        </p:txBody>
      </p:sp>
      <p:sp>
        <p:nvSpPr>
          <p:cNvPr id="25604" name="Footer Placeholder 4"/>
          <p:cNvSpPr>
            <a:spLocks noGrp="1"/>
          </p:cNvSpPr>
          <p:nvPr>
            <p:ph type="ftr" sz="quarter" idx="11"/>
          </p:nvPr>
        </p:nvSpPr>
        <p:spPr>
          <a:noFill/>
        </p:spPr>
        <p:txBody>
          <a:bodyPr/>
          <a:lstStyle/>
          <a:p>
            <a:r>
              <a:rPr lang="en-US" smtClean="0"/>
              <a:t>Eldad Perahia, Intel Corporation</a:t>
            </a:r>
          </a:p>
        </p:txBody>
      </p:sp>
      <p:sp>
        <p:nvSpPr>
          <p:cNvPr id="25605" name="Slide Number Placeholder 5"/>
          <p:cNvSpPr>
            <a:spLocks noGrp="1"/>
          </p:cNvSpPr>
          <p:nvPr>
            <p:ph type="sldNum" sz="quarter" idx="12"/>
          </p:nvPr>
        </p:nvSpPr>
        <p:spPr>
          <a:noFill/>
        </p:spPr>
        <p:txBody>
          <a:bodyPr/>
          <a:lstStyle/>
          <a:p>
            <a:r>
              <a:rPr lang="en-US" smtClean="0"/>
              <a:t>Slide </a:t>
            </a:r>
            <a:fld id="{3F7EDACA-0A46-4B79-B04A-606130231D0E}" type="slidenum">
              <a:rPr lang="en-US" smtClean="0"/>
              <a:pPr/>
              <a:t>29</a:t>
            </a:fld>
            <a:endParaRPr lang="en-US" smtClean="0"/>
          </a:p>
        </p:txBody>
      </p:sp>
      <p:sp>
        <p:nvSpPr>
          <p:cNvPr id="7" name="Rectangle 3"/>
          <p:cNvSpPr txBox="1">
            <a:spLocks noChangeArrowheads="1"/>
          </p:cNvSpPr>
          <p:nvPr/>
        </p:nvSpPr>
        <p:spPr bwMode="auto">
          <a:xfrm>
            <a:off x="4876800" y="4038600"/>
            <a:ext cx="4267200" cy="2343150"/>
          </a:xfrm>
          <a:prstGeom prst="rect">
            <a:avLst/>
          </a:prstGeom>
          <a:noFill/>
          <a:ln w="9525">
            <a:noFill/>
            <a:miter lim="800000"/>
            <a:headEnd/>
            <a:tailEnd/>
          </a:ln>
        </p:spPr>
        <p:txBody>
          <a:bodyPr lIns="92075" tIns="46038" rIns="92075" bIns="46038"/>
          <a:lstStyle/>
          <a:p>
            <a:pPr marL="342900" indent="-342900" eaLnBrk="0" hangingPunct="0">
              <a:lnSpc>
                <a:spcPct val="90000"/>
              </a:lnSpc>
              <a:spcBef>
                <a:spcPct val="20000"/>
              </a:spcBef>
              <a:buFontTx/>
              <a:buChar char="•"/>
              <a:defRPr/>
            </a:pPr>
            <a:r>
              <a:rPr lang="en-US" sz="1800" b="1" kern="0" dirty="0">
                <a:latin typeface="+mn-lt"/>
                <a:cs typeface="+mn-cs"/>
              </a:rPr>
              <a:t>For the initial connection between two devices (STA and AP/PCP), one will receive with a quasi-</a:t>
            </a:r>
            <a:r>
              <a:rPr lang="en-US" sz="1800" b="1" kern="0" dirty="0" err="1">
                <a:latin typeface="+mn-lt"/>
                <a:cs typeface="+mn-cs"/>
              </a:rPr>
              <a:t>omni</a:t>
            </a:r>
            <a:r>
              <a:rPr lang="en-US" sz="1800" b="1" kern="0" dirty="0">
                <a:latin typeface="+mn-lt"/>
                <a:cs typeface="+mn-cs"/>
              </a:rPr>
              <a:t>-directional antenna while the other sends a sequence of frames covering different TX sectors</a:t>
            </a:r>
          </a:p>
          <a:p>
            <a:pPr marL="342900" indent="-342900" eaLnBrk="0" hangingPunct="0">
              <a:lnSpc>
                <a:spcPct val="90000"/>
              </a:lnSpc>
              <a:spcBef>
                <a:spcPct val="20000"/>
              </a:spcBef>
              <a:buFontTx/>
              <a:buChar char="•"/>
              <a:defRPr/>
            </a:pPr>
            <a:endParaRPr lang="en-US" sz="1800" b="1" kern="0" dirty="0">
              <a:latin typeface="+mn-lt"/>
              <a:cs typeface="+mn-cs"/>
            </a:endParaRPr>
          </a:p>
          <a:p>
            <a:pPr marL="342900" indent="-342900" eaLnBrk="0" hangingPunct="0">
              <a:lnSpc>
                <a:spcPct val="90000"/>
              </a:lnSpc>
              <a:spcBef>
                <a:spcPct val="20000"/>
              </a:spcBef>
              <a:buFontTx/>
              <a:buChar char="•"/>
              <a:defRPr/>
            </a:pPr>
            <a:r>
              <a:rPr lang="en-US" sz="1800" b="1" kern="0" dirty="0">
                <a:latin typeface="+mn-lt"/>
                <a:cs typeface="+mn-cs"/>
              </a:rPr>
              <a:t>For direct connections between two STAs in a PBSS</a:t>
            </a:r>
          </a:p>
        </p:txBody>
      </p:sp>
      <p:sp>
        <p:nvSpPr>
          <p:cNvPr id="25607" name="Rectangle 4"/>
          <p:cNvSpPr>
            <a:spLocks noChangeArrowheads="1"/>
          </p:cNvSpPr>
          <p:nvPr/>
        </p:nvSpPr>
        <p:spPr bwMode="auto">
          <a:xfrm>
            <a:off x="831850" y="5414963"/>
            <a:ext cx="2643188" cy="822325"/>
          </a:xfrm>
          <a:prstGeom prst="rect">
            <a:avLst/>
          </a:prstGeom>
          <a:solidFill>
            <a:schemeClr val="accent1">
              <a:alpha val="30196"/>
            </a:schemeClr>
          </a:solidFill>
          <a:ln w="9525">
            <a:solidFill>
              <a:schemeClr val="tx1"/>
            </a:solidFill>
            <a:miter lim="800000"/>
            <a:headEnd/>
            <a:tailEnd/>
          </a:ln>
        </p:spPr>
        <p:txBody>
          <a:bodyPr wrap="none" anchor="ctr"/>
          <a:lstStyle/>
          <a:p>
            <a:r>
              <a:rPr lang="en-US" sz="1800">
                <a:latin typeface="Arial" charset="0"/>
              </a:rPr>
              <a:t>PCP</a:t>
            </a:r>
          </a:p>
          <a:p>
            <a:r>
              <a:rPr lang="en-US" sz="1800">
                <a:latin typeface="Arial" charset="0"/>
              </a:rPr>
              <a:t>(PBSS Control Point)</a:t>
            </a:r>
          </a:p>
        </p:txBody>
      </p:sp>
      <p:sp>
        <p:nvSpPr>
          <p:cNvPr id="25608" name="Rectangle 5"/>
          <p:cNvSpPr>
            <a:spLocks noChangeArrowheads="1"/>
          </p:cNvSpPr>
          <p:nvPr/>
        </p:nvSpPr>
        <p:spPr bwMode="auto">
          <a:xfrm>
            <a:off x="7696200" y="1981200"/>
            <a:ext cx="958850" cy="601663"/>
          </a:xfrm>
          <a:prstGeom prst="rect">
            <a:avLst/>
          </a:prstGeom>
          <a:solidFill>
            <a:schemeClr val="accent1">
              <a:alpha val="30196"/>
            </a:schemeClr>
          </a:solidFill>
          <a:ln w="9525">
            <a:solidFill>
              <a:schemeClr val="tx1"/>
            </a:solidFill>
            <a:miter lim="800000"/>
            <a:headEnd/>
            <a:tailEnd/>
          </a:ln>
        </p:spPr>
        <p:txBody>
          <a:bodyPr wrap="none" anchor="ctr"/>
          <a:lstStyle/>
          <a:p>
            <a:r>
              <a:rPr lang="en-US" sz="1800">
                <a:latin typeface="Arial" charset="0"/>
              </a:rPr>
              <a:t>STA</a:t>
            </a:r>
          </a:p>
        </p:txBody>
      </p:sp>
      <p:pic>
        <p:nvPicPr>
          <p:cNvPr id="25609" name="Picture 6" descr="MCj02288410000[1]"/>
          <p:cNvPicPr>
            <a:picLocks noChangeAspect="1" noChangeArrowheads="1"/>
          </p:cNvPicPr>
          <p:nvPr/>
        </p:nvPicPr>
        <p:blipFill>
          <a:blip r:embed="rId2" cstate="print"/>
          <a:srcRect/>
          <a:stretch>
            <a:fillRect/>
          </a:stretch>
        </p:blipFill>
        <p:spPr bwMode="auto">
          <a:xfrm>
            <a:off x="1193800" y="3730625"/>
            <a:ext cx="2003425" cy="1676400"/>
          </a:xfrm>
          <a:prstGeom prst="rect">
            <a:avLst/>
          </a:prstGeom>
          <a:noFill/>
          <a:ln w="9525">
            <a:noFill/>
            <a:miter lim="800000"/>
            <a:headEnd/>
            <a:tailEnd/>
          </a:ln>
        </p:spPr>
      </p:pic>
      <p:sp>
        <p:nvSpPr>
          <p:cNvPr id="25610" name="AutoShape 7"/>
          <p:cNvSpPr>
            <a:spLocks noChangeArrowheads="1"/>
          </p:cNvSpPr>
          <p:nvPr/>
        </p:nvSpPr>
        <p:spPr bwMode="auto">
          <a:xfrm rot="8745278">
            <a:off x="854075" y="2244725"/>
            <a:ext cx="1444625" cy="1619250"/>
          </a:xfrm>
          <a:prstGeom prst="triangle">
            <a:avLst>
              <a:gd name="adj" fmla="val 48532"/>
            </a:avLst>
          </a:prstGeom>
          <a:solidFill>
            <a:srgbClr val="FF0000">
              <a:alpha val="30196"/>
            </a:srgbClr>
          </a:solidFill>
          <a:ln w="9525">
            <a:solidFill>
              <a:schemeClr val="tx1"/>
            </a:solidFill>
            <a:miter lim="800000"/>
            <a:headEnd/>
            <a:tailEnd/>
          </a:ln>
        </p:spPr>
        <p:txBody>
          <a:bodyPr wrap="none" anchor="ctr"/>
          <a:lstStyle/>
          <a:p>
            <a:pPr eaLnBrk="0" hangingPunct="0"/>
            <a:endParaRPr lang="en-US"/>
          </a:p>
        </p:txBody>
      </p:sp>
      <p:sp>
        <p:nvSpPr>
          <p:cNvPr id="25611" name="AutoShape 8"/>
          <p:cNvSpPr>
            <a:spLocks noChangeArrowheads="1"/>
          </p:cNvSpPr>
          <p:nvPr/>
        </p:nvSpPr>
        <p:spPr bwMode="auto">
          <a:xfrm rot="-9924395">
            <a:off x="1554163" y="2136775"/>
            <a:ext cx="1679575" cy="1495425"/>
          </a:xfrm>
          <a:prstGeom prst="triangle">
            <a:avLst>
              <a:gd name="adj" fmla="val 48532"/>
            </a:avLst>
          </a:prstGeom>
          <a:solidFill>
            <a:srgbClr val="FFCC00">
              <a:alpha val="36862"/>
            </a:srgbClr>
          </a:solidFill>
          <a:ln w="9525">
            <a:solidFill>
              <a:schemeClr val="tx1"/>
            </a:solidFill>
            <a:miter lim="800000"/>
            <a:headEnd/>
            <a:tailEnd/>
          </a:ln>
        </p:spPr>
        <p:txBody>
          <a:bodyPr wrap="none" anchor="ctr"/>
          <a:lstStyle/>
          <a:p>
            <a:pPr eaLnBrk="0" hangingPunct="0"/>
            <a:endParaRPr lang="en-US"/>
          </a:p>
        </p:txBody>
      </p:sp>
      <p:sp>
        <p:nvSpPr>
          <p:cNvPr id="25612" name="AutoShape 9"/>
          <p:cNvSpPr>
            <a:spLocks noChangeArrowheads="1"/>
          </p:cNvSpPr>
          <p:nvPr/>
        </p:nvSpPr>
        <p:spPr bwMode="auto">
          <a:xfrm rot="-6726405">
            <a:off x="2444751" y="2422525"/>
            <a:ext cx="1338262" cy="1747837"/>
          </a:xfrm>
          <a:prstGeom prst="triangle">
            <a:avLst>
              <a:gd name="adj" fmla="val 48532"/>
            </a:avLst>
          </a:prstGeom>
          <a:solidFill>
            <a:srgbClr val="99CC00">
              <a:alpha val="30196"/>
            </a:srgbClr>
          </a:solidFill>
          <a:ln w="9525">
            <a:solidFill>
              <a:schemeClr val="tx1"/>
            </a:solidFill>
            <a:miter lim="800000"/>
            <a:headEnd/>
            <a:tailEnd/>
          </a:ln>
        </p:spPr>
        <p:txBody>
          <a:bodyPr wrap="none" anchor="ctr"/>
          <a:lstStyle/>
          <a:p>
            <a:pPr eaLnBrk="0" hangingPunct="0"/>
            <a:endParaRPr lang="en-US"/>
          </a:p>
        </p:txBody>
      </p:sp>
      <p:sp>
        <p:nvSpPr>
          <p:cNvPr id="25613" name="AutoShape 10"/>
          <p:cNvSpPr>
            <a:spLocks noChangeArrowheads="1"/>
          </p:cNvSpPr>
          <p:nvPr/>
        </p:nvSpPr>
        <p:spPr bwMode="auto">
          <a:xfrm rot="-4002616">
            <a:off x="2490788" y="3117850"/>
            <a:ext cx="1338262" cy="1747838"/>
          </a:xfrm>
          <a:prstGeom prst="triangle">
            <a:avLst>
              <a:gd name="adj" fmla="val 48532"/>
            </a:avLst>
          </a:prstGeom>
          <a:solidFill>
            <a:srgbClr val="33CCCC">
              <a:alpha val="30196"/>
            </a:srgbClr>
          </a:solidFill>
          <a:ln w="9525">
            <a:solidFill>
              <a:schemeClr val="tx1"/>
            </a:solidFill>
            <a:miter lim="800000"/>
            <a:headEnd/>
            <a:tailEnd/>
          </a:ln>
        </p:spPr>
        <p:txBody>
          <a:bodyPr wrap="none" anchor="ctr"/>
          <a:lstStyle/>
          <a:p>
            <a:pPr eaLnBrk="0" hangingPunct="0"/>
            <a:endParaRPr lang="en-US"/>
          </a:p>
        </p:txBody>
      </p:sp>
      <p:sp>
        <p:nvSpPr>
          <p:cNvPr id="25614" name="WordArt 11"/>
          <p:cNvSpPr>
            <a:spLocks noChangeArrowheads="1" noChangeShapeType="1" noTextEdit="1"/>
          </p:cNvSpPr>
          <p:nvPr/>
        </p:nvSpPr>
        <p:spPr bwMode="auto">
          <a:xfrm>
            <a:off x="1227138" y="2422525"/>
            <a:ext cx="336550" cy="6477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rgbClr val="FFFFFF"/>
                </a:solidFill>
                <a:latin typeface="Arial Black"/>
              </a:rPr>
              <a:t>1</a:t>
            </a:r>
          </a:p>
        </p:txBody>
      </p:sp>
      <p:sp>
        <p:nvSpPr>
          <p:cNvPr id="25615" name="WordArt 12"/>
          <p:cNvSpPr>
            <a:spLocks noChangeArrowheads="1" noChangeShapeType="1" noTextEdit="1"/>
          </p:cNvSpPr>
          <p:nvPr/>
        </p:nvSpPr>
        <p:spPr bwMode="auto">
          <a:xfrm>
            <a:off x="2293938" y="2317750"/>
            <a:ext cx="336550" cy="6477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rgbClr val="FFFFFF"/>
                </a:solidFill>
                <a:latin typeface="Arial Black"/>
              </a:rPr>
              <a:t>2</a:t>
            </a:r>
          </a:p>
        </p:txBody>
      </p:sp>
      <p:sp>
        <p:nvSpPr>
          <p:cNvPr id="25616" name="WordArt 13"/>
          <p:cNvSpPr>
            <a:spLocks noChangeArrowheads="1" noChangeShapeType="1" noTextEdit="1"/>
          </p:cNvSpPr>
          <p:nvPr/>
        </p:nvSpPr>
        <p:spPr bwMode="auto">
          <a:xfrm>
            <a:off x="3327400" y="2809875"/>
            <a:ext cx="334963" cy="6477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rgbClr val="FFFFFF"/>
                </a:solidFill>
                <a:latin typeface="Arial Black"/>
              </a:rPr>
              <a:t>3</a:t>
            </a:r>
          </a:p>
        </p:txBody>
      </p:sp>
      <p:sp>
        <p:nvSpPr>
          <p:cNvPr id="25617" name="WordArt 14"/>
          <p:cNvSpPr>
            <a:spLocks noChangeArrowheads="1" noChangeShapeType="1" noTextEdit="1"/>
          </p:cNvSpPr>
          <p:nvPr/>
        </p:nvSpPr>
        <p:spPr bwMode="auto">
          <a:xfrm>
            <a:off x="3386138" y="3852863"/>
            <a:ext cx="334962" cy="6477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rgbClr val="FFFFFF"/>
                </a:solidFill>
                <a:latin typeface="Arial Black"/>
              </a:rPr>
              <a:t>4</a:t>
            </a:r>
          </a:p>
        </p:txBody>
      </p:sp>
      <p:pic>
        <p:nvPicPr>
          <p:cNvPr id="25618" name="Picture 7" descr="MCj04414520000[1]"/>
          <p:cNvPicPr>
            <a:picLocks noChangeAspect="1" noChangeArrowheads="1"/>
          </p:cNvPicPr>
          <p:nvPr/>
        </p:nvPicPr>
        <p:blipFill>
          <a:blip r:embed="rId3" cstate="print"/>
          <a:srcRect t="12025" b="33183"/>
          <a:stretch>
            <a:fillRect/>
          </a:stretch>
        </p:blipFill>
        <p:spPr bwMode="auto">
          <a:xfrm>
            <a:off x="5103813" y="1511300"/>
            <a:ext cx="2714625" cy="1352550"/>
          </a:xfrm>
          <a:prstGeom prst="rect">
            <a:avLst/>
          </a:prstGeom>
          <a:noFill/>
          <a:ln w="9525">
            <a:noFill/>
            <a:miter lim="800000"/>
            <a:headEnd/>
            <a:tailEnd/>
          </a:ln>
        </p:spPr>
      </p:pic>
      <p:grpSp>
        <p:nvGrpSpPr>
          <p:cNvPr id="25619" name="Group 9"/>
          <p:cNvGrpSpPr>
            <a:grpSpLocks/>
          </p:cNvGrpSpPr>
          <p:nvPr/>
        </p:nvGrpSpPr>
        <p:grpSpPr bwMode="auto">
          <a:xfrm rot="-10071811">
            <a:off x="4765675" y="2119313"/>
            <a:ext cx="1447800" cy="1592262"/>
            <a:chOff x="1968" y="1104"/>
            <a:chExt cx="864" cy="912"/>
          </a:xfrm>
        </p:grpSpPr>
        <p:sp>
          <p:nvSpPr>
            <p:cNvPr id="25620" name="Arc 10"/>
            <p:cNvSpPr>
              <a:spLocks/>
            </p:cNvSpPr>
            <p:nvPr/>
          </p:nvSpPr>
          <p:spPr bwMode="auto">
            <a:xfrm>
              <a:off x="2400" y="1104"/>
              <a:ext cx="432" cy="4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type="none" w="sm" len="sm"/>
              <a:tailEnd type="none" w="sm" len="sm"/>
            </a:ln>
          </p:spPr>
          <p:txBody>
            <a:bodyPr wrap="none" anchor="ctr"/>
            <a:lstStyle/>
            <a:p>
              <a:endParaRPr lang="en-US"/>
            </a:p>
          </p:txBody>
        </p:sp>
        <p:sp>
          <p:nvSpPr>
            <p:cNvPr id="25621" name="Arc 11"/>
            <p:cNvSpPr>
              <a:spLocks/>
            </p:cNvSpPr>
            <p:nvPr/>
          </p:nvSpPr>
          <p:spPr bwMode="auto">
            <a:xfrm flipV="1">
              <a:off x="2400" y="1536"/>
              <a:ext cx="432" cy="4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type="none" w="sm" len="sm"/>
              <a:tailEnd type="none" w="sm" len="sm"/>
            </a:ln>
          </p:spPr>
          <p:txBody>
            <a:bodyPr wrap="none" anchor="ctr"/>
            <a:lstStyle/>
            <a:p>
              <a:endParaRPr lang="en-US"/>
            </a:p>
          </p:txBody>
        </p:sp>
        <p:sp>
          <p:nvSpPr>
            <p:cNvPr id="25622" name="Arc 12"/>
            <p:cNvSpPr>
              <a:spLocks/>
            </p:cNvSpPr>
            <p:nvPr/>
          </p:nvSpPr>
          <p:spPr bwMode="auto">
            <a:xfrm flipH="1">
              <a:off x="1968" y="1104"/>
              <a:ext cx="432" cy="4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type="none" w="sm" len="sm"/>
              <a:tailEnd type="none" w="sm" len="sm"/>
            </a:ln>
          </p:spPr>
          <p:txBody>
            <a:bodyPr wrap="none" anchor="ctr"/>
            <a:lstStyle/>
            <a:p>
              <a:endParaRPr 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802.11ad task group background</a:t>
            </a:r>
          </a:p>
          <a:p>
            <a:r>
              <a:rPr lang="en-US" dirty="0" smtClean="0"/>
              <a:t>Summary of 802.11ad Enhancements</a:t>
            </a:r>
          </a:p>
          <a:p>
            <a:r>
              <a:rPr lang="en-US" dirty="0" smtClean="0"/>
              <a:t>PHY</a:t>
            </a:r>
          </a:p>
          <a:p>
            <a:r>
              <a:rPr lang="en-US" dirty="0" smtClean="0"/>
              <a:t>MAC</a:t>
            </a:r>
          </a:p>
          <a:p>
            <a:r>
              <a:rPr lang="en-US" dirty="0" smtClean="0"/>
              <a:t>Beamforming</a:t>
            </a:r>
          </a:p>
          <a:p>
            <a:r>
              <a:rPr lang="en-US" dirty="0" smtClean="0"/>
              <a:t>Coexistence with other 60 GHz systems</a:t>
            </a:r>
          </a:p>
        </p:txBody>
      </p:sp>
      <p:sp>
        <p:nvSpPr>
          <p:cNvPr id="4" name="Date Placeholder 3"/>
          <p:cNvSpPr>
            <a:spLocks noGrp="1"/>
          </p:cNvSpPr>
          <p:nvPr>
            <p:ph type="dt" sz="half" idx="10"/>
          </p:nvPr>
        </p:nvSpPr>
        <p:spPr/>
        <p:txBody>
          <a:bodyPr/>
          <a:lstStyle/>
          <a:p>
            <a:pPr>
              <a:defRPr/>
            </a:pPr>
            <a:r>
              <a:rPr lang="en-US" smtClean="0"/>
              <a:t>March 2011</a:t>
            </a:r>
            <a:endParaRPr lang="en-US"/>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FB482E01-E0DA-40F2-B3E5-DE67E2FE1727}"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Overview of RX Sector Level Sweeps</a:t>
            </a:r>
          </a:p>
        </p:txBody>
      </p:sp>
      <p:sp>
        <p:nvSpPr>
          <p:cNvPr id="26627" name="Date Placeholder 2"/>
          <p:cNvSpPr>
            <a:spLocks noGrp="1"/>
          </p:cNvSpPr>
          <p:nvPr>
            <p:ph type="dt" sz="quarter" idx="10"/>
          </p:nvPr>
        </p:nvSpPr>
        <p:spPr>
          <a:noFill/>
        </p:spPr>
        <p:txBody>
          <a:bodyPr/>
          <a:lstStyle/>
          <a:p>
            <a:r>
              <a:rPr lang="en-US" smtClean="0"/>
              <a:t>March 2011</a:t>
            </a:r>
          </a:p>
        </p:txBody>
      </p:sp>
      <p:sp>
        <p:nvSpPr>
          <p:cNvPr id="26628" name="Footer Placeholder 3"/>
          <p:cNvSpPr>
            <a:spLocks noGrp="1"/>
          </p:cNvSpPr>
          <p:nvPr>
            <p:ph type="ftr" sz="quarter" idx="11"/>
          </p:nvPr>
        </p:nvSpPr>
        <p:spPr>
          <a:noFill/>
        </p:spPr>
        <p:txBody>
          <a:bodyPr/>
          <a:lstStyle/>
          <a:p>
            <a:r>
              <a:rPr lang="en-US" smtClean="0"/>
              <a:t>Eldad Perahia, Intel Corporation</a:t>
            </a:r>
          </a:p>
        </p:txBody>
      </p:sp>
      <p:sp>
        <p:nvSpPr>
          <p:cNvPr id="26629" name="Slide Number Placeholder 4"/>
          <p:cNvSpPr>
            <a:spLocks noGrp="1"/>
          </p:cNvSpPr>
          <p:nvPr>
            <p:ph type="sldNum" sz="quarter" idx="12"/>
          </p:nvPr>
        </p:nvSpPr>
        <p:spPr>
          <a:noFill/>
        </p:spPr>
        <p:txBody>
          <a:bodyPr/>
          <a:lstStyle/>
          <a:p>
            <a:r>
              <a:rPr lang="en-US" smtClean="0"/>
              <a:t>Slide </a:t>
            </a:r>
            <a:fld id="{2B5C7D7B-35F9-4390-88EC-2B4292248533}" type="slidenum">
              <a:rPr lang="en-US" smtClean="0"/>
              <a:pPr/>
              <a:t>30</a:t>
            </a:fld>
            <a:endParaRPr lang="en-US" smtClean="0"/>
          </a:p>
        </p:txBody>
      </p:sp>
      <p:sp>
        <p:nvSpPr>
          <p:cNvPr id="6" name="Rectangle 3"/>
          <p:cNvSpPr txBox="1">
            <a:spLocks noChangeArrowheads="1"/>
          </p:cNvSpPr>
          <p:nvPr/>
        </p:nvSpPr>
        <p:spPr bwMode="auto">
          <a:xfrm>
            <a:off x="5783263" y="1930400"/>
            <a:ext cx="3184525" cy="4267200"/>
          </a:xfrm>
          <a:prstGeom prst="rect">
            <a:avLst/>
          </a:prstGeom>
          <a:noFill/>
          <a:ln w="9525">
            <a:noFill/>
            <a:miter lim="800000"/>
            <a:headEnd/>
            <a:tailEnd/>
          </a:ln>
        </p:spPr>
        <p:txBody>
          <a:bodyPr lIns="92075" tIns="46038" rIns="92075" bIns="46038"/>
          <a:lstStyle/>
          <a:p>
            <a:pPr marL="342900" indent="-342900" eaLnBrk="0" hangingPunct="0">
              <a:lnSpc>
                <a:spcPct val="80000"/>
              </a:lnSpc>
              <a:spcBef>
                <a:spcPct val="20000"/>
              </a:spcBef>
              <a:buFontTx/>
              <a:buChar char="•"/>
              <a:defRPr/>
            </a:pPr>
            <a:r>
              <a:rPr lang="en-US" sz="1800" b="1" kern="0" dirty="0">
                <a:latin typeface="+mn-lt"/>
                <a:cs typeface="+mn-cs"/>
              </a:rPr>
              <a:t>A device with a simple antenna may not have enough TX gain to reach a distant receiver that is using an </a:t>
            </a:r>
            <a:r>
              <a:rPr lang="en-US" sz="1800" b="1" kern="0" dirty="0" err="1">
                <a:latin typeface="+mn-lt"/>
                <a:cs typeface="+mn-cs"/>
              </a:rPr>
              <a:t>omni</a:t>
            </a:r>
            <a:r>
              <a:rPr lang="en-US" sz="1800" b="1" kern="0" dirty="0">
                <a:latin typeface="+mn-lt"/>
                <a:cs typeface="+mn-cs"/>
              </a:rPr>
              <a:t>-directional receiving antenna</a:t>
            </a:r>
          </a:p>
          <a:p>
            <a:pPr marL="342900" indent="-342900" eaLnBrk="0" hangingPunct="0">
              <a:lnSpc>
                <a:spcPct val="80000"/>
              </a:lnSpc>
              <a:spcBef>
                <a:spcPct val="20000"/>
              </a:spcBef>
              <a:buFontTx/>
              <a:buChar char="•"/>
              <a:defRPr/>
            </a:pPr>
            <a:endParaRPr lang="en-US" sz="1800" b="1" kern="0" dirty="0">
              <a:latin typeface="+mn-lt"/>
              <a:cs typeface="+mn-cs"/>
            </a:endParaRPr>
          </a:p>
          <a:p>
            <a:pPr marL="342900" indent="-342900" eaLnBrk="0" hangingPunct="0">
              <a:lnSpc>
                <a:spcPct val="80000"/>
              </a:lnSpc>
              <a:spcBef>
                <a:spcPct val="20000"/>
              </a:spcBef>
              <a:buFontTx/>
              <a:buChar char="•"/>
              <a:defRPr/>
            </a:pPr>
            <a:r>
              <a:rPr lang="en-US" sz="1800" b="1" kern="0" dirty="0">
                <a:latin typeface="+mn-lt"/>
                <a:cs typeface="+mn-cs"/>
              </a:rPr>
              <a:t>RX Sector Sweep may be employed by the device with the higher performance antenna system</a:t>
            </a:r>
          </a:p>
          <a:p>
            <a:pPr marL="342900" indent="-342900" eaLnBrk="0" hangingPunct="0">
              <a:lnSpc>
                <a:spcPct val="80000"/>
              </a:lnSpc>
              <a:spcBef>
                <a:spcPct val="20000"/>
              </a:spcBef>
              <a:buFontTx/>
              <a:buChar char="•"/>
              <a:defRPr/>
            </a:pPr>
            <a:endParaRPr lang="en-US" sz="1800" b="1" kern="0" dirty="0">
              <a:latin typeface="+mn-lt"/>
              <a:cs typeface="+mn-cs"/>
            </a:endParaRPr>
          </a:p>
          <a:p>
            <a:pPr marL="342900" indent="-342900" eaLnBrk="0" hangingPunct="0">
              <a:lnSpc>
                <a:spcPct val="80000"/>
              </a:lnSpc>
              <a:spcBef>
                <a:spcPct val="20000"/>
              </a:spcBef>
              <a:buFontTx/>
              <a:buChar char="•"/>
              <a:defRPr/>
            </a:pPr>
            <a:r>
              <a:rPr lang="en-US" sz="1800" b="1" kern="0" dirty="0">
                <a:latin typeface="+mn-lt"/>
                <a:cs typeface="+mn-cs"/>
              </a:rPr>
              <a:t>Allows a simple antenna device, like a handset, to connect at greater range</a:t>
            </a:r>
          </a:p>
        </p:txBody>
      </p:sp>
      <p:sp>
        <p:nvSpPr>
          <p:cNvPr id="26631" name="Text Box 4"/>
          <p:cNvSpPr txBox="1">
            <a:spLocks noChangeArrowheads="1"/>
          </p:cNvSpPr>
          <p:nvPr/>
        </p:nvSpPr>
        <p:spPr bwMode="auto">
          <a:xfrm>
            <a:off x="4694238" y="5664200"/>
            <a:ext cx="1517650" cy="517525"/>
          </a:xfrm>
          <a:prstGeom prst="rect">
            <a:avLst/>
          </a:prstGeom>
          <a:noFill/>
          <a:ln w="12700">
            <a:noFill/>
            <a:miter lim="800000"/>
            <a:headEnd type="none" w="sm" len="sm"/>
            <a:tailEnd type="none" w="sm" len="sm"/>
          </a:ln>
        </p:spPr>
        <p:txBody>
          <a:bodyPr wrap="none">
            <a:spAutoFit/>
          </a:bodyPr>
          <a:lstStyle/>
          <a:p>
            <a:pPr eaLnBrk="0" hangingPunct="0"/>
            <a:r>
              <a:rPr lang="en-US" sz="1400"/>
              <a:t>Simple Antenna </a:t>
            </a:r>
          </a:p>
          <a:p>
            <a:pPr eaLnBrk="0" hangingPunct="0"/>
            <a:r>
              <a:rPr lang="en-US" sz="1400"/>
              <a:t>Device</a:t>
            </a:r>
          </a:p>
        </p:txBody>
      </p:sp>
      <p:sp>
        <p:nvSpPr>
          <p:cNvPr id="26632" name="Line 5"/>
          <p:cNvSpPr>
            <a:spLocks noChangeShapeType="1"/>
          </p:cNvSpPr>
          <p:nvPr/>
        </p:nvSpPr>
        <p:spPr bwMode="auto">
          <a:xfrm>
            <a:off x="3100388" y="3530600"/>
            <a:ext cx="755650" cy="609600"/>
          </a:xfrm>
          <a:prstGeom prst="line">
            <a:avLst/>
          </a:prstGeom>
          <a:noFill/>
          <a:ln w="38100">
            <a:solidFill>
              <a:schemeClr val="tx1"/>
            </a:solidFill>
            <a:prstDash val="dash"/>
            <a:round/>
            <a:headEnd type="triangle" w="med" len="med"/>
            <a:tailEnd type="triangle" w="med" len="med"/>
          </a:ln>
        </p:spPr>
        <p:txBody>
          <a:bodyPr/>
          <a:lstStyle/>
          <a:p>
            <a:endParaRPr lang="en-US"/>
          </a:p>
        </p:txBody>
      </p:sp>
      <p:sp>
        <p:nvSpPr>
          <p:cNvPr id="26633" name="Text Box 6"/>
          <p:cNvSpPr txBox="1">
            <a:spLocks noChangeArrowheads="1"/>
          </p:cNvSpPr>
          <p:nvPr/>
        </p:nvSpPr>
        <p:spPr bwMode="auto">
          <a:xfrm>
            <a:off x="3519488" y="3048000"/>
            <a:ext cx="2457450" cy="730250"/>
          </a:xfrm>
          <a:prstGeom prst="rect">
            <a:avLst/>
          </a:prstGeom>
          <a:noFill/>
          <a:ln w="12700">
            <a:noFill/>
            <a:miter lim="800000"/>
            <a:headEnd type="none" w="sm" len="sm"/>
            <a:tailEnd type="none" w="sm" len="sm"/>
          </a:ln>
        </p:spPr>
        <p:txBody>
          <a:bodyPr wrap="none">
            <a:spAutoFit/>
          </a:bodyPr>
          <a:lstStyle/>
          <a:p>
            <a:pPr eaLnBrk="0" hangingPunct="0"/>
            <a:r>
              <a:rPr lang="en-US" sz="1400"/>
              <a:t>RX Sector Sweep is</a:t>
            </a:r>
          </a:p>
          <a:p>
            <a:pPr eaLnBrk="0" hangingPunct="0"/>
            <a:r>
              <a:rPr lang="en-US" sz="1400"/>
              <a:t>used to initiate beamforming</a:t>
            </a:r>
          </a:p>
          <a:p>
            <a:pPr eaLnBrk="0" hangingPunct="0"/>
            <a:r>
              <a:rPr lang="en-US" sz="1400"/>
              <a:t>on this link</a:t>
            </a:r>
          </a:p>
        </p:txBody>
      </p:sp>
      <p:pic>
        <p:nvPicPr>
          <p:cNvPr id="26634" name="Picture 7" descr="MCj04414520000[1]"/>
          <p:cNvPicPr>
            <a:picLocks noChangeAspect="1" noChangeArrowheads="1"/>
          </p:cNvPicPr>
          <p:nvPr/>
        </p:nvPicPr>
        <p:blipFill>
          <a:blip r:embed="rId2" cstate="print"/>
          <a:srcRect b="34148"/>
          <a:stretch>
            <a:fillRect/>
          </a:stretch>
        </p:blipFill>
        <p:spPr bwMode="auto">
          <a:xfrm>
            <a:off x="0" y="1244600"/>
            <a:ext cx="2714625" cy="1625600"/>
          </a:xfrm>
          <a:prstGeom prst="rect">
            <a:avLst/>
          </a:prstGeom>
          <a:noFill/>
          <a:ln w="9525">
            <a:noFill/>
            <a:miter lim="800000"/>
            <a:headEnd/>
            <a:tailEnd/>
          </a:ln>
        </p:spPr>
      </p:pic>
      <p:pic>
        <p:nvPicPr>
          <p:cNvPr id="26635" name="Picture 8" descr="MCj04241900000[1]"/>
          <p:cNvPicPr>
            <a:picLocks noChangeAspect="1" noChangeArrowheads="1"/>
          </p:cNvPicPr>
          <p:nvPr/>
        </p:nvPicPr>
        <p:blipFill>
          <a:blip r:embed="rId3" cstate="print"/>
          <a:srcRect/>
          <a:stretch>
            <a:fillRect/>
          </a:stretch>
        </p:blipFill>
        <p:spPr bwMode="auto">
          <a:xfrm>
            <a:off x="3436938" y="4673600"/>
            <a:ext cx="1508125" cy="1814513"/>
          </a:xfrm>
          <a:prstGeom prst="rect">
            <a:avLst/>
          </a:prstGeom>
          <a:noFill/>
          <a:ln w="9525">
            <a:noFill/>
            <a:miter lim="800000"/>
            <a:headEnd/>
            <a:tailEnd/>
          </a:ln>
        </p:spPr>
      </p:pic>
      <p:grpSp>
        <p:nvGrpSpPr>
          <p:cNvPr id="26636" name="Group 9"/>
          <p:cNvGrpSpPr>
            <a:grpSpLocks/>
          </p:cNvGrpSpPr>
          <p:nvPr/>
        </p:nvGrpSpPr>
        <p:grpSpPr bwMode="auto">
          <a:xfrm rot="-3489250">
            <a:off x="3569494" y="4061619"/>
            <a:ext cx="1447800" cy="1592262"/>
            <a:chOff x="1968" y="1104"/>
            <a:chExt cx="864" cy="912"/>
          </a:xfrm>
        </p:grpSpPr>
        <p:sp>
          <p:nvSpPr>
            <p:cNvPr id="26645" name="Arc 10"/>
            <p:cNvSpPr>
              <a:spLocks/>
            </p:cNvSpPr>
            <p:nvPr/>
          </p:nvSpPr>
          <p:spPr bwMode="auto">
            <a:xfrm>
              <a:off x="2400" y="1104"/>
              <a:ext cx="432" cy="4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type="none" w="sm" len="sm"/>
              <a:tailEnd type="none" w="sm" len="sm"/>
            </a:ln>
          </p:spPr>
          <p:txBody>
            <a:bodyPr wrap="none" anchor="ctr"/>
            <a:lstStyle/>
            <a:p>
              <a:endParaRPr lang="en-US"/>
            </a:p>
          </p:txBody>
        </p:sp>
        <p:sp>
          <p:nvSpPr>
            <p:cNvPr id="26646" name="Arc 11"/>
            <p:cNvSpPr>
              <a:spLocks/>
            </p:cNvSpPr>
            <p:nvPr/>
          </p:nvSpPr>
          <p:spPr bwMode="auto">
            <a:xfrm flipV="1">
              <a:off x="2400" y="1536"/>
              <a:ext cx="432" cy="4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type="none" w="sm" len="sm"/>
              <a:tailEnd type="none" w="sm" len="sm"/>
            </a:ln>
          </p:spPr>
          <p:txBody>
            <a:bodyPr wrap="none" anchor="ctr"/>
            <a:lstStyle/>
            <a:p>
              <a:endParaRPr lang="en-US"/>
            </a:p>
          </p:txBody>
        </p:sp>
        <p:sp>
          <p:nvSpPr>
            <p:cNvPr id="26647" name="Arc 12"/>
            <p:cNvSpPr>
              <a:spLocks/>
            </p:cNvSpPr>
            <p:nvPr/>
          </p:nvSpPr>
          <p:spPr bwMode="auto">
            <a:xfrm flipH="1">
              <a:off x="1968" y="1104"/>
              <a:ext cx="432" cy="4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type="none" w="sm" len="sm"/>
              <a:tailEnd type="none" w="sm" len="sm"/>
            </a:ln>
          </p:spPr>
          <p:txBody>
            <a:bodyPr wrap="none" anchor="ctr"/>
            <a:lstStyle/>
            <a:p>
              <a:endParaRPr lang="en-US"/>
            </a:p>
          </p:txBody>
        </p:sp>
      </p:grpSp>
      <p:sp>
        <p:nvSpPr>
          <p:cNvPr id="26637" name="AutoShape 13"/>
          <p:cNvSpPr>
            <a:spLocks noChangeArrowheads="1"/>
          </p:cNvSpPr>
          <p:nvPr/>
        </p:nvSpPr>
        <p:spPr bwMode="auto">
          <a:xfrm rot="-6108849">
            <a:off x="2380457" y="2116931"/>
            <a:ext cx="903288" cy="1139825"/>
          </a:xfrm>
          <a:prstGeom prst="triangle">
            <a:avLst>
              <a:gd name="adj" fmla="val 48532"/>
            </a:avLst>
          </a:prstGeom>
          <a:solidFill>
            <a:srgbClr val="FF0000">
              <a:alpha val="30196"/>
            </a:srgbClr>
          </a:solidFill>
          <a:ln w="9525">
            <a:solidFill>
              <a:schemeClr val="tx1"/>
            </a:solidFill>
            <a:miter lim="800000"/>
            <a:headEnd/>
            <a:tailEnd/>
          </a:ln>
        </p:spPr>
        <p:txBody>
          <a:bodyPr wrap="none" anchor="ctr"/>
          <a:lstStyle/>
          <a:p>
            <a:pPr eaLnBrk="0" hangingPunct="0"/>
            <a:endParaRPr lang="en-US"/>
          </a:p>
        </p:txBody>
      </p:sp>
      <p:sp>
        <p:nvSpPr>
          <p:cNvPr id="26638" name="AutoShape 14"/>
          <p:cNvSpPr>
            <a:spLocks noChangeArrowheads="1"/>
          </p:cNvSpPr>
          <p:nvPr/>
        </p:nvSpPr>
        <p:spPr bwMode="auto">
          <a:xfrm rot="-2915347">
            <a:off x="2122488" y="2595563"/>
            <a:ext cx="1052512" cy="1052512"/>
          </a:xfrm>
          <a:prstGeom prst="triangle">
            <a:avLst>
              <a:gd name="adj" fmla="val 48532"/>
            </a:avLst>
          </a:prstGeom>
          <a:solidFill>
            <a:srgbClr val="FFCC00">
              <a:alpha val="36862"/>
            </a:srgbClr>
          </a:solidFill>
          <a:ln w="9525">
            <a:solidFill>
              <a:schemeClr val="tx1"/>
            </a:solidFill>
            <a:miter lim="800000"/>
            <a:headEnd/>
            <a:tailEnd/>
          </a:ln>
        </p:spPr>
        <p:txBody>
          <a:bodyPr wrap="none" anchor="ctr"/>
          <a:lstStyle/>
          <a:p>
            <a:pPr eaLnBrk="0" hangingPunct="0"/>
            <a:endParaRPr lang="en-US"/>
          </a:p>
        </p:txBody>
      </p:sp>
      <p:sp>
        <p:nvSpPr>
          <p:cNvPr id="26639" name="AutoShape 15"/>
          <p:cNvSpPr>
            <a:spLocks noChangeArrowheads="1"/>
          </p:cNvSpPr>
          <p:nvPr/>
        </p:nvSpPr>
        <p:spPr bwMode="auto">
          <a:xfrm rot="282642">
            <a:off x="1695450" y="2857500"/>
            <a:ext cx="981075" cy="1055688"/>
          </a:xfrm>
          <a:prstGeom prst="triangle">
            <a:avLst>
              <a:gd name="adj" fmla="val 48532"/>
            </a:avLst>
          </a:prstGeom>
          <a:solidFill>
            <a:srgbClr val="99CC00">
              <a:alpha val="30196"/>
            </a:srgbClr>
          </a:solidFill>
          <a:ln w="9525">
            <a:solidFill>
              <a:schemeClr val="tx1"/>
            </a:solidFill>
            <a:miter lim="800000"/>
            <a:headEnd/>
            <a:tailEnd/>
          </a:ln>
        </p:spPr>
        <p:txBody>
          <a:bodyPr wrap="none" anchor="ctr"/>
          <a:lstStyle/>
          <a:p>
            <a:pPr eaLnBrk="0" hangingPunct="0"/>
            <a:endParaRPr lang="en-US"/>
          </a:p>
        </p:txBody>
      </p:sp>
      <p:sp>
        <p:nvSpPr>
          <p:cNvPr id="26640" name="AutoShape 16"/>
          <p:cNvSpPr>
            <a:spLocks noChangeArrowheads="1"/>
          </p:cNvSpPr>
          <p:nvPr/>
        </p:nvSpPr>
        <p:spPr bwMode="auto">
          <a:xfrm rot="3006431">
            <a:off x="1316832" y="2620169"/>
            <a:ext cx="804862" cy="1143000"/>
          </a:xfrm>
          <a:prstGeom prst="triangle">
            <a:avLst>
              <a:gd name="adj" fmla="val 48532"/>
            </a:avLst>
          </a:prstGeom>
          <a:solidFill>
            <a:srgbClr val="33CCCC">
              <a:alpha val="30196"/>
            </a:srgbClr>
          </a:solidFill>
          <a:ln w="9525">
            <a:solidFill>
              <a:schemeClr val="tx1"/>
            </a:solidFill>
            <a:miter lim="800000"/>
            <a:headEnd/>
            <a:tailEnd/>
          </a:ln>
        </p:spPr>
        <p:txBody>
          <a:bodyPr wrap="none" anchor="ctr"/>
          <a:lstStyle/>
          <a:p>
            <a:pPr eaLnBrk="0" hangingPunct="0"/>
            <a:endParaRPr lang="en-US"/>
          </a:p>
        </p:txBody>
      </p:sp>
      <p:sp>
        <p:nvSpPr>
          <p:cNvPr id="26641" name="WordArt 17"/>
          <p:cNvSpPr>
            <a:spLocks noChangeArrowheads="1" noChangeShapeType="1" noTextEdit="1"/>
          </p:cNvSpPr>
          <p:nvPr/>
        </p:nvSpPr>
        <p:spPr bwMode="auto">
          <a:xfrm rot="337215">
            <a:off x="2928938" y="2395538"/>
            <a:ext cx="231775" cy="414337"/>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rgbClr val="FFFFFF"/>
                </a:solidFill>
                <a:latin typeface="Arial Black"/>
              </a:rPr>
              <a:t>1</a:t>
            </a:r>
          </a:p>
        </p:txBody>
      </p:sp>
      <p:sp>
        <p:nvSpPr>
          <p:cNvPr id="26642" name="WordArt 18"/>
          <p:cNvSpPr>
            <a:spLocks noChangeArrowheads="1" noChangeShapeType="1" noTextEdit="1"/>
          </p:cNvSpPr>
          <p:nvPr/>
        </p:nvSpPr>
        <p:spPr bwMode="auto">
          <a:xfrm>
            <a:off x="2663825" y="3021013"/>
            <a:ext cx="231775" cy="414337"/>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rgbClr val="FFFFFF"/>
                </a:solidFill>
                <a:latin typeface="Arial Black"/>
              </a:rPr>
              <a:t>2</a:t>
            </a:r>
          </a:p>
        </p:txBody>
      </p:sp>
      <p:sp>
        <p:nvSpPr>
          <p:cNvPr id="26643" name="WordArt 19"/>
          <p:cNvSpPr>
            <a:spLocks noChangeArrowheads="1" noChangeShapeType="1" noTextEdit="1"/>
          </p:cNvSpPr>
          <p:nvPr/>
        </p:nvSpPr>
        <p:spPr bwMode="auto">
          <a:xfrm rot="403334">
            <a:off x="2011363" y="3378200"/>
            <a:ext cx="230187" cy="415925"/>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rgbClr val="FFFFFF"/>
                </a:solidFill>
                <a:latin typeface="Arial Black"/>
              </a:rPr>
              <a:t>3</a:t>
            </a:r>
          </a:p>
        </p:txBody>
      </p:sp>
      <p:sp>
        <p:nvSpPr>
          <p:cNvPr id="26644" name="WordArt 20"/>
          <p:cNvSpPr>
            <a:spLocks noChangeArrowheads="1" noChangeShapeType="1" noTextEdit="1"/>
          </p:cNvSpPr>
          <p:nvPr/>
        </p:nvSpPr>
        <p:spPr bwMode="auto">
          <a:xfrm rot="728464">
            <a:off x="1363663" y="3190875"/>
            <a:ext cx="230187" cy="41275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rgbClr val="FFFFFF"/>
                </a:solidFill>
                <a:latin typeface="Arial Black"/>
              </a:rPr>
              <a:t>4</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p:txBody>
          <a:bodyPr/>
          <a:lstStyle/>
          <a:p>
            <a:r>
              <a:rPr lang="en-US" smtClean="0"/>
              <a:t>Sector Level Sweep Packet Sequence</a:t>
            </a:r>
          </a:p>
        </p:txBody>
      </p:sp>
      <p:sp>
        <p:nvSpPr>
          <p:cNvPr id="3076" name="Date Placeholder 2"/>
          <p:cNvSpPr>
            <a:spLocks noGrp="1"/>
          </p:cNvSpPr>
          <p:nvPr>
            <p:ph type="dt" sz="quarter" idx="10"/>
          </p:nvPr>
        </p:nvSpPr>
        <p:spPr>
          <a:noFill/>
        </p:spPr>
        <p:txBody>
          <a:bodyPr/>
          <a:lstStyle/>
          <a:p>
            <a:r>
              <a:rPr lang="en-US" smtClean="0"/>
              <a:t>March 2011</a:t>
            </a:r>
          </a:p>
        </p:txBody>
      </p:sp>
      <p:sp>
        <p:nvSpPr>
          <p:cNvPr id="3077" name="Footer Placeholder 3"/>
          <p:cNvSpPr>
            <a:spLocks noGrp="1"/>
          </p:cNvSpPr>
          <p:nvPr>
            <p:ph type="ftr" sz="quarter" idx="11"/>
          </p:nvPr>
        </p:nvSpPr>
        <p:spPr>
          <a:noFill/>
        </p:spPr>
        <p:txBody>
          <a:bodyPr/>
          <a:lstStyle/>
          <a:p>
            <a:r>
              <a:rPr lang="en-US" smtClean="0"/>
              <a:t>Eldad Perahia, Intel Corporation</a:t>
            </a:r>
          </a:p>
        </p:txBody>
      </p:sp>
      <p:sp>
        <p:nvSpPr>
          <p:cNvPr id="3078" name="Slide Number Placeholder 4"/>
          <p:cNvSpPr>
            <a:spLocks noGrp="1"/>
          </p:cNvSpPr>
          <p:nvPr>
            <p:ph type="sldNum" sz="quarter" idx="12"/>
          </p:nvPr>
        </p:nvSpPr>
        <p:spPr>
          <a:noFill/>
        </p:spPr>
        <p:txBody>
          <a:bodyPr/>
          <a:lstStyle/>
          <a:p>
            <a:r>
              <a:rPr lang="en-US" smtClean="0"/>
              <a:t>Slide </a:t>
            </a:r>
            <a:fld id="{4FE74A6A-595F-4796-BC04-FABF3E757102}" type="slidenum">
              <a:rPr lang="en-US" smtClean="0"/>
              <a:pPr/>
              <a:t>31</a:t>
            </a:fld>
            <a:endParaRPr lang="en-US" smtClean="0"/>
          </a:p>
        </p:txBody>
      </p:sp>
      <p:graphicFrame>
        <p:nvGraphicFramePr>
          <p:cNvPr id="3074" name="Object 2"/>
          <p:cNvGraphicFramePr>
            <a:graphicFrameLocks noChangeAspect="1"/>
          </p:cNvGraphicFramePr>
          <p:nvPr/>
        </p:nvGraphicFramePr>
        <p:xfrm>
          <a:off x="838200" y="2819400"/>
          <a:ext cx="6934200" cy="3667125"/>
        </p:xfrm>
        <a:graphic>
          <a:graphicData uri="http://schemas.openxmlformats.org/presentationml/2006/ole">
            <p:oleObj spid="_x0000_s3074" name="Visio" r:id="rId3" imgW="8117121" imgH="4295907" progId="Visio.Drawing.11">
              <p:embed/>
            </p:oleObj>
          </a:graphicData>
        </a:graphic>
      </p:graphicFrame>
      <p:sp>
        <p:nvSpPr>
          <p:cNvPr id="7" name="Rectangle 3"/>
          <p:cNvSpPr txBox="1">
            <a:spLocks noChangeArrowheads="1"/>
          </p:cNvSpPr>
          <p:nvPr/>
        </p:nvSpPr>
        <p:spPr>
          <a:xfrm>
            <a:off x="533400" y="1600200"/>
            <a:ext cx="7772400" cy="1981200"/>
          </a:xfrm>
          <a:prstGeom prst="rect">
            <a:avLst/>
          </a:prstGeom>
        </p:spPr>
        <p:txBody>
          <a:bodyPr>
            <a:normAutofit/>
          </a:bodyPr>
          <a:lstStyle/>
          <a:p>
            <a:pPr marL="342900" indent="-342900" eaLnBrk="0" hangingPunct="0">
              <a:spcBef>
                <a:spcPct val="20000"/>
              </a:spcBef>
              <a:buFontTx/>
              <a:buChar char="•"/>
              <a:defRPr/>
            </a:pPr>
            <a:r>
              <a:rPr lang="en-US" sz="1800" b="1" kern="0" dirty="0">
                <a:latin typeface="+mn-lt"/>
                <a:cs typeface="+mn-cs"/>
              </a:rPr>
              <a:t>Each packet in the transmit sector sweep includes countdown indication (CDOWN), a Sector ID, and an Antenna ID</a:t>
            </a:r>
          </a:p>
          <a:p>
            <a:pPr marL="342900" indent="-342900" eaLnBrk="0" hangingPunct="0">
              <a:spcBef>
                <a:spcPct val="20000"/>
              </a:spcBef>
              <a:buFontTx/>
              <a:buChar char="•"/>
              <a:defRPr/>
            </a:pPr>
            <a:r>
              <a:rPr lang="en-US" sz="1800" b="1" kern="0" dirty="0">
                <a:latin typeface="+mn-lt"/>
                <a:cs typeface="+mn-cs"/>
              </a:rPr>
              <a:t>The best Sector ID and Antenna ID information are fed back with the Sector Sweep Feedback and Sector Sweep ACK packets </a:t>
            </a:r>
          </a:p>
          <a:p>
            <a:pPr marL="342900" indent="-342900" eaLnBrk="0" hangingPunct="0">
              <a:spcBef>
                <a:spcPct val="20000"/>
              </a:spcBef>
              <a:buFontTx/>
              <a:buChar char="•"/>
              <a:defRPr/>
            </a:pPr>
            <a:endParaRPr lang="en-US" sz="1800" b="1" kern="0" dirty="0">
              <a:latin typeface="+mn-lt"/>
              <a:cs typeface="+mn-cs"/>
            </a:endParaRPr>
          </a:p>
        </p:txBody>
      </p:sp>
      <p:sp>
        <p:nvSpPr>
          <p:cNvPr id="3080" name="Rectangle 4"/>
          <p:cNvSpPr>
            <a:spLocks noChangeArrowheads="1"/>
          </p:cNvSpPr>
          <p:nvPr/>
        </p:nvSpPr>
        <p:spPr bwMode="auto">
          <a:xfrm>
            <a:off x="0" y="2105025"/>
            <a:ext cx="9144000" cy="0"/>
          </a:xfrm>
          <a:prstGeom prst="rect">
            <a:avLst/>
          </a:prstGeom>
          <a:noFill/>
          <a:ln w="12700">
            <a:noFill/>
            <a:miter lim="800000"/>
            <a:headEnd type="none" w="sm" len="sm"/>
            <a:tailEnd type="none" w="sm" len="sm"/>
          </a:ln>
        </p:spPr>
        <p:txBody>
          <a:bodyPr wrap="none" anchor="ctr">
            <a:spAutoFit/>
          </a:bodyPr>
          <a:lstStyle/>
          <a:p>
            <a:pPr eaLnBrk="0" hangingPunct="0"/>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Coexistence</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2011</a:t>
            </a:r>
            <a:endParaRPr lang="en-US"/>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FB482E01-E0DA-40F2-B3E5-DE67E2FE1727}"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Coexistence with other 60 GHz systems</a:t>
            </a:r>
            <a:endParaRPr lang="en-US" dirty="0"/>
          </a:p>
        </p:txBody>
      </p:sp>
      <p:sp>
        <p:nvSpPr>
          <p:cNvPr id="7" name="Content Placeholder 6"/>
          <p:cNvSpPr>
            <a:spLocks noGrp="1"/>
          </p:cNvSpPr>
          <p:nvPr>
            <p:ph idx="1"/>
          </p:nvPr>
        </p:nvSpPr>
        <p:spPr>
          <a:xfrm>
            <a:off x="685800" y="1600200"/>
            <a:ext cx="7772400" cy="4495800"/>
          </a:xfrm>
        </p:spPr>
        <p:txBody>
          <a:bodyPr/>
          <a:lstStyle/>
          <a:p>
            <a:pPr>
              <a:lnSpc>
                <a:spcPct val="90000"/>
              </a:lnSpc>
            </a:pPr>
            <a:r>
              <a:rPr lang="en-US" sz="1800" dirty="0" smtClean="0"/>
              <a:t>The same channelization as other 60 GHz systems is used, and the same SC chip rate as that of 802.15.3c CMS is adopted</a:t>
            </a:r>
          </a:p>
          <a:p>
            <a:pPr>
              <a:lnSpc>
                <a:spcPct val="90000"/>
              </a:lnSpc>
            </a:pPr>
            <a:r>
              <a:rPr lang="en-US" sz="1800" dirty="0" smtClean="0"/>
              <a:t>AP should not start a BSS where the signal level is above a threshold or upon detecting a 802.15.3c CMS preamble at &gt;= -60 dBm</a:t>
            </a:r>
          </a:p>
          <a:p>
            <a:pPr lvl="1"/>
            <a:r>
              <a:rPr lang="en-US" sz="1600" dirty="0" smtClean="0"/>
              <a:t>In 802.11a/n, MCS 0 (BPSK, R=1/2) receive sensitivity is -82 dBm and non-802.11 detection level is -62 dBm → 20 dB difference</a:t>
            </a:r>
          </a:p>
          <a:p>
            <a:pPr lvl="1"/>
            <a:r>
              <a:rPr lang="en-US" sz="1600" dirty="0" smtClean="0"/>
              <a:t>In 802.11ad, SC MCS 1 receive sensitivity is -68 dBm → 8 dB difference with respect to required 802.15.3c CMS preamble detection threshold</a:t>
            </a:r>
          </a:p>
          <a:p>
            <a:pPr lvl="1"/>
            <a:r>
              <a:rPr lang="en-US" sz="1600" dirty="0" smtClean="0"/>
              <a:t>Requirement of detection of 802.15.3c CMS preamble is 12dB more stringent than 802.11a/n and non-802.11 detection!</a:t>
            </a:r>
          </a:p>
          <a:p>
            <a:pPr>
              <a:lnSpc>
                <a:spcPct val="90000"/>
              </a:lnSpc>
            </a:pPr>
            <a:r>
              <a:rPr lang="en-US" sz="1800" dirty="0" smtClean="0"/>
              <a:t>STAs can perform channel measurements and report results to AP/PCP</a:t>
            </a:r>
          </a:p>
          <a:p>
            <a:pPr>
              <a:lnSpc>
                <a:spcPct val="90000"/>
              </a:lnSpc>
            </a:pPr>
            <a:r>
              <a:rPr lang="en-US" sz="1800" dirty="0" smtClean="0"/>
              <a:t>Several mechanisms can be used to mitigate interference with other 60 GHz systems, including:</a:t>
            </a:r>
          </a:p>
          <a:p>
            <a:pPr lvl="1"/>
            <a:r>
              <a:rPr lang="en-US" sz="1600" dirty="0" smtClean="0"/>
              <a:t>Change operating channel, beamforming, reduce transmit power, move the BT (and thus the BI) in case of an AP or PCP, change or request the change of scheduled SPs and CBPs in the BI, defer transmission for a later time</a:t>
            </a:r>
          </a:p>
          <a:p>
            <a:endParaRPr lang="en-US" dirty="0"/>
          </a:p>
        </p:txBody>
      </p:sp>
      <p:sp>
        <p:nvSpPr>
          <p:cNvPr id="3" name="Date Placeholder 2"/>
          <p:cNvSpPr>
            <a:spLocks noGrp="1"/>
          </p:cNvSpPr>
          <p:nvPr>
            <p:ph type="dt" sz="half" idx="10"/>
          </p:nvPr>
        </p:nvSpPr>
        <p:spPr/>
        <p:txBody>
          <a:bodyPr/>
          <a:lstStyle/>
          <a:p>
            <a:pPr>
              <a:defRPr/>
            </a:pPr>
            <a:r>
              <a:rPr lang="en-US" smtClean="0"/>
              <a:t>March 2011</a:t>
            </a:r>
            <a:endParaRPr lang="en-US"/>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4650D9E8-FD58-45A0-8D45-3ED64B51D5D1}"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6"/>
          <p:cNvSpPr>
            <a:spLocks noGrp="1"/>
          </p:cNvSpPr>
          <p:nvPr>
            <p:ph type="title"/>
          </p:nvPr>
        </p:nvSpPr>
        <p:spPr/>
        <p:txBody>
          <a:bodyPr/>
          <a:lstStyle/>
          <a:p>
            <a:r>
              <a:rPr lang="en-US" dirty="0" smtClean="0"/>
              <a:t>Acronyms (1/3)</a:t>
            </a:r>
          </a:p>
        </p:txBody>
      </p:sp>
      <p:sp>
        <p:nvSpPr>
          <p:cNvPr id="27651" name="Content Placeholder 7"/>
          <p:cNvSpPr>
            <a:spLocks noGrp="1"/>
          </p:cNvSpPr>
          <p:nvPr>
            <p:ph sz="half" idx="1"/>
          </p:nvPr>
        </p:nvSpPr>
        <p:spPr>
          <a:xfrm>
            <a:off x="0" y="1981200"/>
            <a:ext cx="4495800" cy="4114800"/>
          </a:xfrm>
        </p:spPr>
        <p:txBody>
          <a:bodyPr/>
          <a:lstStyle/>
          <a:p>
            <a:r>
              <a:rPr lang="en-US" sz="1800" dirty="0" smtClean="0"/>
              <a:t>A-BFT - Association beamforming training</a:t>
            </a:r>
          </a:p>
          <a:p>
            <a:r>
              <a:rPr lang="en-US" sz="1800" dirty="0" smtClean="0"/>
              <a:t>ACK  - acknowledgment</a:t>
            </a:r>
          </a:p>
          <a:p>
            <a:r>
              <a:rPr lang="en-US" sz="1800" dirty="0" smtClean="0"/>
              <a:t>AP – access point</a:t>
            </a:r>
          </a:p>
          <a:p>
            <a:r>
              <a:rPr lang="en-US" sz="1800" dirty="0" smtClean="0"/>
              <a:t>AT - Announcement time</a:t>
            </a:r>
          </a:p>
          <a:p>
            <a:r>
              <a:rPr lang="en-US" sz="1800" dirty="0" smtClean="0"/>
              <a:t>BB - baseband</a:t>
            </a:r>
          </a:p>
          <a:p>
            <a:r>
              <a:rPr lang="en-US" sz="1800" dirty="0" smtClean="0"/>
              <a:t>BF - beamforming</a:t>
            </a:r>
          </a:p>
          <a:p>
            <a:r>
              <a:rPr lang="en-US" sz="1800" dirty="0" smtClean="0"/>
              <a:t>BPSK - binary phase shift keying</a:t>
            </a:r>
          </a:p>
          <a:p>
            <a:r>
              <a:rPr lang="en-US" sz="1800" dirty="0" smtClean="0"/>
              <a:t>BRP - beam refinement protocol </a:t>
            </a:r>
          </a:p>
          <a:p>
            <a:r>
              <a:rPr lang="en-US" sz="1800" dirty="0" smtClean="0"/>
              <a:t>BTI - beacon transmission interval</a:t>
            </a:r>
          </a:p>
          <a:p>
            <a:r>
              <a:rPr lang="en-US" sz="1800" dirty="0" smtClean="0"/>
              <a:t>CBAP – contention-based access period </a:t>
            </a:r>
          </a:p>
          <a:p>
            <a:r>
              <a:rPr lang="en-US" sz="1800" dirty="0" smtClean="0"/>
              <a:t>CE, CEF – channel estimation field</a:t>
            </a:r>
          </a:p>
          <a:p>
            <a:r>
              <a:rPr lang="en-US" sz="1800" dirty="0" smtClean="0"/>
              <a:t>CMS – common mode signaling</a:t>
            </a:r>
          </a:p>
        </p:txBody>
      </p:sp>
      <p:sp>
        <p:nvSpPr>
          <p:cNvPr id="27652" name="Content Placeholder 8"/>
          <p:cNvSpPr>
            <a:spLocks noGrp="1"/>
          </p:cNvSpPr>
          <p:nvPr>
            <p:ph sz="half" idx="2"/>
          </p:nvPr>
        </p:nvSpPr>
        <p:spPr>
          <a:xfrm>
            <a:off x="4648200" y="1981200"/>
            <a:ext cx="4495800" cy="4114800"/>
          </a:xfrm>
        </p:spPr>
        <p:txBody>
          <a:bodyPr/>
          <a:lstStyle/>
          <a:p>
            <a:r>
              <a:rPr lang="en-US" sz="1800" dirty="0" smtClean="0"/>
              <a:t>CSMA/CA - carrier sense multiple access with collision avoidance</a:t>
            </a:r>
          </a:p>
          <a:p>
            <a:r>
              <a:rPr lang="en-US" sz="1800" dirty="0" smtClean="0"/>
              <a:t>DTT - Data transfer time</a:t>
            </a:r>
          </a:p>
          <a:p>
            <a:r>
              <a:rPr lang="en-US" sz="1800" dirty="0" smtClean="0"/>
              <a:t>FFT - Fast Fourier Transform</a:t>
            </a:r>
          </a:p>
          <a:p>
            <a:r>
              <a:rPr lang="en-US" sz="1800" dirty="0" smtClean="0"/>
              <a:t>FEM – front-end module</a:t>
            </a:r>
          </a:p>
          <a:p>
            <a:r>
              <a:rPr lang="en-US" sz="1800" dirty="0" smtClean="0"/>
              <a:t>FST – fast session transfer</a:t>
            </a:r>
          </a:p>
          <a:p>
            <a:r>
              <a:rPr lang="en-US" sz="1800" dirty="0" smtClean="0"/>
              <a:t>GCMP - Galois/Counter mode protocol</a:t>
            </a:r>
          </a:p>
          <a:p>
            <a:r>
              <a:rPr lang="en-US" sz="1800" dirty="0" smtClean="0">
                <a:cs typeface="Times New Roman" pitchFamily="18" charset="0"/>
              </a:rPr>
              <a:t>GMSK - Gaussian minimum shift keying</a:t>
            </a:r>
            <a:endParaRPr lang="en-US" sz="1800" dirty="0" smtClean="0"/>
          </a:p>
          <a:p>
            <a:r>
              <a:rPr lang="en-US" sz="1800" dirty="0" smtClean="0"/>
              <a:t>GI – guard interval</a:t>
            </a:r>
          </a:p>
          <a:p>
            <a:r>
              <a:rPr lang="en-US" sz="1800" dirty="0" smtClean="0"/>
              <a:t>IBSS – independent basic service set</a:t>
            </a:r>
          </a:p>
          <a:p>
            <a:r>
              <a:rPr lang="en-US" sz="1800" dirty="0" smtClean="0"/>
              <a:t>ID - identification</a:t>
            </a:r>
          </a:p>
          <a:p>
            <a:r>
              <a:rPr lang="en-US" sz="1800" dirty="0" smtClean="0"/>
              <a:t>Infra-BSS – infrastructure basic service set</a:t>
            </a:r>
          </a:p>
        </p:txBody>
      </p:sp>
      <p:sp>
        <p:nvSpPr>
          <p:cNvPr id="27653" name="Date Placeholder 3"/>
          <p:cNvSpPr>
            <a:spLocks noGrp="1"/>
          </p:cNvSpPr>
          <p:nvPr>
            <p:ph type="dt" sz="half" idx="10"/>
          </p:nvPr>
        </p:nvSpPr>
        <p:spPr>
          <a:noFill/>
        </p:spPr>
        <p:txBody>
          <a:bodyPr/>
          <a:lstStyle/>
          <a:p>
            <a:r>
              <a:rPr lang="en-US" smtClean="0"/>
              <a:t>March 2011</a:t>
            </a:r>
          </a:p>
        </p:txBody>
      </p:sp>
      <p:sp>
        <p:nvSpPr>
          <p:cNvPr id="27654" name="Footer Placeholder 4"/>
          <p:cNvSpPr>
            <a:spLocks noGrp="1"/>
          </p:cNvSpPr>
          <p:nvPr>
            <p:ph type="ftr" sz="quarter" idx="11"/>
          </p:nvPr>
        </p:nvSpPr>
        <p:spPr>
          <a:noFill/>
        </p:spPr>
        <p:txBody>
          <a:bodyPr/>
          <a:lstStyle/>
          <a:p>
            <a:r>
              <a:rPr lang="en-US" smtClean="0"/>
              <a:t>Eldad Perahia, Intel Corporation</a:t>
            </a:r>
          </a:p>
        </p:txBody>
      </p:sp>
      <p:sp>
        <p:nvSpPr>
          <p:cNvPr id="27655" name="Slide Number Placeholder 5"/>
          <p:cNvSpPr>
            <a:spLocks noGrp="1"/>
          </p:cNvSpPr>
          <p:nvPr>
            <p:ph type="sldNum" sz="quarter" idx="12"/>
          </p:nvPr>
        </p:nvSpPr>
        <p:spPr>
          <a:noFill/>
        </p:spPr>
        <p:txBody>
          <a:bodyPr/>
          <a:lstStyle/>
          <a:p>
            <a:r>
              <a:rPr lang="en-US" smtClean="0"/>
              <a:t>Slide </a:t>
            </a:r>
            <a:fld id="{3AD4B2F5-5537-4BF4-9A63-BF98956ACFAE}" type="slidenum">
              <a:rPr lang="en-US" smtClean="0"/>
              <a:pPr/>
              <a:t>34</a:t>
            </a:fld>
            <a:endParaRPr lang="en-U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6"/>
          <p:cNvSpPr>
            <a:spLocks noGrp="1"/>
          </p:cNvSpPr>
          <p:nvPr>
            <p:ph type="title"/>
          </p:nvPr>
        </p:nvSpPr>
        <p:spPr/>
        <p:txBody>
          <a:bodyPr/>
          <a:lstStyle/>
          <a:p>
            <a:r>
              <a:rPr lang="en-US" dirty="0" smtClean="0"/>
              <a:t>Acronyms (2/3)</a:t>
            </a:r>
          </a:p>
        </p:txBody>
      </p:sp>
      <p:sp>
        <p:nvSpPr>
          <p:cNvPr id="28675" name="Content Placeholder 7"/>
          <p:cNvSpPr>
            <a:spLocks noGrp="1"/>
          </p:cNvSpPr>
          <p:nvPr>
            <p:ph sz="half" idx="1"/>
          </p:nvPr>
        </p:nvSpPr>
        <p:spPr>
          <a:xfrm>
            <a:off x="0" y="1981200"/>
            <a:ext cx="4495800" cy="4114800"/>
          </a:xfrm>
        </p:spPr>
        <p:txBody>
          <a:bodyPr/>
          <a:lstStyle/>
          <a:p>
            <a:r>
              <a:rPr lang="en-US" sz="1800" dirty="0" smtClean="0"/>
              <a:t>ISM - industrial, scientific, and medical</a:t>
            </a:r>
          </a:p>
          <a:p>
            <a:r>
              <a:rPr lang="en-US" sz="1800" dirty="0" smtClean="0"/>
              <a:t>LDPC - low-density parity check</a:t>
            </a:r>
          </a:p>
          <a:p>
            <a:r>
              <a:rPr lang="en-US" sz="1800" dirty="0" smtClean="0"/>
              <a:t>MCS – modulation, coding scheme</a:t>
            </a:r>
          </a:p>
          <a:p>
            <a:r>
              <a:rPr lang="en-US" sz="1800" dirty="0" smtClean="0"/>
              <a:t>MAC - medium access control</a:t>
            </a:r>
          </a:p>
          <a:p>
            <a:r>
              <a:rPr lang="en-US" sz="1800" dirty="0" smtClean="0"/>
              <a:t>MIB - management information base</a:t>
            </a:r>
          </a:p>
          <a:p>
            <a:r>
              <a:rPr lang="en-US" sz="1800" dirty="0" smtClean="0"/>
              <a:t>OFDM - orthogonal frequency division multiplexing</a:t>
            </a:r>
          </a:p>
          <a:p>
            <a:r>
              <a:rPr lang="en-US" sz="1800" dirty="0" smtClean="0"/>
              <a:t>PAR - Project Authorization Request</a:t>
            </a:r>
          </a:p>
          <a:p>
            <a:r>
              <a:rPr lang="en-US" sz="1800" dirty="0" smtClean="0"/>
              <a:t>PAPR - Peak-to-Average Power Ratio</a:t>
            </a:r>
          </a:p>
          <a:p>
            <a:r>
              <a:rPr lang="en-US" sz="1800" dirty="0" smtClean="0"/>
              <a:t>PBSS - personal basic service set </a:t>
            </a:r>
          </a:p>
          <a:p>
            <a:r>
              <a:rPr lang="en-US" sz="1800" dirty="0" smtClean="0"/>
              <a:t>PCP - PBSS control point </a:t>
            </a:r>
          </a:p>
          <a:p>
            <a:r>
              <a:rPr lang="en-US" sz="1800" dirty="0" smtClean="0"/>
              <a:t>PHY - physical layer</a:t>
            </a:r>
          </a:p>
          <a:p>
            <a:r>
              <a:rPr lang="en-US" sz="1800" dirty="0" smtClean="0"/>
              <a:t>QAM - quadrature amplitude modulation</a:t>
            </a:r>
          </a:p>
        </p:txBody>
      </p:sp>
      <p:sp>
        <p:nvSpPr>
          <p:cNvPr id="28676" name="Content Placeholder 8"/>
          <p:cNvSpPr>
            <a:spLocks noGrp="1"/>
          </p:cNvSpPr>
          <p:nvPr>
            <p:ph sz="half" idx="2"/>
          </p:nvPr>
        </p:nvSpPr>
        <p:spPr>
          <a:xfrm>
            <a:off x="4648200" y="1981200"/>
            <a:ext cx="4495800" cy="4114800"/>
          </a:xfrm>
        </p:spPr>
        <p:txBody>
          <a:bodyPr/>
          <a:lstStyle/>
          <a:p>
            <a:r>
              <a:rPr lang="en-US" sz="1800" dirty="0" smtClean="0"/>
              <a:t>QPSK - quadrature phase shift keying</a:t>
            </a:r>
          </a:p>
          <a:p>
            <a:r>
              <a:rPr lang="en-US" sz="1800" dirty="0" smtClean="0"/>
              <a:t>RFIC – radio frequency integrated circuit</a:t>
            </a:r>
          </a:p>
          <a:p>
            <a:r>
              <a:rPr lang="en-US" sz="1800" dirty="0" smtClean="0"/>
              <a:t>RX – receive or receiver</a:t>
            </a:r>
          </a:p>
          <a:p>
            <a:r>
              <a:rPr lang="en-US" sz="1800" dirty="0" smtClean="0"/>
              <a:t>SC – single carrier</a:t>
            </a:r>
          </a:p>
          <a:p>
            <a:r>
              <a:rPr lang="en-US" sz="1800" dirty="0" smtClean="0"/>
              <a:t>SLS - sector level sweep 	</a:t>
            </a:r>
          </a:p>
          <a:p>
            <a:r>
              <a:rPr lang="en-US" sz="1800" dirty="0" smtClean="0"/>
              <a:t>SNR – signal to noise ratio</a:t>
            </a:r>
          </a:p>
          <a:p>
            <a:r>
              <a:rPr lang="en-US" sz="1800" dirty="0" smtClean="0"/>
              <a:t>SP – service period</a:t>
            </a:r>
          </a:p>
          <a:p>
            <a:r>
              <a:rPr lang="en-US" sz="1800" dirty="0" smtClean="0"/>
              <a:t>SQPSK – spread QPSK</a:t>
            </a:r>
          </a:p>
          <a:p>
            <a:r>
              <a:rPr lang="en-US" sz="1800" dirty="0" smtClean="0"/>
              <a:t>STA – station</a:t>
            </a:r>
          </a:p>
          <a:p>
            <a:r>
              <a:rPr lang="en-US" sz="1800" dirty="0" smtClean="0"/>
              <a:t>STF – short training field</a:t>
            </a:r>
          </a:p>
          <a:p>
            <a:r>
              <a:rPr lang="en-US" sz="1800" dirty="0" smtClean="0"/>
              <a:t>TG – task group</a:t>
            </a:r>
          </a:p>
          <a:p>
            <a:r>
              <a:rPr lang="en-US" sz="1800" dirty="0" smtClean="0"/>
              <a:t>TX – transmit or transmitter</a:t>
            </a:r>
          </a:p>
        </p:txBody>
      </p:sp>
      <p:sp>
        <p:nvSpPr>
          <p:cNvPr id="28677" name="Date Placeholder 3"/>
          <p:cNvSpPr>
            <a:spLocks noGrp="1"/>
          </p:cNvSpPr>
          <p:nvPr>
            <p:ph type="dt" sz="quarter" idx="10"/>
          </p:nvPr>
        </p:nvSpPr>
        <p:spPr>
          <a:noFill/>
        </p:spPr>
        <p:txBody>
          <a:bodyPr/>
          <a:lstStyle/>
          <a:p>
            <a:r>
              <a:rPr lang="en-US" smtClean="0"/>
              <a:t>March 2011</a:t>
            </a:r>
          </a:p>
        </p:txBody>
      </p:sp>
      <p:sp>
        <p:nvSpPr>
          <p:cNvPr id="28678" name="Footer Placeholder 4"/>
          <p:cNvSpPr>
            <a:spLocks noGrp="1"/>
          </p:cNvSpPr>
          <p:nvPr>
            <p:ph type="ftr" sz="quarter" idx="11"/>
          </p:nvPr>
        </p:nvSpPr>
        <p:spPr>
          <a:noFill/>
        </p:spPr>
        <p:txBody>
          <a:bodyPr/>
          <a:lstStyle/>
          <a:p>
            <a:r>
              <a:rPr lang="en-US" smtClean="0"/>
              <a:t>Eldad Perahia, Intel Corporation</a:t>
            </a:r>
          </a:p>
        </p:txBody>
      </p:sp>
      <p:sp>
        <p:nvSpPr>
          <p:cNvPr id="28679" name="Slide Number Placeholder 5"/>
          <p:cNvSpPr>
            <a:spLocks noGrp="1"/>
          </p:cNvSpPr>
          <p:nvPr>
            <p:ph type="sldNum" sz="quarter" idx="12"/>
          </p:nvPr>
        </p:nvSpPr>
        <p:spPr>
          <a:noFill/>
        </p:spPr>
        <p:txBody>
          <a:bodyPr/>
          <a:lstStyle/>
          <a:p>
            <a:r>
              <a:rPr lang="en-US" smtClean="0"/>
              <a:t>Slide </a:t>
            </a:r>
            <a:fld id="{B2281933-2FA3-4C93-B1EA-6B27F095563D}" type="slidenum">
              <a:rPr lang="en-US" smtClean="0"/>
              <a:pPr/>
              <a:t>35</a:t>
            </a:fld>
            <a:endParaRPr lang="en-US"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Acronyms (3/3)</a:t>
            </a:r>
            <a:endParaRPr lang="en-US" dirty="0"/>
          </a:p>
        </p:txBody>
      </p:sp>
      <p:sp>
        <p:nvSpPr>
          <p:cNvPr id="8" name="Content Placeholder 7"/>
          <p:cNvSpPr>
            <a:spLocks noGrp="1"/>
          </p:cNvSpPr>
          <p:nvPr>
            <p:ph sz="half" idx="1"/>
          </p:nvPr>
        </p:nvSpPr>
        <p:spPr>
          <a:xfrm>
            <a:off x="0" y="1981200"/>
            <a:ext cx="4495800" cy="4114800"/>
          </a:xfrm>
        </p:spPr>
        <p:txBody>
          <a:bodyPr/>
          <a:lstStyle/>
          <a:p>
            <a:r>
              <a:rPr lang="en-US" sz="1800" dirty="0" smtClean="0"/>
              <a:t>VHT – very high throughput</a:t>
            </a:r>
          </a:p>
          <a:p>
            <a:r>
              <a:rPr lang="en-US" sz="1800" dirty="0" smtClean="0"/>
              <a:t>WG – working group</a:t>
            </a:r>
          </a:p>
          <a:p>
            <a:r>
              <a:rPr lang="en-US" sz="1800" dirty="0" smtClean="0"/>
              <a:t>WPAN – wireless personal area networking</a:t>
            </a:r>
          </a:p>
          <a:p>
            <a:endParaRPr lang="en-US" sz="1800" dirty="0" smtClean="0"/>
          </a:p>
        </p:txBody>
      </p:sp>
      <p:sp>
        <p:nvSpPr>
          <p:cNvPr id="9" name="Content Placeholder 8"/>
          <p:cNvSpPr>
            <a:spLocks noGrp="1"/>
          </p:cNvSpPr>
          <p:nvPr>
            <p:ph sz="half" idx="2"/>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2011</a:t>
            </a:r>
            <a:endParaRPr lang="en-US"/>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FB482E01-E0DA-40F2-B3E5-DE67E2FE1727}"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7"/>
          <p:cNvSpPr>
            <a:spLocks noGrp="1"/>
          </p:cNvSpPr>
          <p:nvPr>
            <p:ph type="title"/>
          </p:nvPr>
        </p:nvSpPr>
        <p:spPr/>
        <p:txBody>
          <a:bodyPr/>
          <a:lstStyle/>
          <a:p>
            <a:r>
              <a:rPr lang="en-US" smtClean="0"/>
              <a:t>References</a:t>
            </a:r>
          </a:p>
        </p:txBody>
      </p:sp>
      <p:sp>
        <p:nvSpPr>
          <p:cNvPr id="29699" name="Content Placeholder 8"/>
          <p:cNvSpPr>
            <a:spLocks noGrp="1"/>
          </p:cNvSpPr>
          <p:nvPr>
            <p:ph idx="1"/>
          </p:nvPr>
        </p:nvSpPr>
        <p:spPr/>
        <p:txBody>
          <a:bodyPr/>
          <a:lstStyle/>
          <a:p>
            <a:r>
              <a:rPr lang="en-US" dirty="0" smtClean="0"/>
              <a:t>P802.11ad Draft 1.2</a:t>
            </a:r>
          </a:p>
          <a:p>
            <a:r>
              <a:rPr lang="en-US" dirty="0" smtClean="0"/>
              <a:t>Cordeiro, Carlos, “PHY/MAC Complete Proposal to TGad”, May 16, 2010, </a:t>
            </a:r>
            <a:r>
              <a:rPr lang="en-US" dirty="0" smtClean="0">
                <a:hlinkClick r:id="rId2"/>
              </a:rPr>
              <a:t>11-10/0432r2</a:t>
            </a:r>
            <a:endParaRPr lang="en-US" dirty="0" smtClean="0"/>
          </a:p>
          <a:p>
            <a:r>
              <a:rPr lang="en-US" dirty="0" smtClean="0"/>
              <a:t>Hansen, Christopher, “Beamforming Introduction”, May 16, 2010, </a:t>
            </a:r>
            <a:r>
              <a:rPr lang="en-US" dirty="0" smtClean="0">
                <a:hlinkClick r:id="rId3"/>
              </a:rPr>
              <a:t>11-10/0430r1</a:t>
            </a:r>
            <a:endParaRPr lang="en-US" dirty="0" smtClean="0"/>
          </a:p>
          <a:p>
            <a:r>
              <a:rPr lang="en-US" dirty="0" smtClean="0"/>
              <a:t>Cordeiro, Carlos and Shankar, Sai, “Next Generation Multi-Gbps Wireless LANs and PANs”, IEEE </a:t>
            </a:r>
            <a:r>
              <a:rPr lang="en-US" dirty="0" err="1" smtClean="0"/>
              <a:t>Globecom</a:t>
            </a:r>
            <a:r>
              <a:rPr lang="en-US" dirty="0" smtClean="0"/>
              <a:t> 2010, Dec 2010</a:t>
            </a:r>
          </a:p>
        </p:txBody>
      </p:sp>
      <p:sp>
        <p:nvSpPr>
          <p:cNvPr id="29700" name="Date Placeholder 4"/>
          <p:cNvSpPr>
            <a:spLocks noGrp="1"/>
          </p:cNvSpPr>
          <p:nvPr>
            <p:ph type="dt" sz="quarter" idx="10"/>
          </p:nvPr>
        </p:nvSpPr>
        <p:spPr>
          <a:noFill/>
        </p:spPr>
        <p:txBody>
          <a:bodyPr/>
          <a:lstStyle/>
          <a:p>
            <a:r>
              <a:rPr lang="en-US" smtClean="0"/>
              <a:t>March 2011</a:t>
            </a:r>
          </a:p>
        </p:txBody>
      </p:sp>
      <p:sp>
        <p:nvSpPr>
          <p:cNvPr id="29701" name="Footer Placeholder 5"/>
          <p:cNvSpPr>
            <a:spLocks noGrp="1"/>
          </p:cNvSpPr>
          <p:nvPr>
            <p:ph type="ftr" sz="quarter" idx="11"/>
          </p:nvPr>
        </p:nvSpPr>
        <p:spPr>
          <a:noFill/>
        </p:spPr>
        <p:txBody>
          <a:bodyPr/>
          <a:lstStyle/>
          <a:p>
            <a:r>
              <a:rPr lang="en-US" smtClean="0"/>
              <a:t>Eldad Perahia, Intel Corporation</a:t>
            </a:r>
          </a:p>
        </p:txBody>
      </p:sp>
      <p:sp>
        <p:nvSpPr>
          <p:cNvPr id="29702" name="Slide Number Placeholder 6"/>
          <p:cNvSpPr>
            <a:spLocks noGrp="1"/>
          </p:cNvSpPr>
          <p:nvPr>
            <p:ph type="sldNum" sz="quarter" idx="12"/>
          </p:nvPr>
        </p:nvSpPr>
        <p:spPr>
          <a:noFill/>
        </p:spPr>
        <p:txBody>
          <a:bodyPr/>
          <a:lstStyle/>
          <a:p>
            <a:r>
              <a:rPr lang="en-US" smtClean="0"/>
              <a:t>Slide </a:t>
            </a:r>
            <a:fld id="{1EDEBF48-2A1F-40E3-9D66-898EAB2CE76F}" type="slidenum">
              <a:rPr lang="en-US" smtClean="0"/>
              <a:pPr/>
              <a:t>37</a:t>
            </a:fld>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History</a:t>
            </a:r>
          </a:p>
        </p:txBody>
      </p:sp>
      <p:sp>
        <p:nvSpPr>
          <p:cNvPr id="6147" name="Text Placeholder 7"/>
          <p:cNvSpPr>
            <a:spLocks noGrp="1"/>
          </p:cNvSpPr>
          <p:nvPr>
            <p:ph type="body" idx="1"/>
          </p:nvPr>
        </p:nvSpPr>
        <p:spPr/>
        <p:txBody>
          <a:bodyPr/>
          <a:lstStyle/>
          <a:p>
            <a:r>
              <a:rPr lang="en-US" smtClean="0"/>
              <a:t>Very High Throughput Study Group</a:t>
            </a:r>
          </a:p>
        </p:txBody>
      </p:sp>
      <p:sp>
        <p:nvSpPr>
          <p:cNvPr id="6148" name="Content Placeholder 5"/>
          <p:cNvSpPr>
            <a:spLocks noGrp="1"/>
          </p:cNvSpPr>
          <p:nvPr>
            <p:ph sz="half" idx="2"/>
          </p:nvPr>
        </p:nvSpPr>
        <p:spPr/>
        <p:txBody>
          <a:bodyPr/>
          <a:lstStyle/>
          <a:p>
            <a:r>
              <a:rPr lang="en-US" sz="2000" dirty="0" smtClean="0"/>
              <a:t>Started in May 2007 initially to address Very High Throughput for &lt; 5GHz IMT-Advanced operation</a:t>
            </a:r>
          </a:p>
          <a:p>
            <a:r>
              <a:rPr lang="en-US" sz="2000" dirty="0" smtClean="0"/>
              <a:t>Initial discussions on 60 GHz started in Nov 2007</a:t>
            </a:r>
          </a:p>
          <a:p>
            <a:r>
              <a:rPr lang="en-US" sz="2000" dirty="0" smtClean="0"/>
              <a:t>60 GHz PAR approved Dec 2008</a:t>
            </a:r>
          </a:p>
        </p:txBody>
      </p:sp>
      <p:sp>
        <p:nvSpPr>
          <p:cNvPr id="6149" name="Text Placeholder 8"/>
          <p:cNvSpPr>
            <a:spLocks noGrp="1"/>
          </p:cNvSpPr>
          <p:nvPr>
            <p:ph type="body" sz="quarter" idx="3"/>
          </p:nvPr>
        </p:nvSpPr>
        <p:spPr/>
        <p:txBody>
          <a:bodyPr/>
          <a:lstStyle/>
          <a:p>
            <a:r>
              <a:rPr lang="en-US" smtClean="0"/>
              <a:t>802.11ad</a:t>
            </a:r>
          </a:p>
        </p:txBody>
      </p:sp>
      <p:sp>
        <p:nvSpPr>
          <p:cNvPr id="6150" name="Content Placeholder 9"/>
          <p:cNvSpPr>
            <a:spLocks noGrp="1"/>
          </p:cNvSpPr>
          <p:nvPr>
            <p:ph sz="quarter" idx="4"/>
          </p:nvPr>
        </p:nvSpPr>
        <p:spPr/>
        <p:txBody>
          <a:bodyPr/>
          <a:lstStyle/>
          <a:p>
            <a:r>
              <a:rPr lang="en-US" sz="2000" dirty="0" smtClean="0"/>
              <a:t>Task group started Jan 2009</a:t>
            </a:r>
          </a:p>
          <a:p>
            <a:r>
              <a:rPr lang="en-US" sz="2000" dirty="0" smtClean="0"/>
              <a:t>Task group documents</a:t>
            </a:r>
          </a:p>
          <a:p>
            <a:pPr lvl="1"/>
            <a:r>
              <a:rPr lang="en-US" sz="1800" dirty="0" smtClean="0"/>
              <a:t>Functional Requirements</a:t>
            </a:r>
          </a:p>
          <a:p>
            <a:pPr lvl="1"/>
            <a:r>
              <a:rPr lang="en-US" sz="1800" dirty="0" smtClean="0"/>
              <a:t>Evaluation Methodology</a:t>
            </a:r>
          </a:p>
          <a:p>
            <a:pPr lvl="1"/>
            <a:r>
              <a:rPr lang="en-US" sz="1800" dirty="0" smtClean="0"/>
              <a:t>Channel Models</a:t>
            </a:r>
          </a:p>
          <a:p>
            <a:pPr lvl="1"/>
            <a:r>
              <a:rPr lang="en-US" sz="1800" dirty="0" smtClean="0"/>
              <a:t>Usage Models</a:t>
            </a:r>
          </a:p>
          <a:p>
            <a:r>
              <a:rPr lang="en-US" sz="2000" dirty="0" smtClean="0"/>
              <a:t>Complete proposal approved May 2010 to create draft 0.1</a:t>
            </a:r>
          </a:p>
          <a:p>
            <a:r>
              <a:rPr lang="en-US" sz="2000" dirty="0" smtClean="0"/>
              <a:t>D1.0 approved by WG in Sept 2010</a:t>
            </a:r>
          </a:p>
          <a:p>
            <a:r>
              <a:rPr lang="en-US" sz="2000" dirty="0" smtClean="0"/>
              <a:t>D2.0 completed by TG in March 2011</a:t>
            </a:r>
          </a:p>
        </p:txBody>
      </p:sp>
      <p:sp>
        <p:nvSpPr>
          <p:cNvPr id="6151" name="Date Placeholder 2"/>
          <p:cNvSpPr>
            <a:spLocks noGrp="1"/>
          </p:cNvSpPr>
          <p:nvPr>
            <p:ph type="dt" sz="quarter" idx="10"/>
          </p:nvPr>
        </p:nvSpPr>
        <p:spPr>
          <a:noFill/>
        </p:spPr>
        <p:txBody>
          <a:bodyPr/>
          <a:lstStyle/>
          <a:p>
            <a:r>
              <a:rPr lang="en-US" smtClean="0"/>
              <a:t>March 2011</a:t>
            </a:r>
          </a:p>
        </p:txBody>
      </p:sp>
      <p:sp>
        <p:nvSpPr>
          <p:cNvPr id="6152" name="Footer Placeholder 3"/>
          <p:cNvSpPr>
            <a:spLocks noGrp="1"/>
          </p:cNvSpPr>
          <p:nvPr>
            <p:ph type="ftr" sz="quarter" idx="11"/>
          </p:nvPr>
        </p:nvSpPr>
        <p:spPr>
          <a:noFill/>
        </p:spPr>
        <p:txBody>
          <a:bodyPr/>
          <a:lstStyle/>
          <a:p>
            <a:r>
              <a:rPr lang="en-US" smtClean="0"/>
              <a:t>Eldad Perahia, Intel Corporation</a:t>
            </a:r>
          </a:p>
        </p:txBody>
      </p:sp>
      <p:sp>
        <p:nvSpPr>
          <p:cNvPr id="6153" name="Slide Number Placeholder 4"/>
          <p:cNvSpPr>
            <a:spLocks noGrp="1"/>
          </p:cNvSpPr>
          <p:nvPr>
            <p:ph type="sldNum" sz="quarter" idx="12"/>
          </p:nvPr>
        </p:nvSpPr>
        <p:spPr>
          <a:noFill/>
        </p:spPr>
        <p:txBody>
          <a:bodyPr/>
          <a:lstStyle/>
          <a:p>
            <a:r>
              <a:rPr lang="en-US" smtClean="0"/>
              <a:t>Slide </a:t>
            </a:r>
            <a:fld id="{702AD0F5-4FAB-41FE-AC98-369A7C172F61}" type="slidenum">
              <a:rPr lang="en-US" smtClean="0"/>
              <a:pPr/>
              <a:t>4</a:t>
            </a:fld>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Project Authorization Request (PAR)</a:t>
            </a:r>
          </a:p>
        </p:txBody>
      </p:sp>
      <p:sp>
        <p:nvSpPr>
          <p:cNvPr id="8195" name="Content Placeholder 2"/>
          <p:cNvSpPr>
            <a:spLocks noGrp="1"/>
          </p:cNvSpPr>
          <p:nvPr>
            <p:ph idx="1"/>
          </p:nvPr>
        </p:nvSpPr>
        <p:spPr/>
        <p:txBody>
          <a:bodyPr/>
          <a:lstStyle/>
          <a:p>
            <a:pPr>
              <a:lnSpc>
                <a:spcPct val="80000"/>
              </a:lnSpc>
            </a:pPr>
            <a:r>
              <a:rPr lang="en-US" sz="1600" smtClean="0"/>
              <a:t>The 60 GHz ISM band provides the opportunity for much wider band channels than in &lt;6 GHz enabling single link throughputs greater than 1 Gbps</a:t>
            </a:r>
          </a:p>
          <a:p>
            <a:pPr>
              <a:lnSpc>
                <a:spcPct val="80000"/>
              </a:lnSpc>
            </a:pPr>
            <a:r>
              <a:rPr lang="en-US" sz="1600" smtClean="0"/>
              <a:t>Two aspects of the PAR ensure distinct identity from 802.15.3c</a:t>
            </a:r>
          </a:p>
          <a:p>
            <a:pPr lvl="1">
              <a:lnSpc>
                <a:spcPct val="80000"/>
              </a:lnSpc>
            </a:pPr>
            <a:r>
              <a:rPr lang="en-US" sz="1400" smtClean="0"/>
              <a:t>Enable fast session transfer between PHYs </a:t>
            </a:r>
          </a:p>
          <a:p>
            <a:pPr lvl="1">
              <a:lnSpc>
                <a:spcPct val="80000"/>
              </a:lnSpc>
            </a:pPr>
            <a:r>
              <a:rPr lang="en-US" sz="1400" smtClean="0"/>
              <a:t>Maintain the 802.11 user experience</a:t>
            </a:r>
          </a:p>
          <a:p>
            <a:pPr>
              <a:lnSpc>
                <a:spcPct val="80000"/>
              </a:lnSpc>
            </a:pPr>
            <a:r>
              <a:rPr lang="en-US" sz="1600" smtClean="0"/>
              <a:t>Fast session transfer provides seamless rate fall back between VHT and 802.11n for multi-band devices</a:t>
            </a:r>
          </a:p>
          <a:p>
            <a:pPr lvl="1">
              <a:lnSpc>
                <a:spcPct val="80000"/>
              </a:lnSpc>
            </a:pPr>
            <a:r>
              <a:rPr lang="en-US" sz="1400" smtClean="0"/>
              <a:t>Provides expected WLAN coverage from combo 60 + 2.4/5 GHz devices</a:t>
            </a:r>
          </a:p>
          <a:p>
            <a:pPr lvl="1">
              <a:lnSpc>
                <a:spcPct val="80000"/>
              </a:lnSpc>
            </a:pPr>
            <a:r>
              <a:rPr lang="en-US" sz="1400" smtClean="0"/>
              <a:t>Does not mandate multi-band devices</a:t>
            </a:r>
          </a:p>
          <a:p>
            <a:pPr>
              <a:lnSpc>
                <a:spcPct val="80000"/>
              </a:lnSpc>
            </a:pPr>
            <a:r>
              <a:rPr lang="en-US" sz="1600" smtClean="0"/>
              <a:t>As an amendment to 802.11, VHT maintains the 802.11 user experience</a:t>
            </a:r>
          </a:p>
          <a:p>
            <a:pPr lvl="1">
              <a:lnSpc>
                <a:spcPct val="80000"/>
              </a:lnSpc>
            </a:pPr>
            <a:r>
              <a:rPr lang="en-US" sz="1400" smtClean="0"/>
              <a:t>maintaining the network architecture of the 802.11 system</a:t>
            </a:r>
          </a:p>
          <a:p>
            <a:pPr lvl="2">
              <a:lnSpc>
                <a:spcPct val="80000"/>
              </a:lnSpc>
            </a:pPr>
            <a:r>
              <a:rPr lang="en-US" sz="1200" smtClean="0"/>
              <a:t>E.g. infrastructure basic service set, extended service set, access point, station</a:t>
            </a:r>
          </a:p>
          <a:p>
            <a:pPr lvl="1">
              <a:lnSpc>
                <a:spcPct val="80000"/>
              </a:lnSpc>
            </a:pPr>
            <a:r>
              <a:rPr lang="en-US" sz="1400" smtClean="0"/>
              <a:t>Reuse and maintain backward compatibility to 802.11 management plane</a:t>
            </a:r>
          </a:p>
          <a:p>
            <a:pPr lvl="2">
              <a:lnSpc>
                <a:spcPct val="80000"/>
              </a:lnSpc>
            </a:pPr>
            <a:r>
              <a:rPr lang="en-US" sz="1200" smtClean="0"/>
              <a:t>E.g. association, authentication, security, measurement, capability exchange, MIB</a:t>
            </a:r>
          </a:p>
          <a:p>
            <a:pPr>
              <a:lnSpc>
                <a:spcPct val="80000"/>
              </a:lnSpc>
            </a:pPr>
            <a:r>
              <a:rPr lang="en-US" sz="1600" smtClean="0"/>
              <a:t>Coexistence</a:t>
            </a:r>
          </a:p>
          <a:p>
            <a:pPr lvl="1">
              <a:lnSpc>
                <a:spcPct val="80000"/>
              </a:lnSpc>
            </a:pPr>
            <a:r>
              <a:rPr lang="en-US" sz="1400" smtClean="0"/>
              <a:t>Coexistence with 802.15.3c in the 60 GHz band is an important issue to VHT demonstrated by being explicitly called out in the PAR scope</a:t>
            </a:r>
          </a:p>
          <a:p>
            <a:pPr lvl="1">
              <a:lnSpc>
                <a:spcPct val="80000"/>
              </a:lnSpc>
            </a:pPr>
            <a:r>
              <a:rPr lang="en-US" sz="1400" smtClean="0"/>
              <a:t>Furthermore, the task group will produce a coexistence assurance document</a:t>
            </a:r>
          </a:p>
        </p:txBody>
      </p:sp>
      <p:sp>
        <p:nvSpPr>
          <p:cNvPr id="8196" name="Date Placeholder 3"/>
          <p:cNvSpPr>
            <a:spLocks noGrp="1"/>
          </p:cNvSpPr>
          <p:nvPr>
            <p:ph type="dt" sz="quarter" idx="10"/>
          </p:nvPr>
        </p:nvSpPr>
        <p:spPr>
          <a:noFill/>
        </p:spPr>
        <p:txBody>
          <a:bodyPr/>
          <a:lstStyle/>
          <a:p>
            <a:r>
              <a:rPr lang="en-US" smtClean="0"/>
              <a:t>March 2011</a:t>
            </a:r>
          </a:p>
        </p:txBody>
      </p:sp>
      <p:sp>
        <p:nvSpPr>
          <p:cNvPr id="8197" name="Footer Placeholder 4"/>
          <p:cNvSpPr>
            <a:spLocks noGrp="1"/>
          </p:cNvSpPr>
          <p:nvPr>
            <p:ph type="ftr" sz="quarter" idx="11"/>
          </p:nvPr>
        </p:nvSpPr>
        <p:spPr>
          <a:noFill/>
        </p:spPr>
        <p:txBody>
          <a:bodyPr/>
          <a:lstStyle/>
          <a:p>
            <a:r>
              <a:rPr lang="en-US" smtClean="0"/>
              <a:t>Eldad Perahia, Intel Corporation</a:t>
            </a:r>
          </a:p>
        </p:txBody>
      </p:sp>
      <p:sp>
        <p:nvSpPr>
          <p:cNvPr id="8198" name="Slide Number Placeholder 5"/>
          <p:cNvSpPr>
            <a:spLocks noGrp="1"/>
          </p:cNvSpPr>
          <p:nvPr>
            <p:ph type="sldNum" sz="quarter" idx="12"/>
          </p:nvPr>
        </p:nvSpPr>
        <p:spPr>
          <a:noFill/>
        </p:spPr>
        <p:txBody>
          <a:bodyPr/>
          <a:lstStyle/>
          <a:p>
            <a:r>
              <a:rPr lang="en-US" smtClean="0"/>
              <a:t>Slide </a:t>
            </a:r>
            <a:fld id="{3991B409-9ADE-4FAB-885A-643DAD3168FF}" type="slidenum">
              <a:rPr lang="en-US" smtClean="0"/>
              <a:pPr/>
              <a:t>5</a:t>
            </a:fld>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802.11ad Official Timeline</a:t>
            </a:r>
            <a:endParaRPr lang="en-US" dirty="0"/>
          </a:p>
        </p:txBody>
      </p:sp>
      <p:sp>
        <p:nvSpPr>
          <p:cNvPr id="3" name="Content Placeholder 2"/>
          <p:cNvSpPr>
            <a:spLocks noGrp="1"/>
          </p:cNvSpPr>
          <p:nvPr>
            <p:ph idx="1"/>
          </p:nvPr>
        </p:nvSpPr>
        <p:spPr/>
        <p:txBody>
          <a:bodyPr/>
          <a:lstStyle/>
          <a:p>
            <a:r>
              <a:rPr lang="en-US" dirty="0" smtClean="0"/>
              <a:t>PAR approved: Dec 09, 2009</a:t>
            </a:r>
          </a:p>
          <a:p>
            <a:r>
              <a:rPr lang="en-US" dirty="0" smtClean="0"/>
              <a:t>Initial Working Group Letter Ballot: September 2010</a:t>
            </a:r>
          </a:p>
          <a:p>
            <a:r>
              <a:rPr lang="en-US" dirty="0" smtClean="0"/>
              <a:t>Recirculation Working Group Letter Ballot: March 2011</a:t>
            </a:r>
          </a:p>
          <a:p>
            <a:r>
              <a:rPr lang="en-US" dirty="0" smtClean="0"/>
              <a:t>Initial Sponsor Ballot: planned for December 2011</a:t>
            </a:r>
          </a:p>
          <a:p>
            <a:r>
              <a:rPr lang="en-US" dirty="0" smtClean="0"/>
              <a:t>Recirculation Sponsor Ballot: planned for March 2012</a:t>
            </a:r>
          </a:p>
          <a:p>
            <a:r>
              <a:rPr lang="en-US" dirty="0" smtClean="0"/>
              <a:t>Final Working Group Approval: planned for July 2012</a:t>
            </a:r>
          </a:p>
          <a:p>
            <a:r>
              <a:rPr lang="en-US" dirty="0" err="1" smtClean="0"/>
              <a:t>RevCom</a:t>
            </a:r>
            <a:r>
              <a:rPr lang="en-US" dirty="0" smtClean="0"/>
              <a:t> &amp; Standards Board Final Approval: planned for December 2012</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FB482E01-E0DA-40F2-B3E5-DE67E2FE1727}"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Summary of 802.11ad Enhancements</a:t>
            </a:r>
          </a:p>
        </p:txBody>
      </p:sp>
      <p:sp>
        <p:nvSpPr>
          <p:cNvPr id="9219" name="Date Placeholder 2"/>
          <p:cNvSpPr>
            <a:spLocks noGrp="1"/>
          </p:cNvSpPr>
          <p:nvPr>
            <p:ph type="dt" sz="quarter" idx="10"/>
          </p:nvPr>
        </p:nvSpPr>
        <p:spPr>
          <a:noFill/>
        </p:spPr>
        <p:txBody>
          <a:bodyPr/>
          <a:lstStyle/>
          <a:p>
            <a:r>
              <a:rPr lang="en-US" smtClean="0"/>
              <a:t>March 2011</a:t>
            </a:r>
          </a:p>
        </p:txBody>
      </p:sp>
      <p:sp>
        <p:nvSpPr>
          <p:cNvPr id="9220" name="Footer Placeholder 3"/>
          <p:cNvSpPr>
            <a:spLocks noGrp="1"/>
          </p:cNvSpPr>
          <p:nvPr>
            <p:ph type="ftr" sz="quarter" idx="11"/>
          </p:nvPr>
        </p:nvSpPr>
        <p:spPr>
          <a:noFill/>
        </p:spPr>
        <p:txBody>
          <a:bodyPr/>
          <a:lstStyle/>
          <a:p>
            <a:r>
              <a:rPr lang="en-US" smtClean="0"/>
              <a:t>Eldad Perahia, Intel Corporation</a:t>
            </a:r>
          </a:p>
        </p:txBody>
      </p:sp>
      <p:sp>
        <p:nvSpPr>
          <p:cNvPr id="9221" name="Slide Number Placeholder 4"/>
          <p:cNvSpPr>
            <a:spLocks noGrp="1"/>
          </p:cNvSpPr>
          <p:nvPr>
            <p:ph type="sldNum" sz="quarter" idx="12"/>
          </p:nvPr>
        </p:nvSpPr>
        <p:spPr>
          <a:noFill/>
        </p:spPr>
        <p:txBody>
          <a:bodyPr/>
          <a:lstStyle/>
          <a:p>
            <a:r>
              <a:rPr lang="en-US" smtClean="0"/>
              <a:t>Slide </a:t>
            </a:r>
            <a:fld id="{7FD03DDB-8B63-49D8-BCFC-2A2A885BF54D}" type="slidenum">
              <a:rPr lang="en-US" smtClean="0"/>
              <a:pPr/>
              <a:t>7</a:t>
            </a:fld>
            <a:endParaRPr lang="en-US" smtClean="0"/>
          </a:p>
        </p:txBody>
      </p:sp>
      <p:graphicFrame>
        <p:nvGraphicFramePr>
          <p:cNvPr id="6" name="Group 80"/>
          <p:cNvGraphicFramePr>
            <a:graphicFrameLocks/>
          </p:cNvGraphicFramePr>
          <p:nvPr/>
        </p:nvGraphicFramePr>
        <p:xfrm>
          <a:off x="381000" y="1752600"/>
          <a:ext cx="8237538" cy="4663440"/>
        </p:xfrm>
        <a:graphic>
          <a:graphicData uri="http://schemas.openxmlformats.org/drawingml/2006/table">
            <a:tbl>
              <a:tblPr/>
              <a:tblGrid>
                <a:gridCol w="1819424"/>
                <a:gridCol w="2935182"/>
                <a:gridCol w="3482932"/>
              </a:tblGrid>
              <a:tr h="344630">
                <a:tc>
                  <a:txBody>
                    <a:bodyPr/>
                    <a:lstStyle/>
                    <a:p>
                      <a:pPr marL="0" marR="0" lvl="0" indent="0" algn="ctr" defTabSz="914400" rtl="0" eaLnBrk="1" fontAlgn="base" latinLnBrk="0" hangingPunct="1">
                        <a:lnSpc>
                          <a:spcPct val="100000"/>
                        </a:lnSpc>
                        <a:spcBef>
                          <a:spcPct val="6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Item</a:t>
                      </a:r>
                    </a:p>
                  </a:txBody>
                  <a:tcPr marL="87478" marR="8747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6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Feature</a:t>
                      </a:r>
                    </a:p>
                  </a:txBody>
                  <a:tcPr marL="87478" marR="8747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60000"/>
                        </a:spcBef>
                        <a:spcAft>
                          <a:spcPct val="0"/>
                        </a:spcAft>
                        <a:buClrTx/>
                        <a:buSzTx/>
                        <a:buFontTx/>
                        <a:buNone/>
                        <a:tabLst/>
                      </a:pPr>
                      <a:r>
                        <a:rPr kumimoji="0" lang="en-US" sz="1800" b="0" i="0" u="none" strike="noStrike" kern="1200" cap="none" normalizeH="0" baseline="0" dirty="0" smtClean="0">
                          <a:ln>
                            <a:noFill/>
                          </a:ln>
                          <a:solidFill>
                            <a:schemeClr val="tx1"/>
                          </a:solidFill>
                          <a:effectLst/>
                          <a:latin typeface="Verdana" pitchFamily="34" charset="0"/>
                          <a:ea typeface="+mn-ea"/>
                          <a:cs typeface="+mn-cs"/>
                        </a:rPr>
                        <a:t>Technical details</a:t>
                      </a:r>
                    </a:p>
                  </a:txBody>
                  <a:tcPr marL="87478" marR="8747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2">
                        <a:lumMod val="20000"/>
                        <a:lumOff val="80000"/>
                      </a:schemeClr>
                    </a:solidFill>
                  </a:tcPr>
                </a:tc>
              </a:tr>
              <a:tr h="315911">
                <a:tc>
                  <a:txBody>
                    <a:bodyPr/>
                    <a:lstStyle/>
                    <a:p>
                      <a:pPr marL="0" marR="0" lvl="0" indent="0" algn="l" defTabSz="914400" rtl="0" eaLnBrk="1" fontAlgn="base" latinLnBrk="0" hangingPunct="1">
                        <a:lnSpc>
                          <a:spcPct val="100000"/>
                        </a:lnSpc>
                        <a:spcBef>
                          <a:spcPct val="6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Network architecture</a:t>
                      </a:r>
                    </a:p>
                  </a:txBody>
                  <a:tcPr marL="87478" marR="8747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6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Infra-BSS, IBSS, PBSS</a:t>
                      </a:r>
                    </a:p>
                  </a:txBody>
                  <a:tcPr marL="87478" marR="8747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6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Backward compatibility to 802.11 + native WPAN support</a:t>
                      </a:r>
                    </a:p>
                  </a:txBody>
                  <a:tcPr marL="87478" marR="8747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5911">
                <a:tc>
                  <a:txBody>
                    <a:bodyPr/>
                    <a:lstStyle/>
                    <a:p>
                      <a:pPr marL="0" marR="0" lvl="0" indent="0" algn="l" defTabSz="914400" rtl="0" eaLnBrk="1" fontAlgn="base" latinLnBrk="0" hangingPunct="1">
                        <a:lnSpc>
                          <a:spcPct val="100000"/>
                        </a:lnSpc>
                        <a:spcBef>
                          <a:spcPct val="6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Medium access</a:t>
                      </a:r>
                    </a:p>
                  </a:txBody>
                  <a:tcPr marL="87478" marR="8747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6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Scheduled access and contention access</a:t>
                      </a:r>
                    </a:p>
                  </a:txBody>
                  <a:tcPr marL="87478" marR="8747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60000"/>
                        </a:spcBef>
                        <a:spcAft>
                          <a:spcPct val="0"/>
                        </a:spcAft>
                        <a:buClrTx/>
                        <a:buSzTx/>
                        <a:buFontTx/>
                        <a:buNone/>
                        <a:tabLst/>
                      </a:pPr>
                      <a:r>
                        <a:rPr lang="en-US" sz="1600" dirty="0" smtClean="0"/>
                        <a:t>Enables both the low power and the high performance devices</a:t>
                      </a:r>
                      <a:endParaRPr kumimoji="0" lang="en-US" sz="1600" b="0" i="0" u="none" strike="noStrike" cap="none" normalizeH="0" baseline="0" dirty="0" smtClean="0">
                        <a:ln>
                          <a:noFill/>
                        </a:ln>
                        <a:solidFill>
                          <a:schemeClr val="tx1"/>
                        </a:solidFill>
                        <a:effectLst/>
                        <a:latin typeface="Verdana" pitchFamily="34" charset="0"/>
                      </a:endParaRPr>
                    </a:p>
                  </a:txBody>
                  <a:tcPr marL="87478" marR="8747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6076">
                <a:tc>
                  <a:txBody>
                    <a:bodyPr/>
                    <a:lstStyle/>
                    <a:p>
                      <a:pPr marL="0" marR="0" lvl="0" indent="0" algn="l" defTabSz="914400" rtl="0" eaLnBrk="1" fontAlgn="base" latinLnBrk="0" hangingPunct="1">
                        <a:lnSpc>
                          <a:spcPct val="100000"/>
                        </a:lnSpc>
                        <a:spcBef>
                          <a:spcPct val="6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Power saving</a:t>
                      </a:r>
                    </a:p>
                  </a:txBody>
                  <a:tcPr marL="87478" marR="8747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6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Advanced power saving techniques</a:t>
                      </a:r>
                    </a:p>
                  </a:txBody>
                  <a:tcPr marL="87478" marR="8747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6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Can be more power efficient than today’s 802.11</a:t>
                      </a:r>
                    </a:p>
                  </a:txBody>
                  <a:tcPr marL="87478" marR="8747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5911">
                <a:tc>
                  <a:txBody>
                    <a:bodyPr/>
                    <a:lstStyle/>
                    <a:p>
                      <a:pPr marL="0" marR="0" lvl="0" indent="0" algn="l" defTabSz="914400" rtl="0" eaLnBrk="1" fontAlgn="base" latinLnBrk="0" hangingPunct="1">
                        <a:lnSpc>
                          <a:spcPct val="100000"/>
                        </a:lnSpc>
                        <a:spcBef>
                          <a:spcPct val="6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Security mechanism</a:t>
                      </a:r>
                    </a:p>
                  </a:txBody>
                  <a:tcPr marL="87478" marR="8747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6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GCMP</a:t>
                      </a:r>
                    </a:p>
                  </a:txBody>
                  <a:tcPr marL="87478" marR="8747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6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rPr>
                        <a:t>Secure communication at </a:t>
                      </a:r>
                      <a:r>
                        <a:rPr kumimoji="0" lang="en-US" sz="1600" b="0" i="0" u="none" strike="noStrike" cap="none" normalizeH="0" baseline="0" dirty="0" err="1" smtClean="0">
                          <a:ln>
                            <a:noFill/>
                          </a:ln>
                          <a:solidFill>
                            <a:schemeClr val="tx1"/>
                          </a:solidFill>
                          <a:effectLst/>
                          <a:latin typeface="Verdana" pitchFamily="34" charset="0"/>
                        </a:rPr>
                        <a:t>Gbps</a:t>
                      </a:r>
                      <a:r>
                        <a:rPr kumimoji="0" lang="en-US" sz="1600" b="0" i="0" u="none" strike="noStrike" cap="none" normalizeH="0" baseline="0" dirty="0" smtClean="0">
                          <a:ln>
                            <a:noFill/>
                          </a:ln>
                          <a:solidFill>
                            <a:schemeClr val="tx1"/>
                          </a:solidFill>
                          <a:effectLst/>
                          <a:latin typeface="Verdana" pitchFamily="34" charset="0"/>
                        </a:rPr>
                        <a:t> rates</a:t>
                      </a:r>
                    </a:p>
                  </a:txBody>
                  <a:tcPr marL="87478" marR="8747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6504">
                <a:tc>
                  <a:txBody>
                    <a:bodyPr/>
                    <a:lstStyle/>
                    <a:p>
                      <a:pPr marL="0" marR="0" lvl="0" indent="0" algn="l" defTabSz="914400" rtl="0" eaLnBrk="1" fontAlgn="base" latinLnBrk="0" hangingPunct="1">
                        <a:lnSpc>
                          <a:spcPct val="100000"/>
                        </a:lnSpc>
                        <a:spcBef>
                          <a:spcPct val="60000"/>
                        </a:spcBef>
                        <a:spcAft>
                          <a:spcPct val="0"/>
                        </a:spcAft>
                        <a:buClrTx/>
                        <a:buSzTx/>
                        <a:buFontTx/>
                        <a:buNone/>
                        <a:tabLst/>
                      </a:pPr>
                      <a:r>
                        <a:rPr kumimoji="0" lang="en-US" sz="1600" b="0" i="0" u="none" strike="noStrike" kern="1200" cap="none" normalizeH="0" baseline="0" dirty="0" smtClean="0">
                          <a:ln>
                            <a:noFill/>
                          </a:ln>
                          <a:solidFill>
                            <a:schemeClr val="tx1"/>
                          </a:solidFill>
                          <a:effectLst/>
                          <a:latin typeface="Verdana" pitchFamily="34" charset="0"/>
                          <a:ea typeface="+mn-ea"/>
                          <a:cs typeface="+mn-cs"/>
                        </a:rPr>
                        <a:t>PHY</a:t>
                      </a:r>
                    </a:p>
                  </a:txBody>
                  <a:tcPr marL="87478" marR="8747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60000"/>
                        </a:spcBef>
                        <a:spcAft>
                          <a:spcPct val="0"/>
                        </a:spcAft>
                        <a:buClrTx/>
                        <a:buSzTx/>
                        <a:buFontTx/>
                        <a:buNone/>
                        <a:tabLst/>
                      </a:pPr>
                      <a:r>
                        <a:rPr kumimoji="0" lang="en-US" sz="1600" b="0" i="0" u="none" strike="noStrike" kern="1200" cap="none" normalizeH="0" baseline="0" dirty="0" smtClean="0">
                          <a:ln>
                            <a:noFill/>
                          </a:ln>
                          <a:solidFill>
                            <a:schemeClr val="tx1"/>
                          </a:solidFill>
                          <a:effectLst/>
                          <a:latin typeface="Verdana" pitchFamily="34" charset="0"/>
                          <a:ea typeface="+mn-ea"/>
                          <a:cs typeface="+mn-cs"/>
                        </a:rPr>
                        <a:t>SC and OFDM, with common preamble and coding</a:t>
                      </a:r>
                    </a:p>
                  </a:txBody>
                  <a:tcPr marL="87478" marR="8747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60000"/>
                        </a:spcBef>
                        <a:spcAft>
                          <a:spcPct val="0"/>
                        </a:spcAft>
                        <a:buClrTx/>
                        <a:buSzTx/>
                        <a:buFont typeface="Arial" pitchFamily="34" charset="0"/>
                        <a:buChar char="•"/>
                        <a:tabLst/>
                      </a:pPr>
                      <a:r>
                        <a:rPr kumimoji="0" lang="en-US" sz="1600" b="0" i="0" u="none" strike="noStrike" kern="1200" cap="none" normalizeH="0" baseline="0" dirty="0" smtClean="0">
                          <a:ln>
                            <a:noFill/>
                          </a:ln>
                          <a:solidFill>
                            <a:schemeClr val="tx1"/>
                          </a:solidFill>
                          <a:effectLst/>
                          <a:latin typeface="Verdana" pitchFamily="34" charset="0"/>
                          <a:ea typeface="+mn-ea"/>
                          <a:cs typeface="+mn-cs"/>
                        </a:rPr>
                        <a:t> Up to 7Gbps with OFDM</a:t>
                      </a:r>
                    </a:p>
                    <a:p>
                      <a:pPr marL="0" marR="0" lvl="0" indent="0" algn="ctr" defTabSz="914400" rtl="0" eaLnBrk="1" fontAlgn="base" latinLnBrk="0" hangingPunct="1">
                        <a:lnSpc>
                          <a:spcPct val="100000"/>
                        </a:lnSpc>
                        <a:spcBef>
                          <a:spcPct val="60000"/>
                        </a:spcBef>
                        <a:spcAft>
                          <a:spcPct val="0"/>
                        </a:spcAft>
                        <a:buClrTx/>
                        <a:buSzTx/>
                        <a:buFont typeface="Arial" pitchFamily="34" charset="0"/>
                        <a:buChar char="•"/>
                        <a:tabLst/>
                      </a:pPr>
                      <a:r>
                        <a:rPr kumimoji="0" lang="en-US" sz="1600" b="0" i="0" u="none" strike="noStrike" kern="1200" cap="none" normalizeH="0" baseline="0" dirty="0" smtClean="0">
                          <a:ln>
                            <a:noFill/>
                          </a:ln>
                          <a:solidFill>
                            <a:schemeClr val="tx1"/>
                          </a:solidFill>
                          <a:effectLst/>
                          <a:latin typeface="Verdana" pitchFamily="34" charset="0"/>
                          <a:ea typeface="+mn-ea"/>
                          <a:cs typeface="+mn-cs"/>
                        </a:rPr>
                        <a:t> Up to 4.6Gbps with SC</a:t>
                      </a:r>
                    </a:p>
                  </a:txBody>
                  <a:tcPr marL="87478" marR="8747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6504">
                <a:tc>
                  <a:txBody>
                    <a:bodyPr/>
                    <a:lstStyle/>
                    <a:p>
                      <a:pPr marL="0" marR="0" lvl="0" indent="0" algn="l" defTabSz="914400" rtl="0" eaLnBrk="1" fontAlgn="base" latinLnBrk="0" hangingPunct="1">
                        <a:lnSpc>
                          <a:spcPct val="100000"/>
                        </a:lnSpc>
                        <a:spcBef>
                          <a:spcPct val="60000"/>
                        </a:spcBef>
                        <a:spcAft>
                          <a:spcPct val="0"/>
                        </a:spcAft>
                        <a:buClrTx/>
                        <a:buSzTx/>
                        <a:buFontTx/>
                        <a:buNone/>
                        <a:tabLst/>
                      </a:pPr>
                      <a:r>
                        <a:rPr kumimoji="0" lang="en-US" sz="1600" b="0" i="0" u="none" strike="noStrike" kern="1200" cap="none" normalizeH="0" baseline="0" dirty="0" err="1" smtClean="0">
                          <a:ln>
                            <a:noFill/>
                          </a:ln>
                          <a:solidFill>
                            <a:schemeClr val="tx1"/>
                          </a:solidFill>
                          <a:effectLst/>
                          <a:latin typeface="Verdana" pitchFamily="34" charset="0"/>
                          <a:ea typeface="+mn-ea"/>
                          <a:cs typeface="+mn-cs"/>
                        </a:rPr>
                        <a:t>Beamforming</a:t>
                      </a:r>
                      <a:endParaRPr kumimoji="0" lang="en-US" sz="1600" b="0" i="0" u="none" strike="noStrike" kern="1200" cap="none" normalizeH="0" baseline="0" dirty="0" smtClean="0">
                        <a:ln>
                          <a:noFill/>
                        </a:ln>
                        <a:solidFill>
                          <a:schemeClr val="tx1"/>
                        </a:solidFill>
                        <a:effectLst/>
                        <a:latin typeface="Verdana" pitchFamily="34" charset="0"/>
                        <a:ea typeface="+mn-ea"/>
                        <a:cs typeface="+mn-cs"/>
                      </a:endParaRPr>
                    </a:p>
                  </a:txBody>
                  <a:tcPr marL="87478" marR="8747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60000"/>
                        </a:spcBef>
                        <a:spcAft>
                          <a:spcPct val="0"/>
                        </a:spcAft>
                        <a:buClrTx/>
                        <a:buSzTx/>
                        <a:buFontTx/>
                        <a:buNone/>
                        <a:tabLst/>
                      </a:pPr>
                      <a:r>
                        <a:rPr kumimoji="0" lang="en-US" sz="1600" b="0" i="0" u="none" strike="noStrike" kern="1200" cap="none" normalizeH="0" baseline="0" dirty="0" smtClean="0">
                          <a:ln>
                            <a:noFill/>
                          </a:ln>
                          <a:solidFill>
                            <a:schemeClr val="tx1"/>
                          </a:solidFill>
                          <a:effectLst/>
                          <a:latin typeface="Verdana" pitchFamily="34" charset="0"/>
                          <a:ea typeface="+mn-ea"/>
                          <a:cs typeface="+mn-cs"/>
                        </a:rPr>
                        <a:t>Unified and flexible </a:t>
                      </a:r>
                      <a:r>
                        <a:rPr kumimoji="0" lang="en-US" sz="1600" b="0" i="0" u="none" strike="noStrike" kern="1200" cap="none" normalizeH="0" baseline="0" dirty="0" err="1" smtClean="0">
                          <a:ln>
                            <a:noFill/>
                          </a:ln>
                          <a:solidFill>
                            <a:schemeClr val="tx1"/>
                          </a:solidFill>
                          <a:effectLst/>
                          <a:latin typeface="Verdana" pitchFamily="34" charset="0"/>
                          <a:ea typeface="+mn-ea"/>
                          <a:cs typeface="+mn-cs"/>
                        </a:rPr>
                        <a:t>beamforming</a:t>
                      </a:r>
                      <a:r>
                        <a:rPr kumimoji="0" lang="en-US" sz="1600" b="0" i="0" u="none" strike="noStrike" kern="1200" cap="none" normalizeH="0" baseline="0" dirty="0" smtClean="0">
                          <a:ln>
                            <a:noFill/>
                          </a:ln>
                          <a:solidFill>
                            <a:schemeClr val="tx1"/>
                          </a:solidFill>
                          <a:effectLst/>
                          <a:latin typeface="Verdana" pitchFamily="34" charset="0"/>
                          <a:ea typeface="+mn-ea"/>
                          <a:cs typeface="+mn-cs"/>
                        </a:rPr>
                        <a:t> scheme</a:t>
                      </a:r>
                    </a:p>
                  </a:txBody>
                  <a:tcPr marL="87478" marR="8747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60000"/>
                        </a:spcBef>
                        <a:spcAft>
                          <a:spcPct val="0"/>
                        </a:spcAft>
                        <a:buClrTx/>
                        <a:buSzTx/>
                        <a:buFontTx/>
                        <a:buNone/>
                        <a:tabLst/>
                      </a:pPr>
                      <a:r>
                        <a:rPr kumimoji="0" lang="en-US" sz="1600" b="0" i="0" u="none" strike="noStrike" kern="1200" cap="none" normalizeH="0" baseline="0" dirty="0" smtClean="0">
                          <a:ln>
                            <a:noFill/>
                          </a:ln>
                          <a:solidFill>
                            <a:schemeClr val="tx1"/>
                          </a:solidFill>
                          <a:effectLst/>
                          <a:latin typeface="Verdana" pitchFamily="34" charset="0"/>
                          <a:ea typeface="+mn-ea"/>
                          <a:cs typeface="+mn-cs"/>
                        </a:rPr>
                        <a:t>Enables robust communication at ranges beyond 10m</a:t>
                      </a:r>
                    </a:p>
                  </a:txBody>
                  <a:tcPr marL="87478" marR="8747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1834">
                <a:tc>
                  <a:txBody>
                    <a:bodyPr/>
                    <a:lstStyle/>
                    <a:p>
                      <a:pPr marL="0" marR="0" lvl="0" indent="0" algn="l" defTabSz="914400" rtl="0" eaLnBrk="1" fontAlgn="base" latinLnBrk="0" hangingPunct="1">
                        <a:lnSpc>
                          <a:spcPct val="100000"/>
                        </a:lnSpc>
                        <a:spcBef>
                          <a:spcPct val="60000"/>
                        </a:spcBef>
                        <a:spcAft>
                          <a:spcPct val="0"/>
                        </a:spcAft>
                        <a:buClrTx/>
                        <a:buSzTx/>
                        <a:buFontTx/>
                        <a:buNone/>
                        <a:tabLst/>
                      </a:pPr>
                      <a:r>
                        <a:rPr kumimoji="0" lang="en-US" sz="1600" b="0" i="0" u="none" strike="noStrike" kern="1200" cap="none" normalizeH="0" baseline="0" dirty="0" smtClean="0">
                          <a:ln>
                            <a:noFill/>
                          </a:ln>
                          <a:solidFill>
                            <a:schemeClr val="tx1"/>
                          </a:solidFill>
                          <a:effectLst/>
                          <a:latin typeface="Verdana" pitchFamily="34" charset="0"/>
                          <a:ea typeface="+mn-ea"/>
                          <a:cs typeface="+mn-cs"/>
                        </a:rPr>
                        <a:t>Fast session transfer</a:t>
                      </a:r>
                    </a:p>
                  </a:txBody>
                  <a:tcPr marL="87478" marR="8747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60000"/>
                        </a:spcBef>
                        <a:spcAft>
                          <a:spcPct val="0"/>
                        </a:spcAft>
                        <a:buClrTx/>
                        <a:buSzTx/>
                        <a:buFontTx/>
                        <a:buNone/>
                        <a:tabLst/>
                      </a:pPr>
                      <a:r>
                        <a:rPr kumimoji="0" lang="en-US" sz="1600" b="0" i="0" u="none" strike="noStrike" kern="1200" cap="none" normalizeH="0" baseline="0" dirty="0" smtClean="0">
                          <a:ln>
                            <a:noFill/>
                          </a:ln>
                          <a:solidFill>
                            <a:schemeClr val="tx1"/>
                          </a:solidFill>
                          <a:effectLst/>
                          <a:latin typeface="Verdana" pitchFamily="34" charset="0"/>
                          <a:ea typeface="+mn-ea"/>
                          <a:cs typeface="+mn-cs"/>
                        </a:rPr>
                        <a:t>Multi-band operation across 2.4/5/60 GHz</a:t>
                      </a:r>
                    </a:p>
                  </a:txBody>
                  <a:tcPr marL="87478" marR="8747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60000"/>
                        </a:spcBef>
                        <a:spcAft>
                          <a:spcPct val="0"/>
                        </a:spcAft>
                        <a:buClrTx/>
                        <a:buSzTx/>
                        <a:buFontTx/>
                        <a:buNone/>
                        <a:tabLst/>
                      </a:pPr>
                      <a:r>
                        <a:rPr kumimoji="0" lang="en-US" sz="1600" b="0" i="0" u="none" strike="noStrike" kern="1200" cap="none" normalizeH="0" baseline="0" dirty="0" smtClean="0">
                          <a:ln>
                            <a:noFill/>
                          </a:ln>
                          <a:solidFill>
                            <a:schemeClr val="tx1"/>
                          </a:solidFill>
                          <a:effectLst/>
                          <a:latin typeface="Verdana" pitchFamily="34" charset="0"/>
                          <a:ea typeface="+mn-ea"/>
                          <a:cs typeface="+mn-cs"/>
                        </a:rPr>
                        <a:t>Built-in efficient and seamless support for multi-band radios </a:t>
                      </a:r>
                    </a:p>
                  </a:txBody>
                  <a:tcPr marL="87478" marR="8747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defRPr/>
            </a:pPr>
            <a:r>
              <a:rPr lang="en-US" dirty="0" smtClean="0"/>
              <a:t>PHY</a:t>
            </a:r>
          </a:p>
        </p:txBody>
      </p:sp>
      <p:sp>
        <p:nvSpPr>
          <p:cNvPr id="10243" name="Text Placeholder 6"/>
          <p:cNvSpPr>
            <a:spLocks noGrp="1"/>
          </p:cNvSpPr>
          <p:nvPr>
            <p:ph type="body" idx="1"/>
          </p:nvPr>
        </p:nvSpPr>
        <p:spPr/>
        <p:txBody>
          <a:bodyPr/>
          <a:lstStyle/>
          <a:p>
            <a:endParaRPr lang="en-US" smtClean="0"/>
          </a:p>
        </p:txBody>
      </p:sp>
      <p:sp>
        <p:nvSpPr>
          <p:cNvPr id="10244" name="Date Placeholder 2"/>
          <p:cNvSpPr>
            <a:spLocks noGrp="1"/>
          </p:cNvSpPr>
          <p:nvPr>
            <p:ph type="dt" sz="quarter" idx="10"/>
          </p:nvPr>
        </p:nvSpPr>
        <p:spPr>
          <a:noFill/>
        </p:spPr>
        <p:txBody>
          <a:bodyPr/>
          <a:lstStyle/>
          <a:p>
            <a:r>
              <a:rPr lang="en-US" smtClean="0"/>
              <a:t>March 2011</a:t>
            </a:r>
          </a:p>
        </p:txBody>
      </p:sp>
      <p:sp>
        <p:nvSpPr>
          <p:cNvPr id="10245" name="Footer Placeholder 3"/>
          <p:cNvSpPr>
            <a:spLocks noGrp="1"/>
          </p:cNvSpPr>
          <p:nvPr>
            <p:ph type="ftr" sz="quarter" idx="11"/>
          </p:nvPr>
        </p:nvSpPr>
        <p:spPr>
          <a:noFill/>
        </p:spPr>
        <p:txBody>
          <a:bodyPr/>
          <a:lstStyle/>
          <a:p>
            <a:r>
              <a:rPr lang="en-US" smtClean="0"/>
              <a:t>Eldad Perahia, Intel Corporation</a:t>
            </a:r>
          </a:p>
        </p:txBody>
      </p:sp>
      <p:sp>
        <p:nvSpPr>
          <p:cNvPr id="10246" name="Slide Number Placeholder 4"/>
          <p:cNvSpPr>
            <a:spLocks noGrp="1"/>
          </p:cNvSpPr>
          <p:nvPr>
            <p:ph type="sldNum" sz="quarter" idx="12"/>
          </p:nvPr>
        </p:nvSpPr>
        <p:spPr>
          <a:noFill/>
        </p:spPr>
        <p:txBody>
          <a:bodyPr/>
          <a:lstStyle/>
          <a:p>
            <a:r>
              <a:rPr lang="en-US" smtClean="0"/>
              <a:t>Slide </a:t>
            </a:r>
            <a:fld id="{DA890D4F-1D28-47BD-A039-4244B9D56367}" type="slidenum">
              <a:rPr lang="en-US" smtClean="0"/>
              <a:pPr/>
              <a:t>8</a:t>
            </a:fld>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Channelization</a:t>
            </a:r>
          </a:p>
        </p:txBody>
      </p:sp>
      <p:sp>
        <p:nvSpPr>
          <p:cNvPr id="11267" name="Date Placeholder 3"/>
          <p:cNvSpPr>
            <a:spLocks noGrp="1"/>
          </p:cNvSpPr>
          <p:nvPr>
            <p:ph type="dt" sz="quarter" idx="10"/>
          </p:nvPr>
        </p:nvSpPr>
        <p:spPr>
          <a:noFill/>
        </p:spPr>
        <p:txBody>
          <a:bodyPr/>
          <a:lstStyle/>
          <a:p>
            <a:r>
              <a:rPr lang="en-US" smtClean="0"/>
              <a:t>March 2011</a:t>
            </a:r>
          </a:p>
        </p:txBody>
      </p:sp>
      <p:sp>
        <p:nvSpPr>
          <p:cNvPr id="11268" name="Footer Placeholder 4"/>
          <p:cNvSpPr>
            <a:spLocks noGrp="1"/>
          </p:cNvSpPr>
          <p:nvPr>
            <p:ph type="ftr" sz="quarter" idx="11"/>
          </p:nvPr>
        </p:nvSpPr>
        <p:spPr>
          <a:noFill/>
        </p:spPr>
        <p:txBody>
          <a:bodyPr/>
          <a:lstStyle/>
          <a:p>
            <a:r>
              <a:rPr lang="en-US" smtClean="0"/>
              <a:t>Eldad Perahia, Intel Corporation</a:t>
            </a:r>
          </a:p>
        </p:txBody>
      </p:sp>
      <p:sp>
        <p:nvSpPr>
          <p:cNvPr id="11269" name="Slide Number Placeholder 5"/>
          <p:cNvSpPr>
            <a:spLocks noGrp="1"/>
          </p:cNvSpPr>
          <p:nvPr>
            <p:ph type="sldNum" sz="quarter" idx="12"/>
          </p:nvPr>
        </p:nvSpPr>
        <p:spPr>
          <a:noFill/>
        </p:spPr>
        <p:txBody>
          <a:bodyPr/>
          <a:lstStyle/>
          <a:p>
            <a:r>
              <a:rPr lang="en-US" smtClean="0"/>
              <a:t>Slide </a:t>
            </a:r>
            <a:fld id="{DAC68800-6387-434B-8C85-EDBE0C84CA2B}" type="slidenum">
              <a:rPr lang="en-US" smtClean="0"/>
              <a:pPr/>
              <a:t>9</a:t>
            </a:fld>
            <a:endParaRPr lang="en-US" smtClean="0"/>
          </a:p>
        </p:txBody>
      </p:sp>
      <p:graphicFrame>
        <p:nvGraphicFramePr>
          <p:cNvPr id="7" name="Table 6"/>
          <p:cNvGraphicFramePr>
            <a:graphicFrameLocks noGrp="1"/>
          </p:cNvGraphicFramePr>
          <p:nvPr/>
        </p:nvGraphicFramePr>
        <p:xfrm>
          <a:off x="990600" y="2057400"/>
          <a:ext cx="7249299" cy="2183900"/>
        </p:xfrm>
        <a:graphic>
          <a:graphicData uri="http://schemas.openxmlformats.org/drawingml/2006/table">
            <a:tbl>
              <a:tblPr firstRow="1" bandRow="1">
                <a:tableStyleId>{5C22544A-7EE6-4342-B048-85BDC9FD1C3A}</a:tableStyleId>
              </a:tblPr>
              <a:tblGrid>
                <a:gridCol w="1057190"/>
                <a:gridCol w="1283730"/>
                <a:gridCol w="1392881"/>
                <a:gridCol w="2192025"/>
                <a:gridCol w="1323473"/>
              </a:tblGrid>
              <a:tr h="508000">
                <a:tc>
                  <a:txBody>
                    <a:bodyPr/>
                    <a:lstStyle/>
                    <a:p>
                      <a:pPr algn="ctr"/>
                      <a:r>
                        <a:rPr lang="en-US" sz="1400" dirty="0" smtClean="0">
                          <a:latin typeface="Arial" pitchFamily="34" charset="0"/>
                          <a:cs typeface="Arial" pitchFamily="34" charset="0"/>
                        </a:rPr>
                        <a:t>Channel ID</a:t>
                      </a:r>
                      <a:endParaRPr lang="en-US" sz="1400" dirty="0">
                        <a:latin typeface="Arial" pitchFamily="34" charset="0"/>
                        <a:cs typeface="Arial" pitchFamily="34" charset="0"/>
                      </a:endParaRPr>
                    </a:p>
                  </a:txBody>
                  <a:tcPr>
                    <a:solidFill>
                      <a:schemeClr val="accent2">
                        <a:lumMod val="60000"/>
                        <a:lumOff val="40000"/>
                      </a:schemeClr>
                    </a:solidFill>
                  </a:tcPr>
                </a:tc>
                <a:tc>
                  <a:txBody>
                    <a:bodyPr/>
                    <a:lstStyle/>
                    <a:p>
                      <a:pPr algn="ctr"/>
                      <a:r>
                        <a:rPr lang="en-US" sz="1400" dirty="0" smtClean="0">
                          <a:latin typeface="Arial" pitchFamily="34" charset="0"/>
                          <a:cs typeface="Arial" pitchFamily="34" charset="0"/>
                        </a:rPr>
                        <a:t>Center Freq.</a:t>
                      </a:r>
                    </a:p>
                    <a:p>
                      <a:pPr algn="ctr"/>
                      <a:r>
                        <a:rPr lang="en-US" sz="1400" dirty="0" smtClean="0">
                          <a:latin typeface="Arial" pitchFamily="34" charset="0"/>
                          <a:cs typeface="Arial" pitchFamily="34" charset="0"/>
                        </a:rPr>
                        <a:t>(GHz)</a:t>
                      </a:r>
                    </a:p>
                  </a:txBody>
                  <a:tcPr>
                    <a:solidFill>
                      <a:schemeClr val="accent2">
                        <a:lumMod val="60000"/>
                        <a:lumOff val="40000"/>
                      </a:schemeClr>
                    </a:solidFill>
                  </a:tcPr>
                </a:tc>
                <a:tc>
                  <a:txBody>
                    <a:bodyPr/>
                    <a:lstStyle/>
                    <a:p>
                      <a:pPr algn="ctr"/>
                      <a:r>
                        <a:rPr lang="en-US" sz="1400" dirty="0" smtClean="0">
                          <a:latin typeface="Arial" pitchFamily="34" charset="0"/>
                          <a:cs typeface="Arial" pitchFamily="34" charset="0"/>
                        </a:rPr>
                        <a:t>Channel</a:t>
                      </a:r>
                      <a:r>
                        <a:rPr lang="en-US" sz="1400" baseline="0" dirty="0" smtClean="0">
                          <a:latin typeface="Arial" pitchFamily="34" charset="0"/>
                          <a:cs typeface="Arial" pitchFamily="34" charset="0"/>
                        </a:rPr>
                        <a:t> width</a:t>
                      </a:r>
                      <a:endParaRPr lang="en-US" sz="1400" dirty="0" smtClean="0">
                        <a:latin typeface="Arial" pitchFamily="34" charset="0"/>
                        <a:cs typeface="Arial" pitchFamily="34" charset="0"/>
                      </a:endParaRPr>
                    </a:p>
                    <a:p>
                      <a:pPr algn="ctr"/>
                      <a:r>
                        <a:rPr lang="en-US" sz="1400" dirty="0" smtClean="0">
                          <a:latin typeface="Arial" pitchFamily="34" charset="0"/>
                          <a:cs typeface="Arial" pitchFamily="34" charset="0"/>
                        </a:rPr>
                        <a:t>(GHz)</a:t>
                      </a:r>
                    </a:p>
                  </a:txBody>
                  <a:tcPr>
                    <a:solidFill>
                      <a:schemeClr val="accent2">
                        <a:lumMod val="60000"/>
                        <a:lumOff val="40000"/>
                      </a:schemeClr>
                    </a:solidFill>
                  </a:tcPr>
                </a:tc>
                <a:tc>
                  <a:txBody>
                    <a:bodyPr/>
                    <a:lstStyle/>
                    <a:p>
                      <a:pPr algn="ctr"/>
                      <a:r>
                        <a:rPr lang="en-US" sz="1400" dirty="0" smtClean="0">
                          <a:latin typeface="Arial" pitchFamily="34" charset="0"/>
                          <a:cs typeface="Arial" pitchFamily="34" charset="0"/>
                        </a:rPr>
                        <a:t>OFDM Sampling Rate</a:t>
                      </a:r>
                      <a:r>
                        <a:rPr lang="en-US" sz="1400" baseline="0" dirty="0" smtClean="0">
                          <a:latin typeface="Arial" pitchFamily="34" charset="0"/>
                          <a:cs typeface="Arial" pitchFamily="34" charset="0"/>
                        </a:rPr>
                        <a:t> (MHz)</a:t>
                      </a:r>
                      <a:endParaRPr lang="en-US" sz="1400" dirty="0" smtClean="0">
                        <a:latin typeface="Arial" pitchFamily="34" charset="0"/>
                        <a:cs typeface="Arial" pitchFamily="34" charset="0"/>
                      </a:endParaRPr>
                    </a:p>
                  </a:txBody>
                  <a:tcPr>
                    <a:solidFill>
                      <a:schemeClr val="accent2">
                        <a:lumMod val="60000"/>
                        <a:lumOff val="40000"/>
                      </a:schemeClr>
                    </a:solidFill>
                  </a:tcPr>
                </a:tc>
                <a:tc>
                  <a:txBody>
                    <a:bodyPr/>
                    <a:lstStyle/>
                    <a:p>
                      <a:pPr algn="ctr"/>
                      <a:r>
                        <a:rPr lang="en-US" sz="1400" dirty="0" smtClean="0">
                          <a:latin typeface="Arial" pitchFamily="34" charset="0"/>
                          <a:cs typeface="Arial" pitchFamily="34" charset="0"/>
                        </a:rPr>
                        <a:t>SC Chip Rate (MHz)</a:t>
                      </a:r>
                    </a:p>
                  </a:txBody>
                  <a:tcPr>
                    <a:solidFill>
                      <a:schemeClr val="accent2">
                        <a:lumMod val="60000"/>
                        <a:lumOff val="40000"/>
                      </a:schemeClr>
                    </a:solidFill>
                  </a:tcPr>
                </a:tc>
              </a:tr>
              <a:tr h="416435">
                <a:tc>
                  <a:txBody>
                    <a:bodyPr/>
                    <a:lstStyle/>
                    <a:p>
                      <a:pPr algn="ctr"/>
                      <a:r>
                        <a:rPr lang="en-US" dirty="0" smtClean="0"/>
                        <a:t>1</a:t>
                      </a:r>
                    </a:p>
                  </a:txBody>
                  <a:tcPr/>
                </a:tc>
                <a:tc>
                  <a:txBody>
                    <a:bodyPr/>
                    <a:lstStyle/>
                    <a:p>
                      <a:pPr algn="ctr"/>
                      <a:r>
                        <a:rPr lang="en-US" dirty="0" smtClean="0"/>
                        <a:t>57.24 </a:t>
                      </a:r>
                    </a:p>
                  </a:txBody>
                  <a:tcPr/>
                </a:tc>
                <a:tc>
                  <a:txBody>
                    <a:bodyPr/>
                    <a:lstStyle/>
                    <a:p>
                      <a:pPr algn="ctr"/>
                      <a:r>
                        <a:rPr lang="en-US" dirty="0" smtClean="0"/>
                        <a:t>2.16</a:t>
                      </a:r>
                      <a:endParaRPr lang="en-US" dirty="0"/>
                    </a:p>
                  </a:txBody>
                  <a:tcPr/>
                </a:tc>
                <a:tc>
                  <a:txBody>
                    <a:bodyPr/>
                    <a:lstStyle/>
                    <a:p>
                      <a:pPr algn="ctr"/>
                      <a:r>
                        <a:rPr lang="en-US" dirty="0" smtClean="0"/>
                        <a:t>2640</a:t>
                      </a:r>
                      <a:endParaRPr lang="en-US" dirty="0"/>
                    </a:p>
                  </a:txBody>
                  <a:tcPr/>
                </a:tc>
                <a:tc>
                  <a:txBody>
                    <a:bodyPr/>
                    <a:lstStyle/>
                    <a:p>
                      <a:pPr algn="ctr"/>
                      <a:r>
                        <a:rPr lang="en-US" dirty="0" smtClean="0"/>
                        <a:t>1760</a:t>
                      </a:r>
                      <a:endParaRPr lang="en-US" dirty="0"/>
                    </a:p>
                  </a:txBody>
                  <a:tcPr/>
                </a:tc>
              </a:tr>
              <a:tr h="416435">
                <a:tc>
                  <a:txBody>
                    <a:bodyPr/>
                    <a:lstStyle/>
                    <a:p>
                      <a:pPr algn="ctr"/>
                      <a:r>
                        <a:rPr lang="en-US" dirty="0" smtClean="0"/>
                        <a:t>2</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59.40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2.16</a:t>
                      </a:r>
                    </a:p>
                  </a:txBody>
                  <a:tcPr/>
                </a:tc>
                <a:tc>
                  <a:txBody>
                    <a:bodyPr/>
                    <a:lstStyle/>
                    <a:p>
                      <a:pPr algn="ctr"/>
                      <a:r>
                        <a:rPr lang="en-US" dirty="0" smtClean="0"/>
                        <a:t>2640</a:t>
                      </a:r>
                      <a:endParaRPr lang="en-US" dirty="0"/>
                    </a:p>
                  </a:txBody>
                  <a:tcPr/>
                </a:tc>
                <a:tc>
                  <a:txBody>
                    <a:bodyPr/>
                    <a:lstStyle/>
                    <a:p>
                      <a:pPr algn="ctr"/>
                      <a:r>
                        <a:rPr lang="en-US" dirty="0" smtClean="0"/>
                        <a:t>1760</a:t>
                      </a:r>
                      <a:endParaRPr lang="en-US" dirty="0"/>
                    </a:p>
                  </a:txBody>
                  <a:tcPr/>
                </a:tc>
              </a:tr>
              <a:tr h="416435">
                <a:tc>
                  <a:txBody>
                    <a:bodyPr/>
                    <a:lstStyle/>
                    <a:p>
                      <a:pPr algn="ctr"/>
                      <a:r>
                        <a:rPr lang="en-US" dirty="0" smtClean="0"/>
                        <a:t>3</a:t>
                      </a:r>
                      <a:endParaRPr lang="en-US" dirty="0"/>
                    </a:p>
                  </a:txBody>
                  <a:tcPr/>
                </a:tc>
                <a:tc>
                  <a:txBody>
                    <a:bodyPr/>
                    <a:lstStyle/>
                    <a:p>
                      <a:pPr algn="ctr"/>
                      <a:r>
                        <a:rPr lang="en-US" dirty="0" smtClean="0"/>
                        <a:t>61.56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2.16</a:t>
                      </a:r>
                    </a:p>
                  </a:txBody>
                  <a:tcPr/>
                </a:tc>
                <a:tc>
                  <a:txBody>
                    <a:bodyPr/>
                    <a:lstStyle/>
                    <a:p>
                      <a:pPr algn="ctr"/>
                      <a:r>
                        <a:rPr lang="en-US" dirty="0" smtClean="0"/>
                        <a:t>2640</a:t>
                      </a:r>
                      <a:endParaRPr lang="en-US" dirty="0"/>
                    </a:p>
                  </a:txBody>
                  <a:tcPr/>
                </a:tc>
                <a:tc>
                  <a:txBody>
                    <a:bodyPr/>
                    <a:lstStyle/>
                    <a:p>
                      <a:pPr algn="ctr"/>
                      <a:r>
                        <a:rPr lang="en-US" dirty="0" smtClean="0"/>
                        <a:t>1760</a:t>
                      </a:r>
                      <a:endParaRPr lang="en-US" dirty="0"/>
                    </a:p>
                  </a:txBody>
                  <a:tcPr/>
                </a:tc>
              </a:tr>
              <a:tr h="416435">
                <a:tc>
                  <a:txBody>
                    <a:bodyPr/>
                    <a:lstStyle/>
                    <a:p>
                      <a:pPr algn="ctr"/>
                      <a:r>
                        <a:rPr lang="en-US" dirty="0" smtClean="0"/>
                        <a:t>4</a:t>
                      </a:r>
                      <a:endParaRPr lang="en-US" dirty="0"/>
                    </a:p>
                  </a:txBody>
                  <a:tcPr/>
                </a:tc>
                <a:tc>
                  <a:txBody>
                    <a:bodyPr/>
                    <a:lstStyle/>
                    <a:p>
                      <a:pPr algn="ctr"/>
                      <a:r>
                        <a:rPr lang="en-US" dirty="0" smtClean="0"/>
                        <a:t>63.72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2.16</a:t>
                      </a:r>
                    </a:p>
                  </a:txBody>
                  <a:tcPr/>
                </a:tc>
                <a:tc>
                  <a:txBody>
                    <a:bodyPr/>
                    <a:lstStyle/>
                    <a:p>
                      <a:pPr algn="ctr" rtl="0"/>
                      <a:r>
                        <a:rPr lang="en-US" dirty="0" smtClean="0"/>
                        <a:t>2640</a:t>
                      </a:r>
                      <a:endParaRPr lang="en-US" dirty="0"/>
                    </a:p>
                  </a:txBody>
                  <a:tcPr/>
                </a:tc>
                <a:tc>
                  <a:txBody>
                    <a:bodyPr/>
                    <a:lstStyle/>
                    <a:p>
                      <a:pPr algn="ctr"/>
                      <a:r>
                        <a:rPr lang="en-US" dirty="0" smtClean="0"/>
                        <a:t>1760</a:t>
                      </a:r>
                      <a:endParaRPr lang="en-US" dirty="0"/>
                    </a:p>
                  </a:txBody>
                  <a:tcPr/>
                </a:tc>
              </a:tr>
            </a:tbl>
          </a:graphicData>
        </a:graphic>
      </p:graphicFrame>
      <p:pic>
        <p:nvPicPr>
          <p:cNvPr id="11308" name="Picture 47"/>
          <p:cNvPicPr>
            <a:picLocks noChangeAspect="1" noChangeArrowheads="1"/>
          </p:cNvPicPr>
          <p:nvPr/>
        </p:nvPicPr>
        <p:blipFill>
          <a:blip r:embed="rId2" cstate="print"/>
          <a:srcRect/>
          <a:stretch>
            <a:fillRect/>
          </a:stretch>
        </p:blipFill>
        <p:spPr bwMode="auto">
          <a:xfrm>
            <a:off x="381000" y="4572000"/>
            <a:ext cx="4533900" cy="1639888"/>
          </a:xfrm>
          <a:prstGeom prst="rect">
            <a:avLst/>
          </a:prstGeom>
          <a:noFill/>
          <a:ln w="12700">
            <a:noFill/>
            <a:miter lim="800000"/>
            <a:headEnd type="none" w="sm" len="sm"/>
            <a:tailEnd type="none" w="sm" len="sm"/>
          </a:ln>
        </p:spPr>
      </p:pic>
      <p:sp>
        <p:nvSpPr>
          <p:cNvPr id="11309" name="Rectangle 7"/>
          <p:cNvSpPr>
            <a:spLocks noChangeArrowheads="1"/>
          </p:cNvSpPr>
          <p:nvPr/>
        </p:nvSpPr>
        <p:spPr bwMode="auto">
          <a:xfrm>
            <a:off x="5105400" y="4724400"/>
            <a:ext cx="3657600" cy="1016000"/>
          </a:xfrm>
          <a:prstGeom prst="rect">
            <a:avLst/>
          </a:prstGeom>
          <a:noFill/>
          <a:ln w="9525">
            <a:noFill/>
            <a:miter lim="800000"/>
            <a:headEnd/>
            <a:tailEnd/>
          </a:ln>
        </p:spPr>
        <p:txBody>
          <a:bodyPr>
            <a:spAutoFit/>
          </a:bodyPr>
          <a:lstStyle/>
          <a:p>
            <a:pPr eaLnBrk="0" hangingPunct="0"/>
            <a:r>
              <a:rPr lang="en-US" sz="2000" dirty="0"/>
              <a:t>Same channelization as </a:t>
            </a:r>
            <a:r>
              <a:rPr lang="en-US" sz="2000" dirty="0" smtClean="0"/>
              <a:t>802.15.3c</a:t>
            </a:r>
            <a:r>
              <a:rPr lang="en-US" sz="2000" dirty="0"/>
              <a:t>, compatible mask requirement for coexistence</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65244</TotalTime>
  <Words>2985</Words>
  <Application>Microsoft Office PowerPoint</Application>
  <PresentationFormat>On-screen Show (4:3)</PresentationFormat>
  <Paragraphs>692</Paragraphs>
  <Slides>37</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0" baseType="lpstr">
      <vt:lpstr>802-11-Submission</vt:lpstr>
      <vt:lpstr>Document</vt:lpstr>
      <vt:lpstr>Visio</vt:lpstr>
      <vt:lpstr>IEEE 802.11ad Overview for CWPAN</vt:lpstr>
      <vt:lpstr>Motivation for 60 GHz</vt:lpstr>
      <vt:lpstr>Outline</vt:lpstr>
      <vt:lpstr>History</vt:lpstr>
      <vt:lpstr>Project Authorization Request (PAR)</vt:lpstr>
      <vt:lpstr>802.11ad Official Timeline</vt:lpstr>
      <vt:lpstr>Summary of 802.11ad Enhancements</vt:lpstr>
      <vt:lpstr>PHY</vt:lpstr>
      <vt:lpstr>Channelization</vt:lpstr>
      <vt:lpstr>PHY Overview (1/2)</vt:lpstr>
      <vt:lpstr>PHY Overview (2/2)</vt:lpstr>
      <vt:lpstr>Short Training Field (STF)</vt:lpstr>
      <vt:lpstr>Channel Estimation Field (CEF)</vt:lpstr>
      <vt:lpstr>Header and Data Field Transmission</vt:lpstr>
      <vt:lpstr>Control PHY</vt:lpstr>
      <vt:lpstr>Single Carrier PHY</vt:lpstr>
      <vt:lpstr>Low Power Single Carrier PHY</vt:lpstr>
      <vt:lpstr>OFDM PHY</vt:lpstr>
      <vt:lpstr>MAC</vt:lpstr>
      <vt:lpstr>MAC Challenges</vt:lpstr>
      <vt:lpstr>New MAC features</vt:lpstr>
      <vt:lpstr>Personal BSS (PBSS)</vt:lpstr>
      <vt:lpstr>Beacon Interval (BI) structure</vt:lpstr>
      <vt:lpstr>Channel Access</vt:lpstr>
      <vt:lpstr>Fast session transfer (FST) for multi-band operation</vt:lpstr>
      <vt:lpstr>Beamforming</vt:lpstr>
      <vt:lpstr>Beamforming</vt:lpstr>
      <vt:lpstr>Beamforming Protocol Overview</vt:lpstr>
      <vt:lpstr>Overview of TX Sector Level Sweeps</vt:lpstr>
      <vt:lpstr>Overview of RX Sector Level Sweeps</vt:lpstr>
      <vt:lpstr>Sector Level Sweep Packet Sequence</vt:lpstr>
      <vt:lpstr>Coexistence</vt:lpstr>
      <vt:lpstr>Coexistence with other 60 GHz systems</vt:lpstr>
      <vt:lpstr>Acronyms (1/3)</vt:lpstr>
      <vt:lpstr>Acronyms (2/3)</vt:lpstr>
      <vt:lpstr>Acronyms (3/3)</vt:lpstr>
      <vt:lpstr>References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March 2011 Report</dc:title>
  <dc:creator>Eldad Perahia</dc:creator>
  <cp:keywords>March 2011</cp:keywords>
  <cp:lastModifiedBy>Eldad Perahia</cp:lastModifiedBy>
  <cp:revision>2202</cp:revision>
  <cp:lastPrinted>1998-02-10T13:28:06Z</cp:lastPrinted>
  <dcterms:created xsi:type="dcterms:W3CDTF">2007-04-17T18:10:23Z</dcterms:created>
  <dcterms:modified xsi:type="dcterms:W3CDTF">2011-03-17T05:56:07Z</dcterms:modified>
</cp:coreProperties>
</file>