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Default Extension="doc" ContentType="application/msword"/>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Default Extension="pict" ContentType="image/pict"/>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7"/>
  </p:notesMasterIdLst>
  <p:handoutMasterIdLst>
    <p:handoutMasterId r:id="rId8"/>
  </p:handoutMasterIdLst>
  <p:sldIdLst>
    <p:sldId id="269" r:id="rId2"/>
    <p:sldId id="257" r:id="rId3"/>
    <p:sldId id="265" r:id="rId4"/>
    <p:sldId id="266" r:id="rId5"/>
    <p:sldId id="27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45" d="100"/>
          <a:sy n="145" d="100"/>
        </p:scale>
        <p:origin x="-64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802.11-11/435r1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March 2011</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de-DE" smtClean="0"/>
              <a:t>Marc Emmelmann, Fraunhofer FOKUS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5D0B4120-7A1C-7A4A-B4CD-E6B0350EC2AF}" type="slidenum">
              <a:rPr lang="en-US"/>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802.11-11/435r1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March 2011</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de-DE" smtClean="0"/>
              <a:t>Marc Emmelmann, Fraunhofer FOKUS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A03832F7-37CD-1842-9E54-3BE135C6F43D}" type="slidenum">
              <a:rPr lang="en-US"/>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smtClean="0"/>
              <a:t>doc.: IEEE 802.11-11/435r1</a:t>
            </a:r>
            <a:endParaRPr lang="en-US" smtClean="0"/>
          </a:p>
        </p:txBody>
      </p:sp>
      <p:sp>
        <p:nvSpPr>
          <p:cNvPr id="16387" name="Rectangle 3"/>
          <p:cNvSpPr>
            <a:spLocks noGrp="1" noChangeArrowheads="1"/>
          </p:cNvSpPr>
          <p:nvPr>
            <p:ph type="dt" sz="quarter" idx="1"/>
          </p:nvPr>
        </p:nvSpPr>
        <p:spPr>
          <a:noFill/>
        </p:spPr>
        <p:txBody>
          <a:bodyPr/>
          <a:lstStyle/>
          <a:p>
            <a:r>
              <a:rPr lang="de-DE" smtClean="0"/>
              <a:t>March 2011</a:t>
            </a:r>
            <a:endParaRPr lang="en-US" smtClean="0"/>
          </a:p>
        </p:txBody>
      </p:sp>
      <p:sp>
        <p:nvSpPr>
          <p:cNvPr id="16388" name="Rectangle 6"/>
          <p:cNvSpPr>
            <a:spLocks noGrp="1" noChangeArrowheads="1"/>
          </p:cNvSpPr>
          <p:nvPr>
            <p:ph type="ftr" sz="quarter" idx="4"/>
          </p:nvPr>
        </p:nvSpPr>
        <p:spPr>
          <a:noFill/>
        </p:spPr>
        <p:txBody>
          <a:bodyPr/>
          <a:lstStyle/>
          <a:p>
            <a:pPr lvl="4"/>
            <a:r>
              <a:rPr lang="de-DE" smtClean="0"/>
              <a:t>Marc Emmelmann, Fraunhofer FOKUS</a:t>
            </a:r>
            <a:endParaRPr lang="en-US" smtClean="0"/>
          </a:p>
        </p:txBody>
      </p:sp>
      <p:sp>
        <p:nvSpPr>
          <p:cNvPr id="16389" name="Rectangle 7"/>
          <p:cNvSpPr>
            <a:spLocks noGrp="1" noChangeArrowheads="1"/>
          </p:cNvSpPr>
          <p:nvPr>
            <p:ph type="sldNum" sz="quarter" idx="5"/>
          </p:nvPr>
        </p:nvSpPr>
        <p:spPr>
          <a:noFill/>
        </p:spPr>
        <p:txBody>
          <a:bodyPr/>
          <a:lstStyle/>
          <a:p>
            <a:r>
              <a:rPr lang="en-US"/>
              <a:t>Page </a:t>
            </a:r>
            <a:fld id="{0EFEDBD7-D0E3-C645-81E6-161D9C60F983}"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smtClean="0"/>
              <a:t>doc.: IEEE 802.11-11/435r1</a:t>
            </a:r>
            <a:endParaRPr lang="en-US" smtClean="0"/>
          </a:p>
        </p:txBody>
      </p:sp>
      <p:sp>
        <p:nvSpPr>
          <p:cNvPr id="18435" name="Rectangle 3"/>
          <p:cNvSpPr>
            <a:spLocks noGrp="1" noChangeArrowheads="1"/>
          </p:cNvSpPr>
          <p:nvPr>
            <p:ph type="dt" sz="quarter" idx="1"/>
          </p:nvPr>
        </p:nvSpPr>
        <p:spPr>
          <a:noFill/>
        </p:spPr>
        <p:txBody>
          <a:bodyPr/>
          <a:lstStyle/>
          <a:p>
            <a:r>
              <a:rPr lang="de-DE" smtClean="0"/>
              <a:t>March 2011</a:t>
            </a:r>
            <a:endParaRPr lang="en-US" smtClean="0"/>
          </a:p>
        </p:txBody>
      </p:sp>
      <p:sp>
        <p:nvSpPr>
          <p:cNvPr id="18436" name="Rectangle 6"/>
          <p:cNvSpPr>
            <a:spLocks noGrp="1" noChangeArrowheads="1"/>
          </p:cNvSpPr>
          <p:nvPr>
            <p:ph type="ftr" sz="quarter" idx="4"/>
          </p:nvPr>
        </p:nvSpPr>
        <p:spPr>
          <a:noFill/>
        </p:spPr>
        <p:txBody>
          <a:bodyPr/>
          <a:lstStyle/>
          <a:p>
            <a:pPr lvl="4"/>
            <a:r>
              <a:rPr lang="de-DE" smtClean="0"/>
              <a:t>Marc Emmelmann, Fraunhofer FOKUS</a:t>
            </a:r>
            <a:endParaRPr lang="en-US" smtClean="0"/>
          </a:p>
        </p:txBody>
      </p:sp>
      <p:sp>
        <p:nvSpPr>
          <p:cNvPr id="18437" name="Rectangle 7"/>
          <p:cNvSpPr>
            <a:spLocks noGrp="1" noChangeArrowheads="1"/>
          </p:cNvSpPr>
          <p:nvPr>
            <p:ph type="sldNum" sz="quarter" idx="5"/>
          </p:nvPr>
        </p:nvSpPr>
        <p:spPr>
          <a:noFill/>
        </p:spPr>
        <p:txBody>
          <a:bodyPr/>
          <a:lstStyle/>
          <a:p>
            <a:r>
              <a:rPr lang="en-US"/>
              <a:t>Page </a:t>
            </a:r>
            <a:fld id="{22E8FF30-1076-7649-BDBA-496103EDDE3D}" type="slidenum">
              <a:rPr lang="en-US"/>
              <a:pPr/>
              <a:t>2</a:t>
            </a:fld>
            <a:endParaRPr 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endParaRPr lang="en-US"/>
          </a:p>
        </p:txBody>
      </p:sp>
      <p:sp>
        <p:nvSpPr>
          <p:cNvPr id="4" name="Kopfzeilenplatzhalter 3"/>
          <p:cNvSpPr>
            <a:spLocks noGrp="1"/>
          </p:cNvSpPr>
          <p:nvPr>
            <p:ph type="hdr" sz="quarter" idx="10"/>
          </p:nvPr>
        </p:nvSpPr>
        <p:spPr/>
        <p:txBody>
          <a:bodyPr/>
          <a:lstStyle/>
          <a:p>
            <a:r>
              <a:rPr lang="de-DE" smtClean="0"/>
              <a:t>doc.: IEEE 802.11-11/435r1</a:t>
            </a:r>
            <a:endParaRPr lang="en-US"/>
          </a:p>
        </p:txBody>
      </p:sp>
      <p:sp>
        <p:nvSpPr>
          <p:cNvPr id="5" name="Datumsplatzhalter 4"/>
          <p:cNvSpPr>
            <a:spLocks noGrp="1"/>
          </p:cNvSpPr>
          <p:nvPr>
            <p:ph type="dt" idx="11"/>
          </p:nvPr>
        </p:nvSpPr>
        <p:spPr/>
        <p:txBody>
          <a:bodyPr/>
          <a:lstStyle/>
          <a:p>
            <a:r>
              <a:rPr lang="de-DE" smtClean="0"/>
              <a:t>March 2011</a:t>
            </a:r>
            <a:endParaRPr lang="en-US"/>
          </a:p>
        </p:txBody>
      </p:sp>
      <p:sp>
        <p:nvSpPr>
          <p:cNvPr id="6" name="Fußzeilenplatzhalter 5"/>
          <p:cNvSpPr>
            <a:spLocks noGrp="1"/>
          </p:cNvSpPr>
          <p:nvPr>
            <p:ph type="ftr" sz="quarter" idx="12"/>
          </p:nvPr>
        </p:nvSpPr>
        <p:spPr/>
        <p:txBody>
          <a:bodyPr/>
          <a:lstStyle/>
          <a:p>
            <a:pPr lvl="4"/>
            <a:r>
              <a:rPr lang="de-DE" smtClean="0"/>
              <a:t>Marc Emmelmann, Fraunhofer FOKUS</a:t>
            </a:r>
            <a:endParaRPr lang="en-US"/>
          </a:p>
        </p:txBody>
      </p:sp>
      <p:sp>
        <p:nvSpPr>
          <p:cNvPr id="7" name="Foliennummernplatzhalter 6"/>
          <p:cNvSpPr>
            <a:spLocks noGrp="1"/>
          </p:cNvSpPr>
          <p:nvPr>
            <p:ph type="sldNum" sz="quarter" idx="13"/>
          </p:nvPr>
        </p:nvSpPr>
        <p:spPr/>
        <p:txBody>
          <a:bodyPr/>
          <a:lstStyle/>
          <a:p>
            <a:r>
              <a:rPr lang="en-US" smtClean="0"/>
              <a:t>Page </a:t>
            </a:r>
            <a:fld id="{A03832F7-37CD-1842-9E54-3BE135C6F43D}"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AAB0CCEA-F566-A84F-B700-FB371FD4748A}"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471F1BBD-82E8-434F-A573-E1EE420F018C}"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67A9946C-571F-5742-A45B-BC149A6CCCC3}"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F230F739-07E9-7348-A6D0-42E571BE0ADB}"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D9539C2-53B2-314F-95E0-51A39C008AA9}"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6"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t>Slide </a:t>
            </a:r>
            <a:fld id="{43430A8A-0495-844A-AF65-CE7A26148166}"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8"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t>Slide </a:t>
            </a:r>
            <a:fld id="{2619D725-2E4F-D047-A445-D79C46739477}"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4"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t>Slide </a:t>
            </a:r>
            <a:fld id="{8BE6718C-370F-7044-A949-A6E923458D62}"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3"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t>Slide </a:t>
            </a:r>
            <a:fld id="{EDEBC627-540D-DE4D-A540-0D0708CB6895}"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6"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t>Slide </a:t>
            </a:r>
            <a:fld id="{153ECA2E-3B48-7343-938C-26C7AE0C7612}"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r>
              <a:rPr lang="de-DE" smtClean="0"/>
              <a:t>March 2011</a:t>
            </a:r>
            <a:endParaRPr lang="en-US"/>
          </a:p>
        </p:txBody>
      </p:sp>
      <p:sp>
        <p:nvSpPr>
          <p:cNvPr id="6" name="Rectangle 5"/>
          <p:cNvSpPr>
            <a:spLocks noGrp="1" noChangeArrowheads="1"/>
          </p:cNvSpPr>
          <p:nvPr>
            <p:ph type="ftr" sz="quarter" idx="11"/>
          </p:nvPr>
        </p:nvSpPr>
        <p:spPr>
          <a:ln/>
        </p:spPr>
        <p:txBody>
          <a:bodyPr/>
          <a:lstStyle>
            <a:lvl1pPr>
              <a:defRPr/>
            </a:lvl1pPr>
          </a:lstStyle>
          <a:p>
            <a:r>
              <a:rPr lang="de-DE" smtClean="0"/>
              <a:t>Marc Emmelmann, Fraunhofer FOKUS</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t>Slide </a:t>
            </a:r>
            <a:fld id="{89C21C48-9109-AE4E-B12B-E3D2389D7C37}"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de-DE" smtClean="0"/>
              <a:t>March 2011</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de-DE" smtClean="0"/>
              <a:t>Marc Emmelmann, Fraunhofer FOKUS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25C2D25-87B7-BA42-B91E-E60432624904}" type="slidenum">
              <a:rPr lang="en-US"/>
              <a:pPr/>
              <a:t>‹Nr.›</a:t>
            </a:fld>
            <a:endParaRPr lang="en-US"/>
          </a:p>
        </p:txBody>
      </p:sp>
      <p:sp>
        <p:nvSpPr>
          <p:cNvPr id="1031" name="Rectangle 7"/>
          <p:cNvSpPr>
            <a:spLocks noChangeArrowheads="1"/>
          </p:cNvSpPr>
          <p:nvPr/>
        </p:nvSpPr>
        <p:spPr bwMode="auto">
          <a:xfrm>
            <a:off x="5739531" y="332601"/>
            <a:ext cx="2705969"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sz="1800" b="1" dirty="0"/>
              <a:t>doc.: IEEE 802.11</a:t>
            </a:r>
            <a:r>
              <a:rPr lang="en-US" sz="1800" b="1" dirty="0" smtClean="0"/>
              <a:t>-1/</a:t>
            </a:r>
            <a:r>
              <a:rPr lang="en-US" sz="1800" b="1" dirty="0" smtClean="0"/>
              <a:t>0435r1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Datumsplatzhalter 3"/>
          <p:cNvSpPr>
            <a:spLocks noGrp="1"/>
          </p:cNvSpPr>
          <p:nvPr>
            <p:ph type="dt" sz="quarter" idx="10"/>
          </p:nvPr>
        </p:nvSpPr>
        <p:spPr>
          <a:noFill/>
        </p:spPr>
        <p:txBody>
          <a:bodyPr/>
          <a:lstStyle/>
          <a:p>
            <a:r>
              <a:rPr lang="de-DE" smtClean="0"/>
              <a:t>March 2011</a:t>
            </a:r>
            <a:endParaRPr lang="en-US" smtClean="0"/>
          </a:p>
        </p:txBody>
      </p:sp>
      <p:sp>
        <p:nvSpPr>
          <p:cNvPr id="15364" name="Fußzeilenplatzhalter 4"/>
          <p:cNvSpPr>
            <a:spLocks noGrp="1"/>
          </p:cNvSpPr>
          <p:nvPr>
            <p:ph type="ftr" sz="quarter" idx="11"/>
          </p:nvPr>
        </p:nvSpPr>
        <p:spPr>
          <a:noFill/>
        </p:spPr>
        <p:txBody>
          <a:bodyPr/>
          <a:lstStyle/>
          <a:p>
            <a:r>
              <a:rPr lang="de-DE" smtClean="0"/>
              <a:t>Marc Emmelmann, Fraunhofer FOKUS</a:t>
            </a:r>
            <a:endParaRPr lang="en-US" smtClean="0"/>
          </a:p>
        </p:txBody>
      </p:sp>
      <p:sp>
        <p:nvSpPr>
          <p:cNvPr id="15365" name="Foliennummernplatzhalter 5"/>
          <p:cNvSpPr>
            <a:spLocks noGrp="1"/>
          </p:cNvSpPr>
          <p:nvPr>
            <p:ph type="sldNum" sz="quarter" idx="12"/>
          </p:nvPr>
        </p:nvSpPr>
        <p:spPr>
          <a:noFill/>
        </p:spPr>
        <p:txBody>
          <a:bodyPr/>
          <a:lstStyle/>
          <a:p>
            <a:r>
              <a:rPr lang="en-US" smtClean="0"/>
              <a:t>Slide </a:t>
            </a:r>
            <a:fld id="{0BF51A56-C0CA-604C-AA96-678EA0F8F0BB}" type="slidenum">
              <a:rPr lang="en-US" smtClean="0"/>
              <a:pPr/>
              <a:t>1</a:t>
            </a:fld>
            <a:endParaRPr lang="en-US" smtClean="0"/>
          </a:p>
        </p:txBody>
      </p:sp>
      <p:sp>
        <p:nvSpPr>
          <p:cNvPr id="15366" name="Rectangle 2"/>
          <p:cNvSpPr>
            <a:spLocks noGrp="1" noChangeArrowheads="1"/>
          </p:cNvSpPr>
          <p:nvPr>
            <p:ph type="title"/>
          </p:nvPr>
        </p:nvSpPr>
        <p:spPr>
          <a:xfrm>
            <a:off x="685800" y="533400"/>
            <a:ext cx="7772400" cy="1066800"/>
          </a:xfrm>
          <a:noFill/>
        </p:spPr>
        <p:txBody>
          <a:bodyPr/>
          <a:lstStyle/>
          <a:p>
            <a:r>
              <a:rPr lang="en-US" dirty="0" smtClean="0"/>
              <a:t>Definitions and Terminology from 802.11.2</a:t>
            </a:r>
            <a:endParaRPr lang="en-US" dirty="0"/>
          </a:p>
        </p:txBody>
      </p:sp>
      <p:sp>
        <p:nvSpPr>
          <p:cNvPr id="15367"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a:t>Date:</a:t>
            </a:r>
            <a:r>
              <a:rPr lang="en-US" sz="2000" b="0" dirty="0" smtClean="0"/>
              <a:t> 2011-03-16</a:t>
            </a:r>
            <a:endParaRPr lang="en-US" sz="2000" b="0" dirty="0"/>
          </a:p>
        </p:txBody>
      </p:sp>
      <p:graphicFrame>
        <p:nvGraphicFramePr>
          <p:cNvPr id="15362" name="Object 2"/>
          <p:cNvGraphicFramePr>
            <a:graphicFrameLocks noChangeAspect="1"/>
          </p:cNvGraphicFramePr>
          <p:nvPr/>
        </p:nvGraphicFramePr>
        <p:xfrm>
          <a:off x="508000" y="2214563"/>
          <a:ext cx="8156575" cy="2628900"/>
        </p:xfrm>
        <a:graphic>
          <a:graphicData uri="http://schemas.openxmlformats.org/presentationml/2006/ole">
            <p:oleObj spid="_x0000_s15362" name="Dokument" r:id="rId4" imgW="8255000" imgH="2667000" progId="Word.Document.8">
              <p:embed/>
            </p:oleObj>
          </a:graphicData>
        </a:graphic>
      </p:graphicFrame>
      <p:sp>
        <p:nvSpPr>
          <p:cNvPr id="15368"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umsplatzhalter 3"/>
          <p:cNvSpPr>
            <a:spLocks noGrp="1"/>
          </p:cNvSpPr>
          <p:nvPr>
            <p:ph type="dt" sz="quarter" idx="10"/>
          </p:nvPr>
        </p:nvSpPr>
        <p:spPr>
          <a:noFill/>
        </p:spPr>
        <p:txBody>
          <a:bodyPr/>
          <a:lstStyle/>
          <a:p>
            <a:r>
              <a:rPr lang="de-DE" smtClean="0"/>
              <a:t>March 2011</a:t>
            </a:r>
            <a:endParaRPr lang="en-US" smtClean="0"/>
          </a:p>
        </p:txBody>
      </p:sp>
      <p:sp>
        <p:nvSpPr>
          <p:cNvPr id="17411" name="Fußzeilenplatzhalter 4"/>
          <p:cNvSpPr>
            <a:spLocks noGrp="1"/>
          </p:cNvSpPr>
          <p:nvPr>
            <p:ph type="ftr" sz="quarter" idx="11"/>
          </p:nvPr>
        </p:nvSpPr>
        <p:spPr>
          <a:noFill/>
        </p:spPr>
        <p:txBody>
          <a:bodyPr/>
          <a:lstStyle/>
          <a:p>
            <a:r>
              <a:rPr lang="de-DE" smtClean="0"/>
              <a:t>Marc Emmelmann, Fraunhofer FOKUS</a:t>
            </a:r>
            <a:endParaRPr lang="en-US" smtClean="0"/>
          </a:p>
        </p:txBody>
      </p:sp>
      <p:sp>
        <p:nvSpPr>
          <p:cNvPr id="17412" name="Foliennummernplatzhalter 5"/>
          <p:cNvSpPr>
            <a:spLocks noGrp="1"/>
          </p:cNvSpPr>
          <p:nvPr>
            <p:ph type="sldNum" sz="quarter" idx="12"/>
          </p:nvPr>
        </p:nvSpPr>
        <p:spPr>
          <a:noFill/>
        </p:spPr>
        <p:txBody>
          <a:bodyPr/>
          <a:lstStyle/>
          <a:p>
            <a:r>
              <a:rPr lang="en-US" smtClean="0"/>
              <a:t>Slide </a:t>
            </a:r>
            <a:fld id="{55BEBCAA-BA61-F446-AF2B-89B26B243857}" type="slidenum">
              <a:rPr lang="en-US" smtClean="0"/>
              <a:pPr/>
              <a:t>2</a:t>
            </a:fld>
            <a:endParaRPr lang="en-US" smtClean="0"/>
          </a:p>
        </p:txBody>
      </p:sp>
      <p:sp>
        <p:nvSpPr>
          <p:cNvPr id="17413" name="Rectangle 2"/>
          <p:cNvSpPr>
            <a:spLocks noGrp="1" noChangeArrowheads="1"/>
          </p:cNvSpPr>
          <p:nvPr>
            <p:ph type="title"/>
          </p:nvPr>
        </p:nvSpPr>
        <p:spPr>
          <a:noFill/>
        </p:spPr>
        <p:txBody>
          <a:bodyPr/>
          <a:lstStyle/>
          <a:p>
            <a:r>
              <a:rPr lang="en-US"/>
              <a:t>Abstract</a:t>
            </a:r>
          </a:p>
        </p:txBody>
      </p:sp>
      <p:sp>
        <p:nvSpPr>
          <p:cNvPr id="17414" name="Rectangle 3"/>
          <p:cNvSpPr>
            <a:spLocks noGrp="1" noChangeArrowheads="1"/>
          </p:cNvSpPr>
          <p:nvPr>
            <p:ph type="body" idx="1"/>
          </p:nvPr>
        </p:nvSpPr>
        <p:spPr>
          <a:noFill/>
        </p:spPr>
        <p:txBody>
          <a:bodyPr/>
          <a:lstStyle/>
          <a:p>
            <a:pPr>
              <a:buFontTx/>
              <a:buNone/>
            </a:pPr>
            <a:r>
              <a:rPr lang="en-US" dirty="0" smtClean="0"/>
              <a:t>This presentation lists terminology possibly relating to definitions currently drafted within the scope of </a:t>
            </a:r>
            <a:r>
              <a:rPr lang="en-US" dirty="0" err="1" smtClean="0"/>
              <a:t>TGai</a:t>
            </a:r>
            <a:r>
              <a:rPr lang="en-US" dirty="0" smtClean="0"/>
              <a:t>.</a:t>
            </a:r>
          </a:p>
          <a:p>
            <a:pPr>
              <a:buFontTx/>
              <a:buNone/>
            </a:pPr>
            <a:endParaRPr lang="en-US" dirty="0" smtClean="0"/>
          </a:p>
          <a:p>
            <a:pPr>
              <a:buFontTx/>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de-DE" smtClean="0"/>
              <a:t>March 2011</a:t>
            </a:r>
            <a:endParaRPr lang="en-US" smtClean="0"/>
          </a:p>
        </p:txBody>
      </p:sp>
      <p:sp>
        <p:nvSpPr>
          <p:cNvPr id="25603" name="Fußzeilenplatzhalter 4"/>
          <p:cNvSpPr>
            <a:spLocks noGrp="1"/>
          </p:cNvSpPr>
          <p:nvPr>
            <p:ph type="ftr" sz="quarter" idx="11"/>
          </p:nvPr>
        </p:nvSpPr>
        <p:spPr>
          <a:noFill/>
        </p:spPr>
        <p:txBody>
          <a:bodyPr/>
          <a:lstStyle/>
          <a:p>
            <a:r>
              <a:rPr lang="de-DE" smtClean="0"/>
              <a:t>Marc Emmelmann, Fraunhofer FOKUS</a:t>
            </a:r>
            <a:endParaRPr lang="en-US" smtClean="0"/>
          </a:p>
        </p:txBody>
      </p:sp>
      <p:sp>
        <p:nvSpPr>
          <p:cNvPr id="25604" name="Foliennummernplatzhalter 5"/>
          <p:cNvSpPr>
            <a:spLocks noGrp="1"/>
          </p:cNvSpPr>
          <p:nvPr>
            <p:ph type="sldNum" sz="quarter" idx="12"/>
          </p:nvPr>
        </p:nvSpPr>
        <p:spPr>
          <a:noFill/>
        </p:spPr>
        <p:txBody>
          <a:bodyPr/>
          <a:lstStyle/>
          <a:p>
            <a:r>
              <a:rPr lang="en-US" smtClean="0"/>
              <a:t>Slide </a:t>
            </a:r>
            <a:fld id="{4275984E-B8ED-584A-8431-E6BCA094338F}" type="slidenum">
              <a:rPr lang="en-US" smtClean="0"/>
              <a:pPr/>
              <a:t>3</a:t>
            </a:fld>
            <a:endParaRPr lang="en-US" smtClean="0"/>
          </a:p>
        </p:txBody>
      </p:sp>
      <p:sp>
        <p:nvSpPr>
          <p:cNvPr id="25605" name="Rectangle 2"/>
          <p:cNvSpPr>
            <a:spLocks noGrp="1" noChangeArrowheads="1"/>
          </p:cNvSpPr>
          <p:nvPr>
            <p:ph type="title"/>
          </p:nvPr>
        </p:nvSpPr>
        <p:spPr/>
        <p:txBody>
          <a:bodyPr/>
          <a:lstStyle/>
          <a:p>
            <a:r>
              <a:rPr lang="en-US" dirty="0" smtClean="0"/>
              <a:t>BSS Transition Time</a:t>
            </a:r>
            <a:endParaRPr lang="en-US" dirty="0"/>
          </a:p>
        </p:txBody>
      </p:sp>
      <p:sp>
        <p:nvSpPr>
          <p:cNvPr id="25606" name="Rectangle 3"/>
          <p:cNvSpPr>
            <a:spLocks noGrp="1" noChangeArrowheads="1"/>
          </p:cNvSpPr>
          <p:nvPr>
            <p:ph type="body" idx="1"/>
          </p:nvPr>
        </p:nvSpPr>
        <p:spPr/>
        <p:txBody>
          <a:bodyPr/>
          <a:lstStyle/>
          <a:p>
            <a:r>
              <a:rPr lang="en-US" sz="1600" dirty="0" smtClean="0"/>
              <a:t>Metric defined in 802.11.2, §6.7</a:t>
            </a:r>
          </a:p>
          <a:p>
            <a:r>
              <a:rPr lang="en-US" sz="1600" dirty="0" smtClean="0"/>
              <a:t>Purpose:</a:t>
            </a:r>
          </a:p>
          <a:p>
            <a:pPr lvl="1"/>
            <a:r>
              <a:rPr lang="en-US" sz="1400" dirty="0" smtClean="0"/>
              <a:t>characterize the time it takes for an IEEE 802.11 non-AP STA to change its network connectivity from one IEEE 802.11 AP to another. The process is formally called BSS transition, or simply “roaming” (at Layer 2 of the ISO protocol hierarchy)</a:t>
            </a:r>
          </a:p>
          <a:p>
            <a:r>
              <a:rPr lang="en-US" sz="1600" dirty="0" smtClean="0"/>
              <a:t>Definition:</a:t>
            </a:r>
          </a:p>
          <a:p>
            <a:pPr lvl="1"/>
            <a:r>
              <a:rPr lang="en-US" sz="1400" dirty="0" smtClean="0"/>
              <a:t>For the purposes of this metric, the BSS transition time is defined as the time interval starting after the trans- mission of the last acknowledged data frame sent within an originating BSS and ending after the </a:t>
            </a:r>
            <a:r>
              <a:rPr lang="en-US" sz="1400" dirty="0" err="1" smtClean="0"/>
              <a:t>transmis</a:t>
            </a:r>
            <a:r>
              <a:rPr lang="en-US" sz="1400" dirty="0" smtClean="0"/>
              <a:t>- </a:t>
            </a:r>
            <a:r>
              <a:rPr lang="en-US" sz="1400" dirty="0" err="1" smtClean="0"/>
              <a:t>sion</a:t>
            </a:r>
            <a:r>
              <a:rPr lang="en-US" sz="1400" dirty="0" smtClean="0"/>
              <a:t> of the first acknowledged data frame sent within the destination BSS. This interval includes BSS transition activities such as authentication, (</a:t>
            </a:r>
            <a:r>
              <a:rPr lang="en-US" sz="1400" dirty="0" err="1" smtClean="0"/>
              <a:t>re)association</a:t>
            </a:r>
            <a:r>
              <a:rPr lang="en-US" sz="1400" dirty="0" smtClean="0"/>
              <a:t> and </a:t>
            </a:r>
            <a:r>
              <a:rPr lang="en-US" sz="1400" dirty="0" err="1" smtClean="0"/>
              <a:t>QoS</a:t>
            </a:r>
            <a:r>
              <a:rPr lang="en-US" sz="1400" dirty="0" smtClean="0"/>
              <a:t> negotiation. The two </a:t>
            </a:r>
            <a:r>
              <a:rPr lang="en-US" sz="1400" dirty="0" err="1" smtClean="0"/>
              <a:t>BSSs</a:t>
            </a:r>
            <a:r>
              <a:rPr lang="en-US" sz="1400" dirty="0" smtClean="0"/>
              <a:t> should be in the same ESS. This definition of BSS transition time encompasses both uplink and downlink data frames.</a:t>
            </a:r>
          </a:p>
          <a:p>
            <a:pPr lvl="1"/>
            <a:r>
              <a:rPr lang="en-US" sz="1400" dirty="0" smtClean="0"/>
              <a:t>NOTE—The BSS transition time metric characterizes the link layer portion of the transition only, since some of the frames sent during a transition may be part of a higher layer protocol.</a:t>
            </a:r>
          </a:p>
          <a:p>
            <a:pPr lvl="1"/>
            <a:endParaRPr lang="en-US" sz="1400" dirty="0" smtClean="0"/>
          </a:p>
          <a:p>
            <a:r>
              <a:rPr lang="en-US" sz="1800" dirty="0" smtClean="0"/>
              <a:t>Related to xxx4 Term („Link Set-Up Latency“)</a:t>
            </a: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de-DE" smtClean="0"/>
              <a:t>March 2011</a:t>
            </a:r>
            <a:endParaRPr lang="en-US" smtClean="0"/>
          </a:p>
        </p:txBody>
      </p:sp>
      <p:sp>
        <p:nvSpPr>
          <p:cNvPr id="26627" name="Fußzeilenplatzhalter 4"/>
          <p:cNvSpPr>
            <a:spLocks noGrp="1"/>
          </p:cNvSpPr>
          <p:nvPr>
            <p:ph type="ftr" sz="quarter" idx="11"/>
          </p:nvPr>
        </p:nvSpPr>
        <p:spPr>
          <a:noFill/>
        </p:spPr>
        <p:txBody>
          <a:bodyPr/>
          <a:lstStyle/>
          <a:p>
            <a:r>
              <a:rPr lang="de-DE" smtClean="0"/>
              <a:t>Marc Emmelmann, Fraunhofer FOKUS</a:t>
            </a:r>
            <a:endParaRPr lang="en-US" smtClean="0"/>
          </a:p>
        </p:txBody>
      </p:sp>
      <p:sp>
        <p:nvSpPr>
          <p:cNvPr id="26628" name="Foliennummernplatzhalter 5"/>
          <p:cNvSpPr>
            <a:spLocks noGrp="1"/>
          </p:cNvSpPr>
          <p:nvPr>
            <p:ph type="sldNum" sz="quarter" idx="12"/>
          </p:nvPr>
        </p:nvSpPr>
        <p:spPr>
          <a:noFill/>
        </p:spPr>
        <p:txBody>
          <a:bodyPr/>
          <a:lstStyle/>
          <a:p>
            <a:r>
              <a:rPr lang="en-US" smtClean="0"/>
              <a:t>Slide </a:t>
            </a:r>
            <a:fld id="{8BB2E2CD-2EF0-D94C-A555-354972F14BC7}" type="slidenum">
              <a:rPr lang="en-US" smtClean="0"/>
              <a:pPr/>
              <a:t>4</a:t>
            </a:fld>
            <a:endParaRPr lang="en-US" smtClean="0"/>
          </a:p>
        </p:txBody>
      </p:sp>
      <p:sp>
        <p:nvSpPr>
          <p:cNvPr id="26629" name="Rectangle 2"/>
          <p:cNvSpPr>
            <a:spLocks noGrp="1" noChangeArrowheads="1"/>
          </p:cNvSpPr>
          <p:nvPr>
            <p:ph type="title"/>
          </p:nvPr>
        </p:nvSpPr>
        <p:spPr/>
        <p:txBody>
          <a:bodyPr/>
          <a:lstStyle/>
          <a:p>
            <a:r>
              <a:rPr lang="en-US" dirty="0" smtClean="0"/>
              <a:t>Non-AP STA association rate</a:t>
            </a:r>
            <a:endParaRPr lang="en-US" dirty="0"/>
          </a:p>
        </p:txBody>
      </p:sp>
      <p:sp>
        <p:nvSpPr>
          <p:cNvPr id="26630" name="Rectangle 3"/>
          <p:cNvSpPr>
            <a:spLocks noGrp="1" noChangeArrowheads="1"/>
          </p:cNvSpPr>
          <p:nvPr>
            <p:ph type="body" idx="1"/>
          </p:nvPr>
        </p:nvSpPr>
        <p:spPr>
          <a:xfrm>
            <a:off x="685800" y="1524000"/>
            <a:ext cx="7772400" cy="4114800"/>
          </a:xfrm>
        </p:spPr>
        <p:txBody>
          <a:bodyPr/>
          <a:lstStyle/>
          <a:p>
            <a:r>
              <a:rPr lang="en-US" sz="2000" dirty="0" smtClean="0"/>
              <a:t>Metric as defined in 802.11.2 §6.13</a:t>
            </a:r>
          </a:p>
          <a:p>
            <a:endParaRPr lang="en-US" sz="2000" dirty="0" smtClean="0"/>
          </a:p>
          <a:p>
            <a:r>
              <a:rPr lang="en-US" sz="2000" dirty="0" smtClean="0"/>
              <a:t>Purpose:</a:t>
            </a:r>
          </a:p>
          <a:p>
            <a:pPr lvl="1"/>
            <a:r>
              <a:rPr lang="en-US" sz="1800" dirty="0" smtClean="0"/>
              <a:t>This metric determines the rate at which a DUT can perform the authentication and association functions specified by the IEEE Std 802.11 protocol, including where applicable the RSNA authentication and key management (AKM) functions. This metric is only applicable to </a:t>
            </a:r>
            <a:r>
              <a:rPr lang="en-US" sz="1800" dirty="0" err="1" smtClean="0"/>
              <a:t>Aps</a:t>
            </a:r>
            <a:r>
              <a:rPr lang="en-US" sz="1800" dirty="0" smtClean="0"/>
              <a:t>.</a:t>
            </a:r>
          </a:p>
          <a:p>
            <a:pPr lvl="1"/>
            <a:r>
              <a:rPr lang="en-US" sz="1800" b="0" dirty="0" smtClean="0">
                <a:solidFill>
                  <a:srgbClr val="000000"/>
                </a:solidFill>
                <a:ea typeface="Times New Roman"/>
                <a:cs typeface="Times New Roman"/>
              </a:rPr>
              <a:t>The test measures the time taken for a wireless LAN to recover from faults and transient conditions, such as an AP being reset, a group of non-AP </a:t>
            </a:r>
            <a:r>
              <a:rPr lang="en-US" sz="1800" b="0" dirty="0" err="1" smtClean="0">
                <a:solidFill>
                  <a:srgbClr val="000000"/>
                </a:solidFill>
                <a:ea typeface="Times New Roman"/>
                <a:cs typeface="Times New Roman"/>
              </a:rPr>
              <a:t>STAs</a:t>
            </a:r>
            <a:r>
              <a:rPr lang="en-US" sz="1800" b="0" dirty="0" smtClean="0">
                <a:solidFill>
                  <a:srgbClr val="000000"/>
                </a:solidFill>
                <a:ea typeface="Times New Roman"/>
                <a:cs typeface="Times New Roman"/>
              </a:rPr>
              <a:t> being turned on concurrently, or a group of non-AP </a:t>
            </a:r>
            <a:r>
              <a:rPr lang="en-US" sz="1800" b="0" dirty="0" err="1" smtClean="0">
                <a:solidFill>
                  <a:srgbClr val="000000"/>
                </a:solidFill>
                <a:ea typeface="Times New Roman"/>
                <a:cs typeface="Times New Roman"/>
              </a:rPr>
              <a:t>STAs</a:t>
            </a:r>
            <a:r>
              <a:rPr lang="en-US" sz="1800" b="0" dirty="0" smtClean="0">
                <a:solidFill>
                  <a:srgbClr val="000000"/>
                </a:solidFill>
                <a:ea typeface="Times New Roman"/>
                <a:cs typeface="Times New Roman"/>
              </a:rPr>
              <a:t> </a:t>
            </a:r>
            <a:r>
              <a:rPr lang="en-US" sz="1800" b="0" dirty="0" smtClean="0">
                <a:solidFill>
                  <a:srgbClr val="000000"/>
                </a:solidFill>
                <a:ea typeface="Times New Roman"/>
                <a:cs typeface="Times New Roman"/>
              </a:rPr>
              <a:t>moving </a:t>
            </a:r>
            <a:r>
              <a:rPr lang="en-US" sz="1800" b="0" dirty="0" smtClean="0">
                <a:solidFill>
                  <a:srgbClr val="000000"/>
                </a:solidFill>
                <a:ea typeface="Times New Roman"/>
                <a:cs typeface="Times New Roman"/>
              </a:rPr>
              <a:t>from one AP to another. It is of particular significance when dealing with Voice over IP (VoIP) terminals in an IEEE 802.11 LAN, where call setup times may be adversely affected by long authentication and association delays</a:t>
            </a:r>
            <a:r>
              <a:rPr lang="en-US" sz="1800" dirty="0" smtClean="0"/>
              <a:t>.</a:t>
            </a:r>
          </a:p>
          <a:p>
            <a:endParaRPr lang="en-US" sz="2000" dirty="0" smtClean="0"/>
          </a:p>
          <a:p>
            <a:r>
              <a:rPr lang="en-US" sz="2000" dirty="0" smtClean="0"/>
              <a:t>Related to xxx1 („Link attempt rate“)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Datumsplatzhalter 3"/>
          <p:cNvSpPr>
            <a:spLocks noGrp="1"/>
          </p:cNvSpPr>
          <p:nvPr>
            <p:ph type="dt" sz="quarter" idx="10"/>
          </p:nvPr>
        </p:nvSpPr>
        <p:spPr>
          <a:noFill/>
        </p:spPr>
        <p:txBody>
          <a:bodyPr/>
          <a:lstStyle/>
          <a:p>
            <a:r>
              <a:rPr lang="de-DE" smtClean="0"/>
              <a:t>March 2011</a:t>
            </a:r>
            <a:endParaRPr lang="en-US" smtClean="0"/>
          </a:p>
        </p:txBody>
      </p:sp>
      <p:sp>
        <p:nvSpPr>
          <p:cNvPr id="27651" name="Fußzeilenplatzhalter 4"/>
          <p:cNvSpPr>
            <a:spLocks noGrp="1"/>
          </p:cNvSpPr>
          <p:nvPr>
            <p:ph type="ftr" sz="quarter" idx="11"/>
          </p:nvPr>
        </p:nvSpPr>
        <p:spPr>
          <a:noFill/>
        </p:spPr>
        <p:txBody>
          <a:bodyPr/>
          <a:lstStyle/>
          <a:p>
            <a:r>
              <a:rPr lang="de-DE" smtClean="0"/>
              <a:t>Marc Emmelmann, Fraunhofer FOKUS</a:t>
            </a:r>
            <a:endParaRPr lang="en-US" smtClean="0"/>
          </a:p>
        </p:txBody>
      </p:sp>
      <p:sp>
        <p:nvSpPr>
          <p:cNvPr id="27652" name="Foliennummernplatzhalter 5"/>
          <p:cNvSpPr>
            <a:spLocks noGrp="1"/>
          </p:cNvSpPr>
          <p:nvPr>
            <p:ph type="sldNum" sz="quarter" idx="12"/>
          </p:nvPr>
        </p:nvSpPr>
        <p:spPr>
          <a:noFill/>
        </p:spPr>
        <p:txBody>
          <a:bodyPr/>
          <a:lstStyle/>
          <a:p>
            <a:r>
              <a:rPr lang="en-US" smtClean="0"/>
              <a:t>Slide </a:t>
            </a:r>
            <a:fld id="{C608BDA4-42C7-2A4D-8F64-AB91B9235399}" type="slidenum">
              <a:rPr lang="en-US" smtClean="0"/>
              <a:pPr/>
              <a:t>5</a:t>
            </a:fld>
            <a:endParaRPr lang="en-US" smtClean="0"/>
          </a:p>
        </p:txBody>
      </p:sp>
      <p:sp>
        <p:nvSpPr>
          <p:cNvPr id="27653" name="Rectangle 2"/>
          <p:cNvSpPr>
            <a:spLocks noGrp="1" noChangeArrowheads="1"/>
          </p:cNvSpPr>
          <p:nvPr>
            <p:ph type="title"/>
          </p:nvPr>
        </p:nvSpPr>
        <p:spPr/>
        <p:txBody>
          <a:bodyPr/>
          <a:lstStyle/>
          <a:p>
            <a:r>
              <a:rPr lang="en-GB"/>
              <a:t>References</a:t>
            </a:r>
          </a:p>
        </p:txBody>
      </p:sp>
      <p:sp>
        <p:nvSpPr>
          <p:cNvPr id="27654" name="Rectangle 3"/>
          <p:cNvSpPr>
            <a:spLocks noGrp="1" noChangeArrowheads="1"/>
          </p:cNvSpPr>
          <p:nvPr>
            <p:ph type="body" idx="1"/>
          </p:nvPr>
        </p:nvSpPr>
        <p:spPr/>
        <p:txBody>
          <a:bodyPr/>
          <a:lstStyle/>
          <a:p>
            <a:r>
              <a:rPr lang="en-US" dirty="0" smtClean="0"/>
              <a:t>P802.11.2/D1.1 – Recommended Practice for the Evaluation of 802.11 Wireless </a:t>
            </a:r>
            <a:r>
              <a:rPr lang="en-US" dirty="0" smtClean="0"/>
              <a:t>Performance</a:t>
            </a:r>
          </a:p>
          <a:p>
            <a:endParaRPr lang="en-US" dirty="0" smtClean="0"/>
          </a:p>
          <a:p>
            <a:r>
              <a:rPr lang="en-US" dirty="0" smtClean="0"/>
              <a:t>11-11/</a:t>
            </a:r>
            <a:r>
              <a:rPr lang="en-US" dirty="0" smtClean="0"/>
              <a:t>408r0: Use Case Characteristics Discussion</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802-11-Submission-emmelmann.potx</Template>
  <TotalTime>0</TotalTime>
  <Words>519</Words>
  <Application>Microsoft Macintosh PowerPoint</Application>
  <PresentationFormat>Bildschirmpräsentation (4:3)</PresentationFormat>
  <Paragraphs>53</Paragraphs>
  <Slides>5</Slides>
  <Notes>3</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5</vt:i4>
      </vt:variant>
    </vt:vector>
  </HeadingPairs>
  <TitlesOfParts>
    <vt:vector size="7" baseType="lpstr">
      <vt:lpstr>802-11-Submission-emmelmann</vt:lpstr>
      <vt:lpstr>Dokument</vt:lpstr>
      <vt:lpstr>Definitions and Terminology from 802.11.2</vt:lpstr>
      <vt:lpstr>Abstract</vt:lpstr>
      <vt:lpstr>BSS Transition Time</vt:lpstr>
      <vt:lpstr>Non-AP STA association rate</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 and Terminology from 802.11.2</dc:title>
  <dc:subject/>
  <dc:creator>Marc Emmelmann</dc:creator>
  <cp:keywords/>
  <dc:description/>
  <cp:lastModifiedBy>Marc Emmelmann</cp:lastModifiedBy>
  <cp:revision>13</cp:revision>
  <cp:lastPrinted>1998-02-10T13:28:06Z</cp:lastPrinted>
  <dcterms:created xsi:type="dcterms:W3CDTF">2011-03-16T05:37:02Z</dcterms:created>
  <dcterms:modified xsi:type="dcterms:W3CDTF">2011-03-16T05:48:26Z</dcterms:modified>
  <cp:category/>
</cp:coreProperties>
</file>