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Default Extension="doc" ContentType="application/msword"/>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Default Extension="pict" ContentType="image/pict"/>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57" r:id="rId3"/>
    <p:sldId id="265" r:id="rId4"/>
    <p:sldId id="266"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802.11-yy/xxxxr0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smtClean="0"/>
              <a:t>Marc Emmelmann, Fraunhofer FOKUS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5D0B4120-7A1C-7A4A-B4CD-E6B0350EC2AF}"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Month Year</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smtClean="0"/>
              <a:t>Marc Emmelmann, Fraunhofer FOKUS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03832F7-37CD-1842-9E54-3BE135C6F43D}"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t>doc.: IEEE 802.11-yy/xxxxr0</a:t>
            </a:r>
            <a:endParaRPr lang="en-US" smtClean="0"/>
          </a:p>
        </p:txBody>
      </p:sp>
      <p:sp>
        <p:nvSpPr>
          <p:cNvPr id="16387" name="Rectangle 3"/>
          <p:cNvSpPr>
            <a:spLocks noGrp="1" noChangeArrowheads="1"/>
          </p:cNvSpPr>
          <p:nvPr>
            <p:ph type="dt" sz="quarter" idx="1"/>
          </p:nvPr>
        </p:nvSpPr>
        <p:spPr>
          <a:noFill/>
        </p:spPr>
        <p:txBody>
          <a:bodyPr/>
          <a:lstStyle/>
          <a:p>
            <a:r>
              <a:rPr lang="de-DE" smtClean="0"/>
              <a:t>Month Year</a:t>
            </a:r>
            <a:endParaRPr lang="en-US" smtClean="0"/>
          </a:p>
        </p:txBody>
      </p:sp>
      <p:sp>
        <p:nvSpPr>
          <p:cNvPr id="16388" name="Rectangle 6"/>
          <p:cNvSpPr>
            <a:spLocks noGrp="1" noChangeArrowheads="1"/>
          </p:cNvSpPr>
          <p:nvPr>
            <p:ph type="ftr" sz="quarter" idx="4"/>
          </p:nvPr>
        </p:nvSpPr>
        <p:spPr>
          <a:noFill/>
        </p:spPr>
        <p:txBody>
          <a:bodyPr/>
          <a:lstStyle/>
          <a:p>
            <a:pPr lvl="4"/>
            <a:r>
              <a:rPr lang="de-DE" smtClean="0"/>
              <a:t>Marc Emmelmann, Fraunhofer FOKUS</a:t>
            </a:r>
            <a:endParaRPr lang="en-US" smtClean="0"/>
          </a:p>
        </p:txBody>
      </p:sp>
      <p:sp>
        <p:nvSpPr>
          <p:cNvPr id="16389" name="Rectangle 7"/>
          <p:cNvSpPr>
            <a:spLocks noGrp="1" noChangeArrowheads="1"/>
          </p:cNvSpPr>
          <p:nvPr>
            <p:ph type="sldNum" sz="quarter" idx="5"/>
          </p:nvPr>
        </p:nvSpPr>
        <p:spPr>
          <a:noFill/>
        </p:spPr>
        <p:txBody>
          <a:bodyPr/>
          <a:lstStyle/>
          <a:p>
            <a:r>
              <a:rPr lang="en-US"/>
              <a:t>Page </a:t>
            </a:r>
            <a:fld id="{0EFEDBD7-D0E3-C645-81E6-161D9C60F983}"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t>doc.: IEEE 802.11-yy/xxxxr0</a:t>
            </a:r>
            <a:endParaRPr lang="en-US" smtClean="0"/>
          </a:p>
        </p:txBody>
      </p:sp>
      <p:sp>
        <p:nvSpPr>
          <p:cNvPr id="18435" name="Rectangle 3"/>
          <p:cNvSpPr>
            <a:spLocks noGrp="1" noChangeArrowheads="1"/>
          </p:cNvSpPr>
          <p:nvPr>
            <p:ph type="dt" sz="quarter" idx="1"/>
          </p:nvPr>
        </p:nvSpPr>
        <p:spPr>
          <a:noFill/>
        </p:spPr>
        <p:txBody>
          <a:bodyPr/>
          <a:lstStyle/>
          <a:p>
            <a:r>
              <a:rPr lang="de-DE" smtClean="0"/>
              <a:t>Month Year</a:t>
            </a:r>
            <a:endParaRPr lang="en-US" smtClean="0"/>
          </a:p>
        </p:txBody>
      </p:sp>
      <p:sp>
        <p:nvSpPr>
          <p:cNvPr id="18436" name="Rectangle 6"/>
          <p:cNvSpPr>
            <a:spLocks noGrp="1" noChangeArrowheads="1"/>
          </p:cNvSpPr>
          <p:nvPr>
            <p:ph type="ftr" sz="quarter" idx="4"/>
          </p:nvPr>
        </p:nvSpPr>
        <p:spPr>
          <a:noFill/>
        </p:spPr>
        <p:txBody>
          <a:bodyPr/>
          <a:lstStyle/>
          <a:p>
            <a:pPr lvl="4"/>
            <a:r>
              <a:rPr lang="de-DE" smtClean="0"/>
              <a:t>Marc Emmelmann, Fraunhofer FOKUS</a:t>
            </a:r>
            <a:endParaRPr lang="en-US" smtClean="0"/>
          </a:p>
        </p:txBody>
      </p:sp>
      <p:sp>
        <p:nvSpPr>
          <p:cNvPr id="18437" name="Rectangle 7"/>
          <p:cNvSpPr>
            <a:spLocks noGrp="1" noChangeArrowheads="1"/>
          </p:cNvSpPr>
          <p:nvPr>
            <p:ph type="sldNum" sz="quarter" idx="5"/>
          </p:nvPr>
        </p:nvSpPr>
        <p:spPr>
          <a:noFill/>
        </p:spPr>
        <p:txBody>
          <a:bodyPr/>
          <a:lstStyle/>
          <a:p>
            <a:r>
              <a:rPr lang="en-US"/>
              <a:t>Page </a:t>
            </a:r>
            <a:fld id="{22E8FF30-1076-7649-BDBA-496103EDDE3D}" type="slidenum">
              <a:rPr lang="en-US"/>
              <a:pPr/>
              <a:t>2</a:t>
            </a:fld>
            <a:endParaRPr 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AAB0CCEA-F566-A84F-B700-FB371FD4748A}"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471F1BBD-82E8-434F-A573-E1EE420F018C}"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67A9946C-571F-5742-A45B-BC149A6CCCC3}"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F230F739-07E9-7348-A6D0-42E571BE0ADB}"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D9539C2-53B2-314F-95E0-51A39C008AA9}"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43430A8A-0495-844A-AF65-CE7A26148166}"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8"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t>Slide </a:t>
            </a:r>
            <a:fld id="{2619D725-2E4F-D047-A445-D79C46739477}"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4"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t>Slide </a:t>
            </a:r>
            <a:fld id="{8BE6718C-370F-7044-A949-A6E923458D62}"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3"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t>Slide </a:t>
            </a:r>
            <a:fld id="{EDEBC627-540D-DE4D-A540-0D0708CB6895}"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153ECA2E-3B48-7343-938C-26C7AE0C7612}"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89C21C48-9109-AE4E-B12B-E3D2389D7C37}"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March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Fraunhofer FOKUS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25C2D25-87B7-BA42-B91E-E60432624904}" type="slidenum">
              <a:rPr lang="en-US"/>
              <a:pPr/>
              <a:t>‹Nr.›</a:t>
            </a:fld>
            <a:endParaRPr lang="en-US"/>
          </a:p>
        </p:txBody>
      </p:sp>
      <p:sp>
        <p:nvSpPr>
          <p:cNvPr id="1031" name="Rectangle 7"/>
          <p:cNvSpPr>
            <a:spLocks noChangeArrowheads="1"/>
          </p:cNvSpPr>
          <p:nvPr/>
        </p:nvSpPr>
        <p:spPr bwMode="auto">
          <a:xfrm>
            <a:off x="5739531" y="332601"/>
            <a:ext cx="270596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-1/0435r0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t>March 2011</a:t>
            </a:r>
            <a:endParaRPr lang="en-US" smtClean="0"/>
          </a:p>
        </p:txBody>
      </p:sp>
      <p:sp>
        <p:nvSpPr>
          <p:cNvPr id="15364"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15365" name="Foliennummernplatzhalter 5"/>
          <p:cNvSpPr>
            <a:spLocks noGrp="1"/>
          </p:cNvSpPr>
          <p:nvPr>
            <p:ph type="sldNum" sz="quarter" idx="12"/>
          </p:nvPr>
        </p:nvSpPr>
        <p:spPr>
          <a:noFill/>
        </p:spPr>
        <p:txBody>
          <a:bodyPr/>
          <a:lstStyle/>
          <a:p>
            <a:r>
              <a:rPr lang="en-US" smtClean="0"/>
              <a:t>Slide </a:t>
            </a:r>
            <a:fld id="{0BF51A56-C0CA-604C-AA96-678EA0F8F0BB}" type="slidenum">
              <a:rPr lang="en-US" smtClean="0"/>
              <a:pPr/>
              <a:t>1</a:t>
            </a:fld>
            <a:endParaRPr lang="en-US" smtClean="0"/>
          </a:p>
        </p:txBody>
      </p:sp>
      <p:sp>
        <p:nvSpPr>
          <p:cNvPr id="15366" name="Rectangle 2"/>
          <p:cNvSpPr>
            <a:spLocks noGrp="1" noChangeArrowheads="1"/>
          </p:cNvSpPr>
          <p:nvPr>
            <p:ph type="title"/>
          </p:nvPr>
        </p:nvSpPr>
        <p:spPr>
          <a:xfrm>
            <a:off x="685800" y="533400"/>
            <a:ext cx="7772400" cy="1066800"/>
          </a:xfrm>
          <a:noFill/>
        </p:spPr>
        <p:txBody>
          <a:bodyPr/>
          <a:lstStyle/>
          <a:p>
            <a:r>
              <a:rPr lang="en-US" dirty="0" smtClean="0"/>
              <a:t>Definitions and Terminology from 802.11.2</a:t>
            </a:r>
            <a:endParaRPr lang="en-US" dirty="0"/>
          </a:p>
        </p:txBody>
      </p:sp>
      <p:sp>
        <p:nvSpPr>
          <p:cNvPr id="15367"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smtClean="0"/>
              <a:t> 2011-03-16</a:t>
            </a:r>
            <a:endParaRPr lang="en-US" sz="2000" b="0" dirty="0"/>
          </a:p>
        </p:txBody>
      </p:sp>
      <p:graphicFrame>
        <p:nvGraphicFramePr>
          <p:cNvPr id="15362" name="Object 2"/>
          <p:cNvGraphicFramePr>
            <a:graphicFrameLocks noChangeAspect="1"/>
          </p:cNvGraphicFramePr>
          <p:nvPr/>
        </p:nvGraphicFramePr>
        <p:xfrm>
          <a:off x="508000" y="2214563"/>
          <a:ext cx="8156575" cy="2628900"/>
        </p:xfrm>
        <a:graphic>
          <a:graphicData uri="http://schemas.openxmlformats.org/presentationml/2006/ole">
            <p:oleObj spid="_x0000_s15362" name="Dokument" r:id="rId4" imgW="8255000" imgH="2667000" progId="Word.Document.8">
              <p:embed/>
            </p:oleObj>
          </a:graphicData>
        </a:graphic>
      </p:graphicFrame>
      <p:sp>
        <p:nvSpPr>
          <p:cNvPr id="15368"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t>March 2011</a:t>
            </a:r>
            <a:endParaRPr lang="en-US" smtClean="0"/>
          </a:p>
        </p:txBody>
      </p:sp>
      <p:sp>
        <p:nvSpPr>
          <p:cNvPr id="17411"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17412" name="Foliennummernplatzhalter 5"/>
          <p:cNvSpPr>
            <a:spLocks noGrp="1"/>
          </p:cNvSpPr>
          <p:nvPr>
            <p:ph type="sldNum" sz="quarter" idx="12"/>
          </p:nvPr>
        </p:nvSpPr>
        <p:spPr>
          <a:noFill/>
        </p:spPr>
        <p:txBody>
          <a:bodyPr/>
          <a:lstStyle/>
          <a:p>
            <a:r>
              <a:rPr lang="en-US" smtClean="0"/>
              <a:t>Slide </a:t>
            </a:r>
            <a:fld id="{55BEBCAA-BA61-F446-AF2B-89B26B243857}" type="slidenum">
              <a:rPr lang="en-US" smtClean="0"/>
              <a:pPr/>
              <a:t>2</a:t>
            </a:fld>
            <a:endParaRPr lang="en-US" smtClean="0"/>
          </a:p>
        </p:txBody>
      </p:sp>
      <p:sp>
        <p:nvSpPr>
          <p:cNvPr id="17413" name="Rectangle 2"/>
          <p:cNvSpPr>
            <a:spLocks noGrp="1" noChangeArrowheads="1"/>
          </p:cNvSpPr>
          <p:nvPr>
            <p:ph type="title"/>
          </p:nvPr>
        </p:nvSpPr>
        <p:spPr>
          <a:noFill/>
        </p:spPr>
        <p:txBody>
          <a:bodyPr/>
          <a:lstStyle/>
          <a:p>
            <a:r>
              <a:rPr lang="en-US"/>
              <a:t>Abstract</a:t>
            </a:r>
          </a:p>
        </p:txBody>
      </p:sp>
      <p:sp>
        <p:nvSpPr>
          <p:cNvPr id="17414" name="Rectangle 3"/>
          <p:cNvSpPr>
            <a:spLocks noGrp="1" noChangeArrowheads="1"/>
          </p:cNvSpPr>
          <p:nvPr>
            <p:ph type="body" idx="1"/>
          </p:nvPr>
        </p:nvSpPr>
        <p:spPr>
          <a:noFill/>
        </p:spPr>
        <p:txBody>
          <a:bodyPr/>
          <a:lstStyle/>
          <a:p>
            <a:pPr>
              <a:buFontTx/>
              <a:buNone/>
            </a:pPr>
            <a:r>
              <a:rPr lang="en-US" dirty="0" smtClean="0"/>
              <a:t>This presentation </a:t>
            </a:r>
            <a:r>
              <a:rPr lang="en-US" dirty="0" smtClean="0"/>
              <a:t>lists terminology possibly relating to definitions currently drafted within the scope of </a:t>
            </a:r>
            <a:r>
              <a:rPr lang="en-US" dirty="0" err="1" smtClean="0"/>
              <a:t>TGai</a:t>
            </a:r>
            <a:r>
              <a:rPr lang="en-US" dirty="0" smtClean="0"/>
              <a:t>.</a:t>
            </a:r>
          </a:p>
          <a:p>
            <a:pPr>
              <a:buFontTx/>
              <a:buNone/>
            </a:pPr>
            <a:endParaRPr lang="en-US" dirty="0" smtClean="0"/>
          </a:p>
          <a:p>
            <a:pPr>
              <a:buFontTx/>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de-DE" smtClean="0"/>
              <a:t>March 2011</a:t>
            </a:r>
            <a:endParaRPr lang="en-US" smtClean="0"/>
          </a:p>
        </p:txBody>
      </p:sp>
      <p:sp>
        <p:nvSpPr>
          <p:cNvPr id="25603"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25604" name="Foliennummernplatzhalter 5"/>
          <p:cNvSpPr>
            <a:spLocks noGrp="1"/>
          </p:cNvSpPr>
          <p:nvPr>
            <p:ph type="sldNum" sz="quarter" idx="12"/>
          </p:nvPr>
        </p:nvSpPr>
        <p:spPr>
          <a:noFill/>
        </p:spPr>
        <p:txBody>
          <a:bodyPr/>
          <a:lstStyle/>
          <a:p>
            <a:r>
              <a:rPr lang="en-US" smtClean="0"/>
              <a:t>Slide </a:t>
            </a:r>
            <a:fld id="{4275984E-B8ED-584A-8431-E6BCA094338F}" type="slidenum">
              <a:rPr lang="en-US" smtClean="0"/>
              <a:pPr/>
              <a:t>3</a:t>
            </a:fld>
            <a:endParaRPr lang="en-US" smtClean="0"/>
          </a:p>
        </p:txBody>
      </p:sp>
      <p:sp>
        <p:nvSpPr>
          <p:cNvPr id="25605" name="Rectangle 2"/>
          <p:cNvSpPr>
            <a:spLocks noGrp="1" noChangeArrowheads="1"/>
          </p:cNvSpPr>
          <p:nvPr>
            <p:ph type="title"/>
          </p:nvPr>
        </p:nvSpPr>
        <p:spPr/>
        <p:txBody>
          <a:bodyPr/>
          <a:lstStyle/>
          <a:p>
            <a:r>
              <a:rPr lang="en-US" dirty="0" smtClean="0"/>
              <a:t>BSS Transition Time</a:t>
            </a:r>
            <a:endParaRPr lang="en-US" dirty="0"/>
          </a:p>
        </p:txBody>
      </p:sp>
      <p:sp>
        <p:nvSpPr>
          <p:cNvPr id="25606" name="Rectangle 3"/>
          <p:cNvSpPr>
            <a:spLocks noGrp="1" noChangeArrowheads="1"/>
          </p:cNvSpPr>
          <p:nvPr>
            <p:ph type="body" idx="1"/>
          </p:nvPr>
        </p:nvSpPr>
        <p:spPr/>
        <p:txBody>
          <a:bodyPr/>
          <a:lstStyle/>
          <a:p>
            <a:r>
              <a:rPr lang="en-GB" sz="1600" dirty="0" smtClean="0"/>
              <a:t>Metric defined in 802.11.2, §6.7</a:t>
            </a:r>
          </a:p>
          <a:p>
            <a:r>
              <a:rPr lang="en-GB" sz="1600" dirty="0" smtClean="0"/>
              <a:t>Purpose:</a:t>
            </a:r>
          </a:p>
          <a:p>
            <a:pPr lvl="1"/>
            <a:r>
              <a:rPr lang="de-DE" sz="1400" dirty="0" err="1" smtClean="0"/>
              <a:t>characterize</a:t>
            </a:r>
            <a:r>
              <a:rPr lang="de-DE" sz="1400" dirty="0" smtClean="0"/>
              <a:t> </a:t>
            </a:r>
            <a:r>
              <a:rPr lang="de-DE" sz="1400" dirty="0" err="1" smtClean="0"/>
              <a:t>the</a:t>
            </a:r>
            <a:r>
              <a:rPr lang="de-DE" sz="1400" dirty="0" smtClean="0"/>
              <a:t> time </a:t>
            </a:r>
            <a:r>
              <a:rPr lang="de-DE" sz="1400" dirty="0" err="1" smtClean="0"/>
              <a:t>it</a:t>
            </a:r>
            <a:r>
              <a:rPr lang="de-DE" sz="1400" dirty="0" smtClean="0"/>
              <a:t> </a:t>
            </a:r>
            <a:r>
              <a:rPr lang="de-DE" sz="1400" dirty="0" err="1" smtClean="0"/>
              <a:t>takes</a:t>
            </a:r>
            <a:r>
              <a:rPr lang="de-DE" sz="1400" dirty="0" smtClean="0"/>
              <a:t> </a:t>
            </a:r>
            <a:r>
              <a:rPr lang="de-DE" sz="1400" dirty="0" err="1" smtClean="0"/>
              <a:t>for</a:t>
            </a:r>
            <a:r>
              <a:rPr lang="de-DE" sz="1400" dirty="0" smtClean="0"/>
              <a:t> an IEEE 802.11 </a:t>
            </a:r>
            <a:r>
              <a:rPr lang="de-DE" sz="1400" dirty="0" err="1" smtClean="0"/>
              <a:t>non-AP</a:t>
            </a:r>
            <a:r>
              <a:rPr lang="de-DE" sz="1400" dirty="0" smtClean="0"/>
              <a:t> STA to </a:t>
            </a:r>
            <a:r>
              <a:rPr lang="de-DE" sz="1400" dirty="0" err="1" smtClean="0"/>
              <a:t>change</a:t>
            </a:r>
            <a:r>
              <a:rPr lang="de-DE" sz="1400" dirty="0" smtClean="0"/>
              <a:t> </a:t>
            </a:r>
            <a:r>
              <a:rPr lang="de-DE" sz="1400" dirty="0" err="1" smtClean="0"/>
              <a:t>its</a:t>
            </a:r>
            <a:r>
              <a:rPr lang="de-DE" sz="1400" dirty="0" smtClean="0"/>
              <a:t> </a:t>
            </a:r>
            <a:r>
              <a:rPr lang="de-DE" sz="1400" dirty="0" err="1" smtClean="0"/>
              <a:t>network</a:t>
            </a:r>
            <a:r>
              <a:rPr lang="de-DE" sz="1400" dirty="0" smtClean="0"/>
              <a:t> </a:t>
            </a:r>
            <a:r>
              <a:rPr lang="de-DE" sz="1400" dirty="0" err="1" smtClean="0"/>
              <a:t>connectivity</a:t>
            </a:r>
            <a:r>
              <a:rPr lang="de-DE" sz="1400" dirty="0" smtClean="0"/>
              <a:t> </a:t>
            </a:r>
            <a:r>
              <a:rPr lang="de-DE" sz="1400" dirty="0" err="1" smtClean="0"/>
              <a:t>from</a:t>
            </a:r>
            <a:r>
              <a:rPr lang="de-DE" sz="1400" dirty="0" smtClean="0"/>
              <a:t> </a:t>
            </a:r>
            <a:r>
              <a:rPr lang="de-DE" sz="1400" dirty="0" err="1" smtClean="0"/>
              <a:t>one</a:t>
            </a:r>
            <a:r>
              <a:rPr lang="de-DE" sz="1400" dirty="0" smtClean="0"/>
              <a:t> IEEE 802.11 AP to </a:t>
            </a:r>
            <a:r>
              <a:rPr lang="de-DE" sz="1400" dirty="0" err="1" smtClean="0"/>
              <a:t>another</a:t>
            </a:r>
            <a:r>
              <a:rPr lang="de-DE" sz="1400" dirty="0" smtClean="0"/>
              <a:t>. </a:t>
            </a:r>
            <a:r>
              <a:rPr lang="de-DE" sz="1400" dirty="0" err="1" smtClean="0"/>
              <a:t>The</a:t>
            </a:r>
            <a:r>
              <a:rPr lang="de-DE" sz="1400" dirty="0" smtClean="0"/>
              <a:t> </a:t>
            </a:r>
            <a:r>
              <a:rPr lang="de-DE" sz="1400" dirty="0" err="1" smtClean="0"/>
              <a:t>process</a:t>
            </a:r>
            <a:r>
              <a:rPr lang="de-DE" sz="1400" dirty="0" smtClean="0"/>
              <a:t> </a:t>
            </a:r>
            <a:r>
              <a:rPr lang="de-DE" sz="1400" dirty="0" err="1" smtClean="0"/>
              <a:t>is</a:t>
            </a:r>
            <a:r>
              <a:rPr lang="de-DE" sz="1400" dirty="0" smtClean="0"/>
              <a:t> </a:t>
            </a:r>
            <a:r>
              <a:rPr lang="de-DE" sz="1400" dirty="0" err="1" smtClean="0"/>
              <a:t>formally</a:t>
            </a:r>
            <a:r>
              <a:rPr lang="de-DE" sz="1400" dirty="0" smtClean="0"/>
              <a:t> </a:t>
            </a:r>
            <a:r>
              <a:rPr lang="de-DE" sz="1400" dirty="0" err="1" smtClean="0"/>
              <a:t>called</a:t>
            </a:r>
            <a:r>
              <a:rPr lang="de-DE" sz="1400" dirty="0" smtClean="0"/>
              <a:t> BSS </a:t>
            </a:r>
            <a:r>
              <a:rPr lang="de-DE" sz="1400" dirty="0" err="1" smtClean="0"/>
              <a:t>transition</a:t>
            </a:r>
            <a:r>
              <a:rPr lang="de-DE" sz="1400" dirty="0" smtClean="0"/>
              <a:t>, </a:t>
            </a:r>
            <a:r>
              <a:rPr lang="de-DE" sz="1400" dirty="0" err="1" smtClean="0"/>
              <a:t>or</a:t>
            </a:r>
            <a:r>
              <a:rPr lang="de-DE" sz="1400" dirty="0" smtClean="0"/>
              <a:t> </a:t>
            </a:r>
            <a:r>
              <a:rPr lang="de-DE" sz="1400" dirty="0" err="1" smtClean="0"/>
              <a:t>simply</a:t>
            </a:r>
            <a:r>
              <a:rPr lang="de-DE" sz="1400" dirty="0" smtClean="0"/>
              <a:t> “</a:t>
            </a:r>
            <a:r>
              <a:rPr lang="de-DE" sz="1400" dirty="0" err="1" smtClean="0"/>
              <a:t>roaming</a:t>
            </a:r>
            <a:r>
              <a:rPr lang="de-DE" sz="1400" dirty="0" smtClean="0"/>
              <a:t>” (at </a:t>
            </a:r>
            <a:r>
              <a:rPr lang="de-DE" sz="1400" dirty="0" err="1" smtClean="0"/>
              <a:t>Layer</a:t>
            </a:r>
            <a:r>
              <a:rPr lang="de-DE" sz="1400" dirty="0" smtClean="0"/>
              <a:t> 2 of </a:t>
            </a:r>
            <a:r>
              <a:rPr lang="de-DE" sz="1400" dirty="0" err="1" smtClean="0"/>
              <a:t>the</a:t>
            </a:r>
            <a:r>
              <a:rPr lang="de-DE" sz="1400" dirty="0" smtClean="0"/>
              <a:t> ISO </a:t>
            </a:r>
            <a:r>
              <a:rPr lang="de-DE" sz="1400" dirty="0" err="1" smtClean="0"/>
              <a:t>protocol</a:t>
            </a:r>
            <a:r>
              <a:rPr lang="de-DE" sz="1400" dirty="0" smtClean="0"/>
              <a:t> </a:t>
            </a:r>
            <a:r>
              <a:rPr lang="de-DE" sz="1400" dirty="0" err="1" smtClean="0"/>
              <a:t>hierarchy</a:t>
            </a:r>
            <a:r>
              <a:rPr lang="de-DE" sz="1400" dirty="0" smtClean="0"/>
              <a:t>)</a:t>
            </a:r>
            <a:endParaRPr lang="en-GB" sz="1400" dirty="0" smtClean="0"/>
          </a:p>
          <a:p>
            <a:r>
              <a:rPr lang="en-GB" sz="1600" dirty="0" smtClean="0"/>
              <a:t>Definition:</a:t>
            </a:r>
          </a:p>
          <a:p>
            <a:pPr lvl="1"/>
            <a:r>
              <a:rPr lang="de-DE" sz="1400" dirty="0" smtClean="0"/>
              <a:t>For </a:t>
            </a:r>
            <a:r>
              <a:rPr lang="de-DE" sz="1400" dirty="0" err="1" smtClean="0"/>
              <a:t>the</a:t>
            </a:r>
            <a:r>
              <a:rPr lang="de-DE" sz="1400" dirty="0" smtClean="0"/>
              <a:t> </a:t>
            </a:r>
            <a:r>
              <a:rPr lang="de-DE" sz="1400" dirty="0" err="1" smtClean="0"/>
              <a:t>purposes</a:t>
            </a:r>
            <a:r>
              <a:rPr lang="de-DE" sz="1400" dirty="0" smtClean="0"/>
              <a:t> of </a:t>
            </a:r>
            <a:r>
              <a:rPr lang="de-DE" sz="1400" dirty="0" err="1" smtClean="0"/>
              <a:t>this</a:t>
            </a:r>
            <a:r>
              <a:rPr lang="de-DE" sz="1400" dirty="0" smtClean="0"/>
              <a:t> </a:t>
            </a:r>
            <a:r>
              <a:rPr lang="de-DE" sz="1400" dirty="0" err="1" smtClean="0"/>
              <a:t>metric</a:t>
            </a:r>
            <a:r>
              <a:rPr lang="de-DE" sz="1400" dirty="0" smtClean="0"/>
              <a:t>, </a:t>
            </a:r>
            <a:r>
              <a:rPr lang="de-DE" sz="1400" dirty="0" err="1" smtClean="0"/>
              <a:t>the</a:t>
            </a:r>
            <a:r>
              <a:rPr lang="de-DE" sz="1400" dirty="0" smtClean="0"/>
              <a:t> BSS </a:t>
            </a:r>
            <a:r>
              <a:rPr lang="de-DE" sz="1400" dirty="0" err="1" smtClean="0"/>
              <a:t>transition</a:t>
            </a:r>
            <a:r>
              <a:rPr lang="de-DE" sz="1400" dirty="0" smtClean="0"/>
              <a:t> time </a:t>
            </a:r>
            <a:r>
              <a:rPr lang="de-DE" sz="1400" dirty="0" err="1" smtClean="0"/>
              <a:t>is</a:t>
            </a:r>
            <a:r>
              <a:rPr lang="de-DE" sz="1400" dirty="0" smtClean="0"/>
              <a:t> </a:t>
            </a:r>
            <a:r>
              <a:rPr lang="de-DE" sz="1400" dirty="0" err="1" smtClean="0"/>
              <a:t>defined</a:t>
            </a:r>
            <a:r>
              <a:rPr lang="de-DE" sz="1400" dirty="0" smtClean="0"/>
              <a:t> as </a:t>
            </a:r>
            <a:r>
              <a:rPr lang="de-DE" sz="1400" dirty="0" err="1" smtClean="0"/>
              <a:t>the</a:t>
            </a:r>
            <a:r>
              <a:rPr lang="de-DE" sz="1400" dirty="0" smtClean="0"/>
              <a:t> time </a:t>
            </a:r>
            <a:r>
              <a:rPr lang="de-DE" sz="1400" dirty="0" err="1" smtClean="0"/>
              <a:t>interval</a:t>
            </a:r>
            <a:r>
              <a:rPr lang="de-DE" sz="1400" dirty="0" smtClean="0"/>
              <a:t> </a:t>
            </a:r>
            <a:r>
              <a:rPr lang="de-DE" sz="1400" dirty="0" err="1" smtClean="0"/>
              <a:t>starting</a:t>
            </a:r>
            <a:r>
              <a:rPr lang="de-DE" sz="1400" dirty="0" smtClean="0"/>
              <a:t> </a:t>
            </a:r>
            <a:r>
              <a:rPr lang="de-DE" sz="1400" dirty="0" err="1" smtClean="0"/>
              <a:t>after</a:t>
            </a:r>
            <a:r>
              <a:rPr lang="de-DE" sz="1400" dirty="0" smtClean="0"/>
              <a:t> </a:t>
            </a:r>
            <a:r>
              <a:rPr lang="de-DE" sz="1400" dirty="0" err="1" smtClean="0"/>
              <a:t>the</a:t>
            </a:r>
            <a:r>
              <a:rPr lang="de-DE" sz="1400" dirty="0" smtClean="0"/>
              <a:t> </a:t>
            </a:r>
            <a:r>
              <a:rPr lang="de-DE" sz="1400" dirty="0" err="1" smtClean="0"/>
              <a:t>trans-</a:t>
            </a:r>
            <a:r>
              <a:rPr lang="de-DE" sz="1400" dirty="0" smtClean="0"/>
              <a:t> </a:t>
            </a:r>
            <a:r>
              <a:rPr lang="de-DE" sz="1400" dirty="0" err="1" smtClean="0"/>
              <a:t>mission</a:t>
            </a:r>
            <a:r>
              <a:rPr lang="de-DE" sz="1400" dirty="0" smtClean="0"/>
              <a:t> of </a:t>
            </a:r>
            <a:r>
              <a:rPr lang="de-DE" sz="1400" dirty="0" err="1" smtClean="0"/>
              <a:t>the</a:t>
            </a:r>
            <a:r>
              <a:rPr lang="de-DE" sz="1400" dirty="0" smtClean="0"/>
              <a:t> last </a:t>
            </a:r>
            <a:r>
              <a:rPr lang="de-DE" sz="1400" dirty="0" err="1" smtClean="0"/>
              <a:t>acknowledged</a:t>
            </a:r>
            <a:r>
              <a:rPr lang="de-DE" sz="1400" dirty="0" smtClean="0"/>
              <a:t> </a:t>
            </a:r>
            <a:r>
              <a:rPr lang="de-DE" sz="1400" dirty="0" err="1" smtClean="0"/>
              <a:t>data</a:t>
            </a:r>
            <a:r>
              <a:rPr lang="de-DE" sz="1400" dirty="0" smtClean="0"/>
              <a:t> </a:t>
            </a:r>
            <a:r>
              <a:rPr lang="de-DE" sz="1400" dirty="0" err="1" smtClean="0"/>
              <a:t>frame</a:t>
            </a:r>
            <a:r>
              <a:rPr lang="de-DE" sz="1400" dirty="0" smtClean="0"/>
              <a:t> </a:t>
            </a:r>
            <a:r>
              <a:rPr lang="de-DE" sz="1400" dirty="0" err="1" smtClean="0"/>
              <a:t>sent</a:t>
            </a:r>
            <a:r>
              <a:rPr lang="de-DE" sz="1400" dirty="0" smtClean="0"/>
              <a:t> </a:t>
            </a:r>
            <a:r>
              <a:rPr lang="de-DE" sz="1400" dirty="0" err="1" smtClean="0"/>
              <a:t>within</a:t>
            </a:r>
            <a:r>
              <a:rPr lang="de-DE" sz="1400" dirty="0" smtClean="0"/>
              <a:t> an </a:t>
            </a:r>
            <a:r>
              <a:rPr lang="de-DE" sz="1400" dirty="0" err="1" smtClean="0"/>
              <a:t>originating</a:t>
            </a:r>
            <a:r>
              <a:rPr lang="de-DE" sz="1400" dirty="0" smtClean="0"/>
              <a:t> BSS and </a:t>
            </a:r>
            <a:r>
              <a:rPr lang="de-DE" sz="1400" dirty="0" err="1" smtClean="0"/>
              <a:t>ending</a:t>
            </a:r>
            <a:r>
              <a:rPr lang="de-DE" sz="1400" dirty="0" smtClean="0"/>
              <a:t> </a:t>
            </a:r>
            <a:r>
              <a:rPr lang="de-DE" sz="1400" dirty="0" err="1" smtClean="0"/>
              <a:t>after</a:t>
            </a:r>
            <a:r>
              <a:rPr lang="de-DE" sz="1400" dirty="0" smtClean="0"/>
              <a:t> </a:t>
            </a:r>
            <a:r>
              <a:rPr lang="de-DE" sz="1400" dirty="0" err="1" smtClean="0"/>
              <a:t>the</a:t>
            </a:r>
            <a:r>
              <a:rPr lang="de-DE" sz="1400" dirty="0" smtClean="0"/>
              <a:t> </a:t>
            </a:r>
            <a:r>
              <a:rPr lang="de-DE" sz="1400" dirty="0" err="1" smtClean="0"/>
              <a:t>transmis-</a:t>
            </a:r>
            <a:r>
              <a:rPr lang="de-DE" sz="1400" dirty="0" smtClean="0"/>
              <a:t> </a:t>
            </a:r>
            <a:r>
              <a:rPr lang="de-DE" sz="1400" dirty="0" err="1" smtClean="0"/>
              <a:t>sion</a:t>
            </a:r>
            <a:r>
              <a:rPr lang="de-DE" sz="1400" dirty="0" smtClean="0"/>
              <a:t> of </a:t>
            </a:r>
            <a:r>
              <a:rPr lang="de-DE" sz="1400" dirty="0" err="1" smtClean="0"/>
              <a:t>the</a:t>
            </a:r>
            <a:r>
              <a:rPr lang="de-DE" sz="1400" dirty="0" smtClean="0"/>
              <a:t> </a:t>
            </a:r>
            <a:r>
              <a:rPr lang="de-DE" sz="1400" dirty="0" err="1" smtClean="0"/>
              <a:t>first</a:t>
            </a:r>
            <a:r>
              <a:rPr lang="de-DE" sz="1400" dirty="0" smtClean="0"/>
              <a:t> </a:t>
            </a:r>
            <a:r>
              <a:rPr lang="de-DE" sz="1400" dirty="0" err="1" smtClean="0"/>
              <a:t>acknowledged</a:t>
            </a:r>
            <a:r>
              <a:rPr lang="de-DE" sz="1400" dirty="0" smtClean="0"/>
              <a:t> </a:t>
            </a:r>
            <a:r>
              <a:rPr lang="de-DE" sz="1400" dirty="0" err="1" smtClean="0"/>
              <a:t>data</a:t>
            </a:r>
            <a:r>
              <a:rPr lang="de-DE" sz="1400" dirty="0" smtClean="0"/>
              <a:t> </a:t>
            </a:r>
            <a:r>
              <a:rPr lang="de-DE" sz="1400" dirty="0" err="1" smtClean="0"/>
              <a:t>frame</a:t>
            </a:r>
            <a:r>
              <a:rPr lang="de-DE" sz="1400" dirty="0" smtClean="0"/>
              <a:t> </a:t>
            </a:r>
            <a:r>
              <a:rPr lang="de-DE" sz="1400" dirty="0" err="1" smtClean="0"/>
              <a:t>sent</a:t>
            </a:r>
            <a:r>
              <a:rPr lang="de-DE" sz="1400" dirty="0" smtClean="0"/>
              <a:t> </a:t>
            </a:r>
            <a:r>
              <a:rPr lang="de-DE" sz="1400" dirty="0" err="1" smtClean="0"/>
              <a:t>within</a:t>
            </a:r>
            <a:r>
              <a:rPr lang="de-DE" sz="1400" dirty="0" smtClean="0"/>
              <a:t> </a:t>
            </a:r>
            <a:r>
              <a:rPr lang="de-DE" sz="1400" dirty="0" err="1" smtClean="0"/>
              <a:t>the</a:t>
            </a:r>
            <a:r>
              <a:rPr lang="de-DE" sz="1400" dirty="0" smtClean="0"/>
              <a:t> </a:t>
            </a:r>
            <a:r>
              <a:rPr lang="de-DE" sz="1400" dirty="0" err="1" smtClean="0"/>
              <a:t>destination</a:t>
            </a:r>
            <a:r>
              <a:rPr lang="de-DE" sz="1400" dirty="0" smtClean="0"/>
              <a:t> BSS. </a:t>
            </a:r>
            <a:r>
              <a:rPr lang="de-DE" sz="1400" dirty="0" err="1" smtClean="0"/>
              <a:t>This</a:t>
            </a:r>
            <a:r>
              <a:rPr lang="de-DE" sz="1400" dirty="0" smtClean="0"/>
              <a:t> </a:t>
            </a:r>
            <a:r>
              <a:rPr lang="de-DE" sz="1400" dirty="0" err="1" smtClean="0"/>
              <a:t>interval</a:t>
            </a:r>
            <a:r>
              <a:rPr lang="de-DE" sz="1400" dirty="0" smtClean="0"/>
              <a:t> </a:t>
            </a:r>
            <a:r>
              <a:rPr lang="de-DE" sz="1400" dirty="0" err="1" smtClean="0"/>
              <a:t>includes</a:t>
            </a:r>
            <a:r>
              <a:rPr lang="de-DE" sz="1400" dirty="0" smtClean="0"/>
              <a:t> BSS </a:t>
            </a:r>
            <a:r>
              <a:rPr lang="de-DE" sz="1400" dirty="0" err="1" smtClean="0"/>
              <a:t>transition</a:t>
            </a:r>
            <a:r>
              <a:rPr lang="de-DE" sz="1400" dirty="0" smtClean="0"/>
              <a:t> </a:t>
            </a:r>
            <a:r>
              <a:rPr lang="de-DE" sz="1400" dirty="0" err="1" smtClean="0"/>
              <a:t>activities</a:t>
            </a:r>
            <a:r>
              <a:rPr lang="de-DE" sz="1400" dirty="0" smtClean="0"/>
              <a:t> such as </a:t>
            </a:r>
            <a:r>
              <a:rPr lang="de-DE" sz="1400" dirty="0" err="1" smtClean="0"/>
              <a:t>authentication</a:t>
            </a:r>
            <a:r>
              <a:rPr lang="de-DE" sz="1400" dirty="0" smtClean="0"/>
              <a:t>, (</a:t>
            </a:r>
            <a:r>
              <a:rPr lang="de-DE" sz="1400" dirty="0" err="1" smtClean="0"/>
              <a:t>re)association</a:t>
            </a:r>
            <a:r>
              <a:rPr lang="de-DE" sz="1400" dirty="0" smtClean="0"/>
              <a:t> and </a:t>
            </a:r>
            <a:r>
              <a:rPr lang="de-DE" sz="1400" dirty="0" err="1" smtClean="0"/>
              <a:t>QoS</a:t>
            </a:r>
            <a:r>
              <a:rPr lang="de-DE" sz="1400" dirty="0" smtClean="0"/>
              <a:t> </a:t>
            </a:r>
            <a:r>
              <a:rPr lang="de-DE" sz="1400" dirty="0" err="1" smtClean="0"/>
              <a:t>negotiation</a:t>
            </a:r>
            <a:r>
              <a:rPr lang="de-DE" sz="1400" dirty="0" smtClean="0"/>
              <a:t>. </a:t>
            </a:r>
            <a:r>
              <a:rPr lang="de-DE" sz="1400" dirty="0" err="1" smtClean="0"/>
              <a:t>The</a:t>
            </a:r>
            <a:r>
              <a:rPr lang="de-DE" sz="1400" dirty="0" smtClean="0"/>
              <a:t> </a:t>
            </a:r>
            <a:r>
              <a:rPr lang="de-DE" sz="1400" dirty="0" err="1" smtClean="0"/>
              <a:t>two</a:t>
            </a:r>
            <a:r>
              <a:rPr lang="de-DE" sz="1400" dirty="0" smtClean="0"/>
              <a:t> </a:t>
            </a:r>
            <a:r>
              <a:rPr lang="de-DE" sz="1400" dirty="0" err="1" smtClean="0"/>
              <a:t>BSSs</a:t>
            </a:r>
            <a:r>
              <a:rPr lang="de-DE" sz="1400" dirty="0" smtClean="0"/>
              <a:t> </a:t>
            </a:r>
            <a:r>
              <a:rPr lang="de-DE" sz="1400" dirty="0" err="1" smtClean="0"/>
              <a:t>should</a:t>
            </a:r>
            <a:r>
              <a:rPr lang="de-DE" sz="1400" dirty="0" smtClean="0"/>
              <a:t> </a:t>
            </a:r>
            <a:r>
              <a:rPr lang="de-DE" sz="1400" dirty="0" err="1" smtClean="0"/>
              <a:t>be</a:t>
            </a:r>
            <a:r>
              <a:rPr lang="de-DE" sz="1400" dirty="0" smtClean="0"/>
              <a:t> in </a:t>
            </a:r>
            <a:r>
              <a:rPr lang="de-DE" sz="1400" dirty="0" err="1" smtClean="0"/>
              <a:t>the</a:t>
            </a:r>
            <a:r>
              <a:rPr lang="de-DE" sz="1400" dirty="0" smtClean="0"/>
              <a:t> </a:t>
            </a:r>
            <a:r>
              <a:rPr lang="de-DE" sz="1400" dirty="0" err="1" smtClean="0"/>
              <a:t>same</a:t>
            </a:r>
            <a:r>
              <a:rPr lang="de-DE" sz="1400" dirty="0" smtClean="0"/>
              <a:t> ESS. </a:t>
            </a:r>
            <a:r>
              <a:rPr lang="de-DE" sz="1400" dirty="0" err="1" smtClean="0"/>
              <a:t>This</a:t>
            </a:r>
            <a:r>
              <a:rPr lang="de-DE" sz="1400" dirty="0" smtClean="0"/>
              <a:t> </a:t>
            </a:r>
            <a:r>
              <a:rPr lang="de-DE" sz="1400" dirty="0" err="1" smtClean="0"/>
              <a:t>definition</a:t>
            </a:r>
            <a:r>
              <a:rPr lang="de-DE" sz="1400" dirty="0" smtClean="0"/>
              <a:t> of BSS </a:t>
            </a:r>
            <a:r>
              <a:rPr lang="de-DE" sz="1400" dirty="0" err="1" smtClean="0"/>
              <a:t>transition</a:t>
            </a:r>
            <a:r>
              <a:rPr lang="de-DE" sz="1400" dirty="0" smtClean="0"/>
              <a:t> time </a:t>
            </a:r>
            <a:r>
              <a:rPr lang="de-DE" sz="1400" dirty="0" err="1" smtClean="0"/>
              <a:t>encompasses</a:t>
            </a:r>
            <a:r>
              <a:rPr lang="de-DE" sz="1400" dirty="0" smtClean="0"/>
              <a:t> </a:t>
            </a:r>
            <a:r>
              <a:rPr lang="de-DE" sz="1400" dirty="0" err="1" smtClean="0"/>
              <a:t>both</a:t>
            </a:r>
            <a:r>
              <a:rPr lang="de-DE" sz="1400" dirty="0" smtClean="0"/>
              <a:t> </a:t>
            </a:r>
            <a:r>
              <a:rPr lang="de-DE" sz="1400" dirty="0" err="1" smtClean="0"/>
              <a:t>uplink</a:t>
            </a:r>
            <a:r>
              <a:rPr lang="de-DE" sz="1400" dirty="0" smtClean="0"/>
              <a:t> and </a:t>
            </a:r>
            <a:r>
              <a:rPr lang="de-DE" sz="1400" dirty="0" err="1" smtClean="0"/>
              <a:t>downlink</a:t>
            </a:r>
            <a:r>
              <a:rPr lang="de-DE" sz="1400" dirty="0" smtClean="0"/>
              <a:t> </a:t>
            </a:r>
            <a:r>
              <a:rPr lang="de-DE" sz="1400" dirty="0" err="1" smtClean="0"/>
              <a:t>data</a:t>
            </a:r>
            <a:r>
              <a:rPr lang="de-DE" sz="1400" dirty="0" smtClean="0"/>
              <a:t> </a:t>
            </a:r>
            <a:r>
              <a:rPr lang="de-DE" sz="1400" dirty="0" err="1" smtClean="0"/>
              <a:t>frames</a:t>
            </a:r>
            <a:r>
              <a:rPr lang="de-DE" sz="1400" dirty="0" smtClean="0"/>
              <a:t>.</a:t>
            </a:r>
          </a:p>
          <a:p>
            <a:pPr lvl="1"/>
            <a:r>
              <a:rPr lang="de-DE" sz="1400" dirty="0" smtClean="0"/>
              <a:t>NOTE—</a:t>
            </a:r>
            <a:r>
              <a:rPr lang="de-DE" sz="1400" dirty="0" err="1" smtClean="0"/>
              <a:t>The</a:t>
            </a:r>
            <a:r>
              <a:rPr lang="de-DE" sz="1400" dirty="0" smtClean="0"/>
              <a:t> BSS </a:t>
            </a:r>
            <a:r>
              <a:rPr lang="de-DE" sz="1400" dirty="0" err="1" smtClean="0"/>
              <a:t>transition</a:t>
            </a:r>
            <a:r>
              <a:rPr lang="de-DE" sz="1400" dirty="0" smtClean="0"/>
              <a:t> time </a:t>
            </a:r>
            <a:r>
              <a:rPr lang="de-DE" sz="1400" dirty="0" err="1" smtClean="0"/>
              <a:t>metric</a:t>
            </a:r>
            <a:r>
              <a:rPr lang="de-DE" sz="1400" dirty="0" smtClean="0"/>
              <a:t> </a:t>
            </a:r>
            <a:r>
              <a:rPr lang="de-DE" sz="1400" dirty="0" err="1" smtClean="0"/>
              <a:t>characterizes</a:t>
            </a:r>
            <a:r>
              <a:rPr lang="de-DE" sz="1400" dirty="0" smtClean="0"/>
              <a:t> </a:t>
            </a:r>
            <a:r>
              <a:rPr lang="de-DE" sz="1400" dirty="0" err="1" smtClean="0"/>
              <a:t>the</a:t>
            </a:r>
            <a:r>
              <a:rPr lang="de-DE" sz="1400" dirty="0" smtClean="0"/>
              <a:t> link </a:t>
            </a:r>
            <a:r>
              <a:rPr lang="de-DE" sz="1400" dirty="0" err="1" smtClean="0"/>
              <a:t>layer</a:t>
            </a:r>
            <a:r>
              <a:rPr lang="de-DE" sz="1400" dirty="0" smtClean="0"/>
              <a:t> </a:t>
            </a:r>
            <a:r>
              <a:rPr lang="de-DE" sz="1400" dirty="0" err="1" smtClean="0"/>
              <a:t>portion</a:t>
            </a:r>
            <a:r>
              <a:rPr lang="de-DE" sz="1400" dirty="0" smtClean="0"/>
              <a:t> of </a:t>
            </a:r>
            <a:r>
              <a:rPr lang="de-DE" sz="1400" dirty="0" err="1" smtClean="0"/>
              <a:t>the</a:t>
            </a:r>
            <a:r>
              <a:rPr lang="de-DE" sz="1400" dirty="0" smtClean="0"/>
              <a:t> </a:t>
            </a:r>
            <a:r>
              <a:rPr lang="de-DE" sz="1400" dirty="0" err="1" smtClean="0"/>
              <a:t>transition</a:t>
            </a:r>
            <a:r>
              <a:rPr lang="de-DE" sz="1400" dirty="0" smtClean="0"/>
              <a:t> </a:t>
            </a:r>
            <a:r>
              <a:rPr lang="de-DE" sz="1400" dirty="0" err="1" smtClean="0"/>
              <a:t>only</a:t>
            </a:r>
            <a:r>
              <a:rPr lang="de-DE" sz="1400" dirty="0" smtClean="0"/>
              <a:t>, </a:t>
            </a:r>
            <a:r>
              <a:rPr lang="de-DE" sz="1400" dirty="0" err="1" smtClean="0"/>
              <a:t>since</a:t>
            </a:r>
            <a:r>
              <a:rPr lang="de-DE" sz="1400" dirty="0" smtClean="0"/>
              <a:t> </a:t>
            </a:r>
            <a:r>
              <a:rPr lang="de-DE" sz="1400" dirty="0" err="1" smtClean="0"/>
              <a:t>some</a:t>
            </a:r>
            <a:r>
              <a:rPr lang="de-DE" sz="1400" dirty="0" smtClean="0"/>
              <a:t> of </a:t>
            </a:r>
            <a:r>
              <a:rPr lang="de-DE" sz="1400" dirty="0" err="1" smtClean="0"/>
              <a:t>the</a:t>
            </a:r>
            <a:r>
              <a:rPr lang="de-DE" sz="1400" dirty="0" smtClean="0"/>
              <a:t> </a:t>
            </a:r>
            <a:r>
              <a:rPr lang="de-DE" sz="1400" dirty="0" err="1" smtClean="0"/>
              <a:t>frames</a:t>
            </a:r>
            <a:r>
              <a:rPr lang="de-DE" sz="1400" dirty="0" smtClean="0"/>
              <a:t> </a:t>
            </a:r>
            <a:r>
              <a:rPr lang="de-DE" sz="1400" dirty="0" err="1" smtClean="0"/>
              <a:t>sent</a:t>
            </a:r>
            <a:r>
              <a:rPr lang="de-DE" sz="1400" dirty="0" smtClean="0"/>
              <a:t> </a:t>
            </a:r>
            <a:r>
              <a:rPr lang="de-DE" sz="1400" dirty="0" err="1" smtClean="0"/>
              <a:t>during</a:t>
            </a:r>
            <a:r>
              <a:rPr lang="de-DE" sz="1400" dirty="0" smtClean="0"/>
              <a:t> a </a:t>
            </a:r>
            <a:r>
              <a:rPr lang="de-DE" sz="1400" dirty="0" err="1" smtClean="0"/>
              <a:t>transition</a:t>
            </a:r>
            <a:r>
              <a:rPr lang="de-DE" sz="1400" dirty="0" smtClean="0"/>
              <a:t> </a:t>
            </a:r>
            <a:r>
              <a:rPr lang="de-DE" sz="1400" dirty="0" err="1" smtClean="0"/>
              <a:t>may</a:t>
            </a:r>
            <a:r>
              <a:rPr lang="de-DE" sz="1400" dirty="0" smtClean="0"/>
              <a:t> </a:t>
            </a:r>
            <a:r>
              <a:rPr lang="de-DE" sz="1400" dirty="0" err="1" smtClean="0"/>
              <a:t>be</a:t>
            </a:r>
            <a:r>
              <a:rPr lang="de-DE" sz="1400" dirty="0" smtClean="0"/>
              <a:t> </a:t>
            </a:r>
            <a:r>
              <a:rPr lang="de-DE" sz="1400" dirty="0" err="1" smtClean="0"/>
              <a:t>part</a:t>
            </a:r>
            <a:r>
              <a:rPr lang="de-DE" sz="1400" dirty="0" smtClean="0"/>
              <a:t> of a </a:t>
            </a:r>
            <a:r>
              <a:rPr lang="de-DE" sz="1400" dirty="0" err="1" smtClean="0"/>
              <a:t>higher</a:t>
            </a:r>
            <a:r>
              <a:rPr lang="de-DE" sz="1400" dirty="0" smtClean="0"/>
              <a:t> </a:t>
            </a:r>
            <a:r>
              <a:rPr lang="de-DE" sz="1400" dirty="0" err="1" smtClean="0"/>
              <a:t>layer</a:t>
            </a:r>
            <a:r>
              <a:rPr lang="de-DE" sz="1400" dirty="0" smtClean="0"/>
              <a:t> </a:t>
            </a:r>
            <a:r>
              <a:rPr lang="de-DE" sz="1400" dirty="0" err="1" smtClean="0"/>
              <a:t>protocol</a:t>
            </a:r>
            <a:r>
              <a:rPr lang="de-DE" sz="1400" dirty="0" smtClean="0"/>
              <a:t>.</a:t>
            </a:r>
          </a:p>
          <a:p>
            <a:pPr lvl="1"/>
            <a:endParaRPr lang="de-DE" sz="1400" dirty="0" smtClean="0"/>
          </a:p>
          <a:p>
            <a:r>
              <a:rPr lang="de-DE" sz="1800" dirty="0" err="1" smtClean="0"/>
              <a:t>Related</a:t>
            </a:r>
            <a:r>
              <a:rPr lang="de-DE" sz="1800" dirty="0" smtClean="0"/>
              <a:t> to xxx4 Term („Link </a:t>
            </a:r>
            <a:r>
              <a:rPr lang="de-DE" sz="1800" dirty="0" err="1" smtClean="0"/>
              <a:t>Set-Up</a:t>
            </a:r>
            <a:r>
              <a:rPr lang="de-DE" sz="1800" dirty="0" smtClean="0"/>
              <a:t> </a:t>
            </a:r>
            <a:r>
              <a:rPr lang="de-DE" sz="1800" dirty="0" err="1" smtClean="0"/>
              <a:t>Latency</a:t>
            </a:r>
            <a:r>
              <a:rPr lang="de-DE" sz="1800" dirty="0" smtClean="0"/>
              <a:t>“)</a:t>
            </a:r>
            <a:endParaRPr lang="en-GB" sz="18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de-DE" smtClean="0"/>
              <a:t>March 2011</a:t>
            </a:r>
            <a:endParaRPr lang="en-US" smtClean="0"/>
          </a:p>
        </p:txBody>
      </p:sp>
      <p:sp>
        <p:nvSpPr>
          <p:cNvPr id="26627"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26628" name="Foliennummernplatzhalter 5"/>
          <p:cNvSpPr>
            <a:spLocks noGrp="1"/>
          </p:cNvSpPr>
          <p:nvPr>
            <p:ph type="sldNum" sz="quarter" idx="12"/>
          </p:nvPr>
        </p:nvSpPr>
        <p:spPr>
          <a:noFill/>
        </p:spPr>
        <p:txBody>
          <a:bodyPr/>
          <a:lstStyle/>
          <a:p>
            <a:r>
              <a:rPr lang="en-US" smtClean="0"/>
              <a:t>Slide </a:t>
            </a:r>
            <a:fld id="{8BB2E2CD-2EF0-D94C-A555-354972F14BC7}" type="slidenum">
              <a:rPr lang="en-US" smtClean="0"/>
              <a:pPr/>
              <a:t>4</a:t>
            </a:fld>
            <a:endParaRPr lang="en-US" smtClean="0"/>
          </a:p>
        </p:txBody>
      </p:sp>
      <p:sp>
        <p:nvSpPr>
          <p:cNvPr id="26629" name="Rectangle 2"/>
          <p:cNvSpPr>
            <a:spLocks noGrp="1" noChangeArrowheads="1"/>
          </p:cNvSpPr>
          <p:nvPr>
            <p:ph type="title"/>
          </p:nvPr>
        </p:nvSpPr>
        <p:spPr/>
        <p:txBody>
          <a:bodyPr/>
          <a:lstStyle/>
          <a:p>
            <a:r>
              <a:rPr lang="en-US" dirty="0" smtClean="0"/>
              <a:t>Non-AP STA association rate</a:t>
            </a:r>
            <a:endParaRPr lang="en-US" dirty="0"/>
          </a:p>
        </p:txBody>
      </p:sp>
      <p:sp>
        <p:nvSpPr>
          <p:cNvPr id="26630" name="Rectangle 3"/>
          <p:cNvSpPr>
            <a:spLocks noGrp="1" noChangeArrowheads="1"/>
          </p:cNvSpPr>
          <p:nvPr>
            <p:ph type="body" idx="1"/>
          </p:nvPr>
        </p:nvSpPr>
        <p:spPr>
          <a:xfrm>
            <a:off x="685800" y="1524000"/>
            <a:ext cx="7772400" cy="4114800"/>
          </a:xfrm>
        </p:spPr>
        <p:txBody>
          <a:bodyPr/>
          <a:lstStyle/>
          <a:p>
            <a:r>
              <a:rPr lang="en-US" sz="2000" dirty="0" smtClean="0"/>
              <a:t>Metric as defined in 802.11.2 §6.13</a:t>
            </a:r>
          </a:p>
          <a:p>
            <a:endParaRPr lang="en-US" sz="2000" dirty="0" smtClean="0"/>
          </a:p>
          <a:p>
            <a:r>
              <a:rPr lang="en-US" sz="2000" dirty="0" smtClean="0"/>
              <a:t>Purpose:</a:t>
            </a:r>
          </a:p>
          <a:p>
            <a:pPr lvl="1"/>
            <a:r>
              <a:rPr lang="en-US" sz="1800" dirty="0" smtClean="0"/>
              <a:t>This metric determines the rate at which a DUT can perform the authentication and association functions specified by the IEEE Std 802.11 protocol, including where applicable the RSNA authentication and key management (AKM) functions. This metric is only applicable to </a:t>
            </a:r>
            <a:r>
              <a:rPr lang="en-US" sz="1800" dirty="0" err="1" smtClean="0"/>
              <a:t>Aps</a:t>
            </a:r>
            <a:r>
              <a:rPr lang="en-US" sz="1800" dirty="0" smtClean="0"/>
              <a:t>.</a:t>
            </a:r>
          </a:p>
          <a:p>
            <a:pPr lvl="1"/>
            <a:r>
              <a:rPr lang="en-US" sz="1800" b="0" dirty="0" smtClean="0">
                <a:solidFill>
                  <a:srgbClr val="000000"/>
                </a:solidFill>
                <a:ea typeface="Times New Roman"/>
                <a:cs typeface="Times New Roman"/>
              </a:rPr>
              <a:t>The </a:t>
            </a:r>
            <a:r>
              <a:rPr lang="en-US" sz="1800" b="0" dirty="0" smtClean="0">
                <a:solidFill>
                  <a:srgbClr val="000000"/>
                </a:solidFill>
                <a:ea typeface="Times New Roman"/>
                <a:cs typeface="Times New Roman"/>
              </a:rPr>
              <a:t>test measures the time taken for a wireless LAN to recover from faults and transient conditions, such as</a:t>
            </a:r>
            <a:r>
              <a:rPr lang="en-US" sz="1800" b="0" dirty="0" smtClean="0">
                <a:solidFill>
                  <a:srgbClr val="000000"/>
                </a:solidFill>
                <a:ea typeface="Times New Roman"/>
                <a:cs typeface="Times New Roman"/>
              </a:rPr>
              <a:t> an </a:t>
            </a:r>
            <a:r>
              <a:rPr lang="en-US" sz="1800" b="0" dirty="0" smtClean="0">
                <a:solidFill>
                  <a:srgbClr val="000000"/>
                </a:solidFill>
                <a:ea typeface="Times New Roman"/>
                <a:cs typeface="Times New Roman"/>
              </a:rPr>
              <a:t>AP being reset, a group of non-AP </a:t>
            </a:r>
            <a:r>
              <a:rPr lang="en-US" sz="1800" b="0" dirty="0" err="1" smtClean="0">
                <a:solidFill>
                  <a:srgbClr val="000000"/>
                </a:solidFill>
                <a:ea typeface="Times New Roman"/>
                <a:cs typeface="Times New Roman"/>
              </a:rPr>
              <a:t>STAs</a:t>
            </a:r>
            <a:r>
              <a:rPr lang="en-US" sz="1800" b="0" dirty="0" smtClean="0">
                <a:solidFill>
                  <a:srgbClr val="000000"/>
                </a:solidFill>
                <a:ea typeface="Times New Roman"/>
                <a:cs typeface="Times New Roman"/>
              </a:rPr>
              <a:t> being turned on concurrently, or a group of non-AP </a:t>
            </a:r>
            <a:r>
              <a:rPr lang="en-US" sz="1800" b="0" dirty="0" err="1" smtClean="0">
                <a:solidFill>
                  <a:srgbClr val="000000"/>
                </a:solidFill>
                <a:ea typeface="Times New Roman"/>
                <a:cs typeface="Times New Roman"/>
              </a:rPr>
              <a:t>STAs</a:t>
            </a:r>
            <a:r>
              <a:rPr lang="en-US" sz="1800" b="0" dirty="0" smtClean="0">
                <a:solidFill>
                  <a:srgbClr val="000000"/>
                </a:solidFill>
                <a:ea typeface="Times New Roman"/>
                <a:cs typeface="Times New Roman"/>
              </a:rPr>
              <a:t> </a:t>
            </a:r>
            <a:r>
              <a:rPr lang="en-US" sz="1800" b="0" dirty="0" err="1" smtClean="0">
                <a:solidFill>
                  <a:srgbClr val="000000"/>
                </a:solidFill>
                <a:ea typeface="Times New Roman"/>
                <a:cs typeface="Times New Roman"/>
              </a:rPr>
              <a:t>mov</a:t>
            </a:r>
            <a:r>
              <a:rPr lang="en-US" sz="1800" b="0" dirty="0" err="1" smtClean="0">
                <a:solidFill>
                  <a:srgbClr val="000000"/>
                </a:solidFill>
                <a:ea typeface="Times New Roman"/>
                <a:cs typeface="Times New Roman"/>
              </a:rPr>
              <a:t>-ing</a:t>
            </a:r>
            <a:r>
              <a:rPr lang="en-US" sz="1800" b="0" dirty="0" smtClean="0">
                <a:solidFill>
                  <a:srgbClr val="000000"/>
                </a:solidFill>
                <a:ea typeface="Times New Roman"/>
                <a:cs typeface="Times New Roman"/>
              </a:rPr>
              <a:t> </a:t>
            </a:r>
            <a:r>
              <a:rPr lang="en-US" sz="1800" b="0" dirty="0" smtClean="0">
                <a:solidFill>
                  <a:srgbClr val="000000"/>
                </a:solidFill>
                <a:ea typeface="Times New Roman"/>
                <a:cs typeface="Times New Roman"/>
              </a:rPr>
              <a:t>from one AP to another. It is of particular significance when dealing with Voice over IP (VoIP) </a:t>
            </a:r>
            <a:r>
              <a:rPr lang="en-US" sz="1800" b="0" dirty="0" smtClean="0">
                <a:solidFill>
                  <a:srgbClr val="000000"/>
                </a:solidFill>
                <a:ea typeface="Times New Roman"/>
                <a:cs typeface="Times New Roman"/>
              </a:rPr>
              <a:t>terminals in </a:t>
            </a:r>
            <a:r>
              <a:rPr lang="en-US" sz="1800" b="0" dirty="0" smtClean="0">
                <a:solidFill>
                  <a:srgbClr val="000000"/>
                </a:solidFill>
                <a:ea typeface="Times New Roman"/>
                <a:cs typeface="Times New Roman"/>
              </a:rPr>
              <a:t>an IEEE 802.11 LAN, where call setup times may be adversely affected by long authentication and </a:t>
            </a:r>
            <a:r>
              <a:rPr lang="en-US" sz="1800" b="0" dirty="0" smtClean="0">
                <a:solidFill>
                  <a:srgbClr val="000000"/>
                </a:solidFill>
                <a:ea typeface="Times New Roman"/>
                <a:cs typeface="Times New Roman"/>
              </a:rPr>
              <a:t>association </a:t>
            </a:r>
            <a:r>
              <a:rPr lang="en-US" sz="1800" b="0" dirty="0" smtClean="0">
                <a:solidFill>
                  <a:srgbClr val="000000"/>
                </a:solidFill>
                <a:ea typeface="Times New Roman"/>
                <a:cs typeface="Times New Roman"/>
              </a:rPr>
              <a:t>delays</a:t>
            </a:r>
            <a:r>
              <a:rPr lang="en-US" sz="1800" dirty="0" smtClean="0"/>
              <a:t>.</a:t>
            </a:r>
          </a:p>
          <a:p>
            <a:endParaRPr lang="en-US" sz="2000" dirty="0" smtClean="0"/>
          </a:p>
          <a:p>
            <a:r>
              <a:rPr lang="en-US" sz="2000" dirty="0" smtClean="0"/>
              <a:t>Related to xxx1 („Link attempt rate“)</a:t>
            </a:r>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umsplatzhalter 3"/>
          <p:cNvSpPr>
            <a:spLocks noGrp="1"/>
          </p:cNvSpPr>
          <p:nvPr>
            <p:ph type="dt" sz="quarter" idx="10"/>
          </p:nvPr>
        </p:nvSpPr>
        <p:spPr>
          <a:noFill/>
        </p:spPr>
        <p:txBody>
          <a:bodyPr/>
          <a:lstStyle/>
          <a:p>
            <a:r>
              <a:rPr lang="de-DE" smtClean="0"/>
              <a:t>March 2011</a:t>
            </a:r>
            <a:endParaRPr lang="en-US" smtClean="0"/>
          </a:p>
        </p:txBody>
      </p:sp>
      <p:sp>
        <p:nvSpPr>
          <p:cNvPr id="27651"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27652" name="Foliennummernplatzhalter 5"/>
          <p:cNvSpPr>
            <a:spLocks noGrp="1"/>
          </p:cNvSpPr>
          <p:nvPr>
            <p:ph type="sldNum" sz="quarter" idx="12"/>
          </p:nvPr>
        </p:nvSpPr>
        <p:spPr>
          <a:noFill/>
        </p:spPr>
        <p:txBody>
          <a:bodyPr/>
          <a:lstStyle/>
          <a:p>
            <a:r>
              <a:rPr lang="en-US" smtClean="0"/>
              <a:t>Slide </a:t>
            </a:r>
            <a:fld id="{C608BDA4-42C7-2A4D-8F64-AB91B9235399}" type="slidenum">
              <a:rPr lang="en-US" smtClean="0"/>
              <a:pPr/>
              <a:t>5</a:t>
            </a:fld>
            <a:endParaRPr lang="en-US" smtClean="0"/>
          </a:p>
        </p:txBody>
      </p:sp>
      <p:sp>
        <p:nvSpPr>
          <p:cNvPr id="27653" name="Rectangle 2"/>
          <p:cNvSpPr>
            <a:spLocks noGrp="1" noChangeArrowheads="1"/>
          </p:cNvSpPr>
          <p:nvPr>
            <p:ph type="title"/>
          </p:nvPr>
        </p:nvSpPr>
        <p:spPr/>
        <p:txBody>
          <a:bodyPr/>
          <a:lstStyle/>
          <a:p>
            <a:r>
              <a:rPr lang="en-GB"/>
              <a:t>References</a:t>
            </a:r>
          </a:p>
        </p:txBody>
      </p:sp>
      <p:sp>
        <p:nvSpPr>
          <p:cNvPr id="27654" name="Rectangle 3"/>
          <p:cNvSpPr>
            <a:spLocks noGrp="1" noChangeArrowheads="1"/>
          </p:cNvSpPr>
          <p:nvPr>
            <p:ph type="body" idx="1"/>
          </p:nvPr>
        </p:nvSpPr>
        <p:spPr/>
        <p:txBody>
          <a:bodyPr/>
          <a:lstStyle/>
          <a:p>
            <a:r>
              <a:rPr lang="en-US" dirty="0" smtClean="0"/>
              <a:t>P</a:t>
            </a:r>
            <a:r>
              <a:rPr lang="en-US" dirty="0" smtClean="0"/>
              <a:t>802.11.2/D1.1 – </a:t>
            </a:r>
            <a:r>
              <a:rPr lang="en-US" dirty="0" smtClean="0"/>
              <a:t>Recommended Practice for the Evaluation of 802.11 Wireless Performance</a:t>
            </a:r>
          </a:p>
          <a:p>
            <a:endParaRPr lang="en-US" dirty="0"/>
          </a:p>
        </p:txBody>
      </p:sp>
    </p:spTree>
  </p:cSld>
  <p:clrMapOvr>
    <a:masterClrMapping/>
  </p:clrMapOvr>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802-11-Submission-emmelmann.potx</Template>
  <TotalTime>0</TotalTime>
  <Words>493</Words>
  <Application>Microsoft Macintosh PowerPoint</Application>
  <PresentationFormat>Bildschirmpräsentation (4:3)</PresentationFormat>
  <Paragraphs>47</Paragraphs>
  <Slides>5</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5</vt:i4>
      </vt:variant>
    </vt:vector>
  </HeadingPairs>
  <TitlesOfParts>
    <vt:vector size="7" baseType="lpstr">
      <vt:lpstr>802-11-Submission-emmelmann</vt:lpstr>
      <vt:lpstr>Dokument</vt:lpstr>
      <vt:lpstr>Definitions and Terminology from 802.11.2</vt:lpstr>
      <vt:lpstr>Abstract</vt:lpstr>
      <vt:lpstr>BSS Transition Time</vt:lpstr>
      <vt:lpstr>Non-AP STA association rate</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and Terminology from 802.11.2</dc:title>
  <dc:subject/>
  <dc:creator>Marc Emmelmann</dc:creator>
  <cp:keywords/>
  <dc:description/>
  <cp:lastModifiedBy>Marc Emmelmann</cp:lastModifiedBy>
  <cp:revision>8</cp:revision>
  <cp:lastPrinted>1998-02-10T13:28:06Z</cp:lastPrinted>
  <dcterms:created xsi:type="dcterms:W3CDTF">2011-03-16T03:19:31Z</dcterms:created>
  <dcterms:modified xsi:type="dcterms:W3CDTF">2011-03-16T05:33:05Z</dcterms:modified>
  <cp:category/>
</cp:coreProperties>
</file>