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62" r:id="rId1"/>
  </p:sldMasterIdLst>
  <p:notesMasterIdLst>
    <p:notesMasterId r:id="rId10"/>
  </p:notesMasterIdLst>
  <p:handoutMasterIdLst>
    <p:handoutMasterId r:id="rId11"/>
  </p:handoutMasterIdLst>
  <p:sldIdLst>
    <p:sldId id="269" r:id="rId2"/>
    <p:sldId id="360" r:id="rId3"/>
    <p:sldId id="370" r:id="rId4"/>
    <p:sldId id="376" r:id="rId5"/>
    <p:sldId id="368" r:id="rId6"/>
    <p:sldId id="371" r:id="rId7"/>
    <p:sldId id="372" r:id="rId8"/>
    <p:sldId id="373" r:id="rId9"/>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053" autoAdjust="0"/>
    <p:restoredTop sz="97966" autoAdjust="0"/>
  </p:normalViewPr>
  <p:slideViewPr>
    <p:cSldViewPr>
      <p:cViewPr varScale="1">
        <p:scale>
          <a:sx n="76" d="100"/>
          <a:sy n="76" d="100"/>
        </p:scale>
        <p:origin x="-666"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4570" y="189175"/>
            <a:ext cx="373147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de-DE" altLang="ko-KR" smtClean="0"/>
              <a:t>20101013r0 LG Link Adaptation for MU-MIMO</a:t>
            </a:r>
            <a:endParaRPr lang="en-US" altLang="ko-KR"/>
          </a:p>
        </p:txBody>
      </p:sp>
      <p:sp>
        <p:nvSpPr>
          <p:cNvPr id="3075" name="Rectangle 3"/>
          <p:cNvSpPr>
            <a:spLocks noGrp="1" noChangeArrowheads="1"/>
          </p:cNvSpPr>
          <p:nvPr>
            <p:ph type="dt" sz="quarter" idx="1"/>
          </p:nvPr>
        </p:nvSpPr>
        <p:spPr bwMode="auto">
          <a:xfrm>
            <a:off x="681635" y="189175"/>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smtClean="0"/>
              <a:t>October 2010</a:t>
            </a:r>
            <a:endParaRPr lang="en-US" altLang="ko-KR"/>
          </a:p>
        </p:txBody>
      </p:sp>
      <p:sp>
        <p:nvSpPr>
          <p:cNvPr id="3076" name="Rectangle 4"/>
          <p:cNvSpPr>
            <a:spLocks noGrp="1" noChangeArrowheads="1"/>
          </p:cNvSpPr>
          <p:nvPr>
            <p:ph type="ftr" sz="quarter" idx="2"/>
          </p:nvPr>
        </p:nvSpPr>
        <p:spPr bwMode="auto">
          <a:xfrm>
            <a:off x="4582835" y="9556707"/>
            <a:ext cx="16110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smtClean="0"/>
              <a:t>Kyoungyoung Song, LGE</a:t>
            </a:r>
            <a:endParaRPr lang="en-US" altLang="ko-KR"/>
          </a:p>
        </p:txBody>
      </p:sp>
      <p:sp>
        <p:nvSpPr>
          <p:cNvPr id="3077" name="Rectangle 5"/>
          <p:cNvSpPr>
            <a:spLocks noGrp="1" noChangeArrowheads="1"/>
          </p:cNvSpPr>
          <p:nvPr>
            <p:ph type="sldNum" sz="quarter" idx="3"/>
          </p:nvPr>
        </p:nvSpPr>
        <p:spPr bwMode="auto">
          <a:xfrm>
            <a:off x="3072027" y="95567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E4BCEA56-DA3B-46FA-91EF-58B2F34CBB1C}" type="slidenum">
              <a:rPr lang="en-US" altLang="ko-KR"/>
              <a:pPr>
                <a:defRPr/>
              </a:pPr>
              <a:t>‹#›</a:t>
            </a:fld>
            <a:endParaRPr lang="en-US" altLang="ko-KR"/>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80079" y="9556707"/>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426589" y="104722"/>
            <a:ext cx="373147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de-DE" altLang="ko-KR" smtClean="0"/>
              <a:t>20101013r0 LG Link Adaptation for MU-MIMO</a:t>
            </a:r>
            <a:endParaRPr lang="en-US" altLang="ko-KR"/>
          </a:p>
        </p:txBody>
      </p:sp>
      <p:sp>
        <p:nvSpPr>
          <p:cNvPr id="2051" name="Rectangle 3"/>
          <p:cNvSpPr>
            <a:spLocks noGrp="1" noChangeArrowheads="1"/>
          </p:cNvSpPr>
          <p:nvPr>
            <p:ph type="dt" idx="1"/>
          </p:nvPr>
        </p:nvSpPr>
        <p:spPr bwMode="auto">
          <a:xfrm>
            <a:off x="641172" y="104722"/>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smtClean="0"/>
              <a:t>October 2010</a:t>
            </a:r>
            <a:endParaRPr lang="en-US" altLang="ko-KR"/>
          </a:p>
        </p:txBody>
      </p:sp>
      <p:sp>
        <p:nvSpPr>
          <p:cNvPr id="15364"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4085376" y="9560085"/>
            <a:ext cx="20726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smtClean="0"/>
              <a:t>Kyoungyoung Song, LGE</a:t>
            </a:r>
            <a:endParaRPr lang="en-US" altLang="ko-KR"/>
          </a:p>
        </p:txBody>
      </p:sp>
      <p:sp>
        <p:nvSpPr>
          <p:cNvPr id="2055" name="Rectangle 7"/>
          <p:cNvSpPr>
            <a:spLocks noGrp="1" noChangeArrowheads="1"/>
          </p:cNvSpPr>
          <p:nvPr>
            <p:ph type="sldNum" sz="quarter" idx="5"/>
          </p:nvPr>
        </p:nvSpPr>
        <p:spPr bwMode="auto">
          <a:xfrm>
            <a:off x="3144074" y="9560085"/>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61B4E73C-E384-48EA-9E02-756CD5F265E0}" type="slidenum">
              <a:rPr lang="en-US" altLang="ko-KR"/>
              <a:pPr>
                <a:defRPr/>
              </a:pPr>
              <a:t>‹#›</a:t>
            </a:fld>
            <a:endParaRPr lang="en-US" altLang="ko-KR"/>
          </a:p>
        </p:txBody>
      </p:sp>
      <p:sp>
        <p:nvSpPr>
          <p:cNvPr id="2056" name="Rectangle 8"/>
          <p:cNvSpPr>
            <a:spLocks noChangeArrowheads="1"/>
          </p:cNvSpPr>
          <p:nvPr/>
        </p:nvSpPr>
        <p:spPr bwMode="auto">
          <a:xfrm>
            <a:off x="709648" y="9560085"/>
            <a:ext cx="718145" cy="184666"/>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ko-KR" smtClean="0"/>
              <a:t>20101013r0 LG Link Adaptation for MU-MIMO</a:t>
            </a:r>
            <a:endParaRPr lang="en-US" altLang="ko-KR" smtClean="0"/>
          </a:p>
        </p:txBody>
      </p:sp>
      <p:sp>
        <p:nvSpPr>
          <p:cNvPr id="16387" name="Rectangle 3"/>
          <p:cNvSpPr>
            <a:spLocks noGrp="1" noChangeArrowheads="1"/>
          </p:cNvSpPr>
          <p:nvPr>
            <p:ph type="dt" sz="quarter" idx="1"/>
          </p:nvPr>
        </p:nvSpPr>
        <p:spPr>
          <a:noFill/>
        </p:spPr>
        <p:txBody>
          <a:bodyPr/>
          <a:lstStyle/>
          <a:p>
            <a:r>
              <a:rPr lang="en-US" altLang="ko-KR" smtClean="0"/>
              <a:t>October 2010</a:t>
            </a:r>
          </a:p>
        </p:txBody>
      </p:sp>
      <p:sp>
        <p:nvSpPr>
          <p:cNvPr id="16388" name="Rectangle 6"/>
          <p:cNvSpPr>
            <a:spLocks noGrp="1" noChangeArrowheads="1"/>
          </p:cNvSpPr>
          <p:nvPr>
            <p:ph type="ftr" sz="quarter" idx="4"/>
          </p:nvPr>
        </p:nvSpPr>
        <p:spPr>
          <a:noFill/>
        </p:spPr>
        <p:txBody>
          <a:bodyPr/>
          <a:lstStyle/>
          <a:p>
            <a:pPr lvl="4"/>
            <a:r>
              <a:rPr lang="en-US" altLang="ko-KR" smtClean="0"/>
              <a:t>Kyoungyoung Song, LGE</a:t>
            </a:r>
          </a:p>
        </p:txBody>
      </p:sp>
      <p:sp>
        <p:nvSpPr>
          <p:cNvPr id="16389" name="Rectangle 7"/>
          <p:cNvSpPr>
            <a:spLocks noGrp="1" noChangeArrowheads="1"/>
          </p:cNvSpPr>
          <p:nvPr>
            <p:ph type="sldNum" sz="quarter" idx="5"/>
          </p:nvPr>
        </p:nvSpPr>
        <p:spPr>
          <a:xfrm>
            <a:off x="3246667" y="9560085"/>
            <a:ext cx="415177" cy="184666"/>
          </a:xfrm>
          <a:noFill/>
        </p:spPr>
        <p:txBody>
          <a:bodyPr/>
          <a:lstStyle/>
          <a:p>
            <a:r>
              <a:rPr lang="en-US" altLang="ko-KR" smtClean="0"/>
              <a:t>Page </a:t>
            </a:r>
            <a:fld id="{FBC88864-7BAD-4B67-AE46-CCA98B8561E6}" type="slidenum">
              <a:rPr lang="en-US" altLang="ko-KR" smtClean="0"/>
              <a:pPr/>
              <a:t>1</a:t>
            </a:fld>
            <a:endParaRPr lang="en-US" altLang="ko-KR" smtClean="0"/>
          </a:p>
        </p:txBody>
      </p:sp>
      <p:sp>
        <p:nvSpPr>
          <p:cNvPr id="16390" name="Rectangle 2"/>
          <p:cNvSpPr>
            <a:spLocks noGrp="1" noRot="1" noChangeAspect="1" noChangeArrowheads="1" noTextEdit="1"/>
          </p:cNvSpPr>
          <p:nvPr>
            <p:ph type="sldImg"/>
          </p:nvPr>
        </p:nvSpPr>
        <p:spPr>
          <a:xfrm>
            <a:off x="938213" y="746125"/>
            <a:ext cx="4921250" cy="3690938"/>
          </a:xfrm>
          <a:ln/>
        </p:spPr>
      </p:sp>
      <p:sp>
        <p:nvSpPr>
          <p:cNvPr id="16391" name="Rectangle 3"/>
          <p:cNvSpPr>
            <a:spLocks noGrp="1" noChangeArrowheads="1"/>
          </p:cNvSpPr>
          <p:nvPr>
            <p:ph type="body" idx="1"/>
          </p:nvPr>
        </p:nvSpPr>
        <p:spPr>
          <a:noFill/>
          <a:ln/>
        </p:spPr>
        <p:txBody>
          <a:bodyPr/>
          <a:lstStyle/>
          <a:p>
            <a:endParaRPr lang="ru-RU"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ko-KR"/>
              <a:t>Slide </a:t>
            </a:r>
            <a:fld id="{DB6FFDFC-8224-4516-9523-F3640110E62A}"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ko-KR"/>
              <a:t>Slide </a:t>
            </a:r>
            <a:fld id="{B18069AF-32E0-4FBC-9299-1E376E37C69E}" type="slidenum">
              <a:rPr lang="en-GB" altLang="ko-KR"/>
              <a:pPr>
                <a:defRPr/>
              </a:pPr>
              <a:t>‹#›</a:t>
            </a:fld>
            <a:endParaRPr lang="en-GB" altLang="ko-KR"/>
          </a:p>
        </p:txBody>
      </p:sp>
      <p:sp>
        <p:nvSpPr>
          <p:cNvPr id="6" name="제목 5"/>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ko-KR"/>
              <a:t>Slide </a:t>
            </a:r>
            <a:fld id="{177E6460-0B63-4D3F-B31F-9720A86C6BA1}"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a:p>
        </p:txBody>
      </p:sp>
      <p:sp>
        <p:nvSpPr>
          <p:cNvPr id="3" name="Rectangle 6"/>
          <p:cNvSpPr>
            <a:spLocks noGrp="1" noChangeArrowheads="1"/>
          </p:cNvSpPr>
          <p:nvPr>
            <p:ph type="sldNum" sz="quarter" idx="11"/>
          </p:nvPr>
        </p:nvSpPr>
        <p:spPr>
          <a:ln/>
        </p:spPr>
        <p:txBody>
          <a:bodyPr/>
          <a:lstStyle>
            <a:lvl1pPr>
              <a:defRPr/>
            </a:lvl1pPr>
          </a:lstStyle>
          <a:p>
            <a:pPr>
              <a:defRPr/>
            </a:pPr>
            <a:r>
              <a:rPr lang="en-GB" altLang="ko-KR"/>
              <a:t>Slide </a:t>
            </a:r>
            <a:fld id="{50DA0E4E-09F7-48B3-8ACA-E1F670EAF3BE}"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7"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8" name="내용 개체 틀 2"/>
          <p:cNvSpPr>
            <a:spLocks noGrp="1"/>
          </p:cNvSpPr>
          <p:nvPr>
            <p:ph idx="1"/>
          </p:nvPr>
        </p:nvSpPr>
        <p:spPr>
          <a:xfrm>
            <a:off x="685800" y="1981200"/>
            <a:ext cx="77724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9" name="Rectangle 5"/>
          <p:cNvSpPr>
            <a:spLocks noGrp="1" noChangeArrowheads="1"/>
          </p:cNvSpPr>
          <p:nvPr>
            <p:ph type="ftr" sz="quarter" idx="10"/>
          </p:nvPr>
        </p:nvSpPr>
        <p:spPr>
          <a:xfrm>
            <a:off x="8077200" y="6475413"/>
            <a:ext cx="466725" cy="182562"/>
          </a:xfrm>
          <a:ln/>
        </p:spPr>
        <p:txBody>
          <a:bodyPr/>
          <a:lstStyle>
            <a:lvl1pPr>
              <a:defRPr/>
            </a:lvl1pPr>
          </a:lstStyle>
          <a:p>
            <a:pPr>
              <a:defRPr/>
            </a:pPr>
            <a:r>
              <a:rPr lang="en-GB" altLang="ko-KR" smtClean="0"/>
              <a:t>Daewon Lee, LG Electronics</a:t>
            </a:r>
            <a:endParaRPr lang="en-GB" altLang="ko-KR"/>
          </a:p>
        </p:txBody>
      </p:sp>
      <p:sp>
        <p:nvSpPr>
          <p:cNvPr id="10" name="Rectangle 6"/>
          <p:cNvSpPr>
            <a:spLocks noGrp="1" noChangeArrowheads="1"/>
          </p:cNvSpPr>
          <p:nvPr>
            <p:ph type="sldNum" sz="quarter" idx="11"/>
          </p:nvPr>
        </p:nvSpPr>
        <p:spPr>
          <a:xfrm>
            <a:off x="4344988" y="6475413"/>
            <a:ext cx="530225" cy="182562"/>
          </a:xfrm>
          <a:ln/>
        </p:spPr>
        <p:txBody>
          <a:bodyPr/>
          <a:lstStyle>
            <a:lvl1pPr>
              <a:defRPr/>
            </a:lvl1pPr>
          </a:lstStyle>
          <a:p>
            <a:pPr>
              <a:defRPr/>
            </a:pPr>
            <a:r>
              <a:rPr lang="en-GB" altLang="ko-KR"/>
              <a:t>Slide </a:t>
            </a:r>
            <a:fld id="{B18069AF-32E0-4FBC-9299-1E376E37C69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GB" altLang="ko-KR"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ltLang="ko-KR" smtClean="0"/>
          </a:p>
        </p:txBody>
      </p:sp>
      <p:sp>
        <p:nvSpPr>
          <p:cNvPr id="1029" name="Rectangle 5"/>
          <p:cNvSpPr>
            <a:spLocks noGrp="1" noChangeArrowheads="1"/>
          </p:cNvSpPr>
          <p:nvPr>
            <p:ph type="ftr" sz="quarter" idx="3"/>
          </p:nvPr>
        </p:nvSpPr>
        <p:spPr bwMode="auto">
          <a:xfrm>
            <a:off x="6715140" y="6475412"/>
            <a:ext cx="182878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GB" altLang="ko-KR" dirty="0" smtClean="0"/>
              <a:t>Illsoo Sohn, LG Electronics</a:t>
            </a:r>
            <a:endParaRPr lang="en-GB"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48FDD4A2-49F7-42EF-8160-AE39786F9EFA}" type="slidenum">
              <a:rPr lang="en-GB" altLang="ko-KR"/>
              <a:pPr>
                <a:defRPr/>
              </a:pPr>
              <a:t>‹#›</a:t>
            </a:fld>
            <a:endParaRPr lang="en-GB" altLang="ko-KR"/>
          </a:p>
        </p:txBody>
      </p:sp>
      <p:sp>
        <p:nvSpPr>
          <p:cNvPr id="1031" name="Rectangle 7"/>
          <p:cNvSpPr>
            <a:spLocks noChangeArrowheads="1"/>
          </p:cNvSpPr>
          <p:nvPr/>
        </p:nvSpPr>
        <p:spPr bwMode="auto">
          <a:xfrm>
            <a:off x="2987675" y="333375"/>
            <a:ext cx="5457825" cy="276999"/>
          </a:xfrm>
          <a:prstGeom prst="rect">
            <a:avLst/>
          </a:prstGeom>
          <a:noFill/>
          <a:ln w="9525">
            <a:noFill/>
            <a:miter lim="800000"/>
            <a:headEnd/>
            <a:tailEnd/>
          </a:ln>
          <a:effectLst/>
        </p:spPr>
        <p:txBody>
          <a:bodyPr lIns="0" tIns="0" rIns="0" bIns="0" anchor="b">
            <a:spAutoFit/>
          </a:bodyPr>
          <a:lstStyle/>
          <a:p>
            <a:pPr marL="457200" lvl="4" algn="r">
              <a:defRPr/>
            </a:pPr>
            <a:r>
              <a:rPr lang="en-GB" altLang="ko-KR" sz="1800" b="1" dirty="0" smtClean="0">
                <a:ea typeface="굴림" charset="-127"/>
              </a:rPr>
              <a:t>Doc. : IEEE 802.11-11/0411r1</a:t>
            </a:r>
            <a:endParaRPr lang="en-GB" altLang="ko-KR" sz="18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1457308" cy="184666"/>
          </a:xfrm>
          <a:prstGeom prst="rect">
            <a:avLst/>
          </a:prstGeom>
          <a:noFill/>
          <a:ln w="9525">
            <a:noFill/>
            <a:miter lim="800000"/>
            <a:headEnd/>
            <a:tailEnd/>
          </a:ln>
          <a:effectLst/>
        </p:spPr>
        <p:txBody>
          <a:bodyPr wrap="square" lIns="0" tIns="0" rIns="0" bIns="0">
            <a:spAutoFit/>
          </a:bodyPr>
          <a:lstStyle/>
          <a:p>
            <a:pPr>
              <a:defRPr/>
            </a:pPr>
            <a:r>
              <a:rPr lang="en-GB" altLang="ko-KR" dirty="0" err="1" smtClean="0">
                <a:ea typeface="굴림" charset="-127"/>
              </a:rPr>
              <a:t>TGac</a:t>
            </a:r>
            <a:r>
              <a:rPr lang="en-GB" altLang="ko-KR" dirty="0" smtClean="0">
                <a:ea typeface="굴림" charset="-127"/>
              </a:rPr>
              <a:t> Submission</a:t>
            </a:r>
            <a:endParaRPr lang="en-GB" altLang="ko-KR" dirty="0">
              <a:ea typeface="굴림" charset="-127"/>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69" r:id="rId4"/>
    <p:sldLayoutId id="2147483650" r:id="rId5"/>
  </p:sldLayoutIdLst>
  <p:hf hdr="0" dt="0"/>
  <p:txStyles>
    <p:titleStyle>
      <a:lvl1pPr algn="ctr" rtl="0" eaLnBrk="0" fontAlgn="base" latinLnBrk="1" hangingPunct="0">
        <a:spcBef>
          <a:spcPct val="0"/>
        </a:spcBef>
        <a:spcAft>
          <a:spcPct val="0"/>
        </a:spcAft>
        <a:defRPr sz="3200" b="1">
          <a:solidFill>
            <a:schemeClr val="tx2"/>
          </a:solidFill>
          <a:latin typeface="+mj-lt"/>
          <a:ea typeface="+mj-ea"/>
          <a:cs typeface="+mj-cs"/>
        </a:defRPr>
      </a:lvl1pPr>
      <a:lvl2pPr algn="ctr" rtl="0" eaLnBrk="0" fontAlgn="base" latinLnBrk="1" hangingPunct="0">
        <a:spcBef>
          <a:spcPct val="0"/>
        </a:spcBef>
        <a:spcAft>
          <a:spcPct val="0"/>
        </a:spcAft>
        <a:defRPr sz="3200" b="1">
          <a:solidFill>
            <a:schemeClr val="tx2"/>
          </a:solidFill>
          <a:latin typeface="Times New Roman" pitchFamily="18" charset="0"/>
        </a:defRPr>
      </a:lvl2pPr>
      <a:lvl3pPr algn="ctr" rtl="0" eaLnBrk="0" fontAlgn="base" latinLnBrk="1" hangingPunct="0">
        <a:spcBef>
          <a:spcPct val="0"/>
        </a:spcBef>
        <a:spcAft>
          <a:spcPct val="0"/>
        </a:spcAft>
        <a:defRPr sz="3200" b="1">
          <a:solidFill>
            <a:schemeClr val="tx2"/>
          </a:solidFill>
          <a:latin typeface="Times New Roman" pitchFamily="18" charset="0"/>
        </a:defRPr>
      </a:lvl3pPr>
      <a:lvl4pPr algn="ctr" rtl="0" eaLnBrk="0" fontAlgn="base" latinLnBrk="1" hangingPunct="0">
        <a:spcBef>
          <a:spcPct val="0"/>
        </a:spcBef>
        <a:spcAft>
          <a:spcPct val="0"/>
        </a:spcAft>
        <a:defRPr sz="3200" b="1">
          <a:solidFill>
            <a:schemeClr val="tx2"/>
          </a:solidFill>
          <a:latin typeface="Times New Roman" pitchFamily="18" charset="0"/>
        </a:defRPr>
      </a:lvl4pPr>
      <a:lvl5pPr algn="ctr" rtl="0" eaLnBrk="0" fontAlgn="base" latinLnBrk="1" hangingPunct="0">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latinLnBrk="1"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sz="2000">
          <a:solidFill>
            <a:schemeClr val="tx1"/>
          </a:solidFill>
          <a:latin typeface="+mn-lt"/>
        </a:defRPr>
      </a:lvl2pPr>
      <a:lvl3pPr marL="1085850" indent="-228600" algn="l" rtl="0" eaLnBrk="0" fontAlgn="base" latinLnBrk="1" hangingPunct="0">
        <a:spcBef>
          <a:spcPct val="20000"/>
        </a:spcBef>
        <a:spcAft>
          <a:spcPct val="0"/>
        </a:spcAft>
        <a:buChar char="•"/>
        <a:defRPr>
          <a:solidFill>
            <a:schemeClr val="tx1"/>
          </a:solidFill>
          <a:latin typeface="+mn-lt"/>
        </a:defRPr>
      </a:lvl3pPr>
      <a:lvl4pPr marL="1428750" indent="-228600" algn="l" rtl="0" eaLnBrk="0" fontAlgn="base" latinLnBrk="1" hangingPunct="0">
        <a:spcBef>
          <a:spcPct val="20000"/>
        </a:spcBef>
        <a:spcAft>
          <a:spcPct val="0"/>
        </a:spcAft>
        <a:buChar char="–"/>
        <a:defRPr sz="1600">
          <a:solidFill>
            <a:schemeClr val="tx1"/>
          </a:solidFill>
          <a:latin typeface="+mn-lt"/>
        </a:defRPr>
      </a:lvl4pPr>
      <a:lvl5pPr marL="1771650" indent="-228600" algn="l" rtl="0" eaLnBrk="0" fontAlgn="base" latinLnBrk="1" hangingPunct="0">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685800" y="685800"/>
            <a:ext cx="7772400" cy="1066800"/>
          </a:xfrm>
          <a:noFill/>
        </p:spPr>
        <p:txBody>
          <a:bodyPr/>
          <a:lstStyle/>
          <a:p>
            <a:r>
              <a:rPr lang="en-US" altLang="ko-KR" sz="2800" dirty="0" smtClean="0">
                <a:ea typeface="굴림" charset="-127"/>
              </a:rPr>
              <a:t>Selective Segment Retransmission of VHT Compressed Beamforming</a:t>
            </a:r>
          </a:p>
        </p:txBody>
      </p:sp>
      <p:sp>
        <p:nvSpPr>
          <p:cNvPr id="1031" name="Rectangle 6"/>
          <p:cNvSpPr>
            <a:spLocks noGrp="1" noChangeArrowheads="1"/>
          </p:cNvSpPr>
          <p:nvPr>
            <p:ph idx="1"/>
          </p:nvPr>
        </p:nvSpPr>
        <p:spPr>
          <a:xfrm>
            <a:off x="685800" y="1690678"/>
            <a:ext cx="7772400" cy="381000"/>
          </a:xfrm>
          <a:noFill/>
        </p:spPr>
        <p:txBody>
          <a:bodyPr/>
          <a:lstStyle/>
          <a:p>
            <a:pPr algn="ctr">
              <a:buFontTx/>
              <a:buNone/>
            </a:pPr>
            <a:r>
              <a:rPr lang="en-US" altLang="ko-KR" sz="2000" dirty="0" smtClean="0">
                <a:ea typeface="굴림" charset="-127"/>
              </a:rPr>
              <a:t>Date:</a:t>
            </a:r>
            <a:r>
              <a:rPr lang="en-US" altLang="ko-KR" sz="2000" b="0" dirty="0" smtClean="0">
                <a:ea typeface="굴림" charset="-127"/>
              </a:rPr>
              <a:t> </a:t>
            </a:r>
            <a:r>
              <a:rPr lang="ru-RU" altLang="ko-KR" sz="2000" b="0" dirty="0" smtClean="0"/>
              <a:t>20</a:t>
            </a:r>
            <a:r>
              <a:rPr lang="en-US" altLang="ko-KR" sz="2000" b="0" dirty="0" smtClean="0">
                <a:ea typeface="굴림" charset="-127"/>
              </a:rPr>
              <a:t>11-03-16</a:t>
            </a:r>
          </a:p>
        </p:txBody>
      </p:sp>
      <p:sp>
        <p:nvSpPr>
          <p:cNvPr id="1029" name="슬라이드 번호 개체 틀 5"/>
          <p:cNvSpPr>
            <a:spLocks noGrp="1"/>
          </p:cNvSpPr>
          <p:nvPr>
            <p:ph type="sldNum" sz="quarter" idx="11"/>
          </p:nvPr>
        </p:nvSpPr>
        <p:spPr>
          <a:noFill/>
        </p:spPr>
        <p:txBody>
          <a:bodyPr/>
          <a:lstStyle/>
          <a:p>
            <a:r>
              <a:rPr lang="en-US" altLang="ko-KR" smtClean="0"/>
              <a:t>Slide </a:t>
            </a:r>
            <a:fld id="{5159E97F-5D3A-4D07-AC39-B660CB739BFB}" type="slidenum">
              <a:rPr lang="en-US" altLang="ko-KR" smtClean="0"/>
              <a:pPr/>
              <a:t>1</a:t>
            </a:fld>
            <a:endParaRPr lang="en-US" altLang="ko-KR" smtClean="0"/>
          </a:p>
        </p:txBody>
      </p:sp>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ko-KR" sz="2000" b="1">
                <a:ea typeface="굴림" charset="-127"/>
              </a:rPr>
              <a:t>Authors:</a:t>
            </a:r>
            <a:endParaRPr lang="en-US" altLang="ko-KR" sz="2000">
              <a:ea typeface="굴림" charset="-127"/>
            </a:endParaRPr>
          </a:p>
        </p:txBody>
      </p:sp>
      <p:graphicFrame>
        <p:nvGraphicFramePr>
          <p:cNvPr id="1033" name="Object 11"/>
          <p:cNvGraphicFramePr>
            <a:graphicFrameLocks noChangeAspect="1"/>
          </p:cNvGraphicFramePr>
          <p:nvPr/>
        </p:nvGraphicFramePr>
        <p:xfrm>
          <a:off x="520700" y="2298700"/>
          <a:ext cx="7480300" cy="3530600"/>
        </p:xfrm>
        <a:graphic>
          <a:graphicData uri="http://schemas.openxmlformats.org/presentationml/2006/ole">
            <p:oleObj spid="_x0000_s1033" name="Document" r:id="rId4" imgW="9177718" imgH="4213483" progId="Word.Document.8">
              <p:embed/>
            </p:oleObj>
          </a:graphicData>
        </a:graphic>
      </p:graphicFrame>
      <p:sp>
        <p:nvSpPr>
          <p:cNvPr id="8"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624010"/>
            <a:ext cx="7772400" cy="4376758"/>
          </a:xfrm>
        </p:spPr>
        <p:txBody>
          <a:bodyPr/>
          <a:lstStyle/>
          <a:p>
            <a:r>
              <a:rPr lang="en-US" altLang="ko-KR" sz="2000" dirty="0" smtClean="0"/>
              <a:t>Segmentation of VHT Compressed Beamforming Report</a:t>
            </a:r>
          </a:p>
          <a:p>
            <a:pPr lvl="1"/>
            <a:r>
              <a:rPr lang="en-US" altLang="ko-KR" sz="1800" dirty="0" smtClean="0"/>
              <a:t>“If it would otherwise result in an MMPDU that exceeds the maximum MPDU size, the VHT Compressed Beamforming Report field may be split into up to TBD segments. Each segment shall contain an equal number of octets except for the last segment, which may be smaller. All segments shall be sent within the same A-MPDU.” (in Draft P802.11ac_D0.1)</a:t>
            </a:r>
          </a:p>
          <a:p>
            <a:pPr lvl="1"/>
            <a:r>
              <a:rPr lang="en-US" altLang="ko-KR" sz="1800" dirty="0" smtClean="0"/>
              <a:t>Feedback can grow up to about 26kbytes</a:t>
            </a:r>
            <a:endParaRPr lang="en-US" altLang="ko-KR" sz="1600" dirty="0" smtClean="0"/>
          </a:p>
          <a:p>
            <a:pPr lvl="2"/>
            <a:r>
              <a:rPr lang="en-US" altLang="ko-KR" sz="1600" dirty="0" smtClean="0"/>
              <a:t>For 11454 octet MPDU limit: Maximum 3 segments</a:t>
            </a:r>
          </a:p>
          <a:p>
            <a:pPr lvl="2"/>
            <a:r>
              <a:rPr lang="en-US" altLang="ko-KR" sz="1600" dirty="0" smtClean="0"/>
              <a:t>For 7991 octet MPDU limit: Maximum 4 segments</a:t>
            </a:r>
          </a:p>
          <a:p>
            <a:pPr lvl="2"/>
            <a:r>
              <a:rPr lang="en-US" altLang="ko-KR" sz="1600" dirty="0" smtClean="0"/>
              <a:t>For 3895 octet MPDU limit: Maximum 8 segments </a:t>
            </a:r>
          </a:p>
          <a:p>
            <a:r>
              <a:rPr lang="en-US" altLang="ko-KR" sz="2000" dirty="0" smtClean="0"/>
              <a:t>An error of each segment can be individually detected using CRC.</a:t>
            </a:r>
          </a:p>
          <a:p>
            <a:r>
              <a:rPr lang="en-US" altLang="ko-KR" sz="2000" dirty="0" smtClean="0"/>
              <a:t>The efficiency of sounding protocol can be improved if selective segment retransmission is enabled.  </a:t>
            </a:r>
          </a:p>
          <a:p>
            <a:pPr lvl="1"/>
            <a:endParaRPr lang="en-US" altLang="ko-KR" sz="1800" dirty="0" smtClean="0"/>
          </a:p>
          <a:p>
            <a:pPr lvl="1"/>
            <a:endParaRPr lang="ko-KR" altLang="ko-KR" sz="1800" dirty="0" smtClean="0"/>
          </a:p>
          <a:p>
            <a:endParaRPr lang="ko-KR" altLang="en-US" sz="2000"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2</a:t>
            </a:fld>
            <a:endParaRPr lang="en-GB" altLang="ko-KR"/>
          </a:p>
        </p:txBody>
      </p:sp>
      <p:sp>
        <p:nvSpPr>
          <p:cNvPr id="5" name="제목 4"/>
          <p:cNvSpPr>
            <a:spLocks noGrp="1"/>
          </p:cNvSpPr>
          <p:nvPr>
            <p:ph type="title"/>
          </p:nvPr>
        </p:nvSpPr>
        <p:spPr/>
        <p:txBody>
          <a:bodyPr/>
          <a:lstStyle/>
          <a:p>
            <a:r>
              <a:rPr lang="en-US" altLang="ko-KR" dirty="0" smtClean="0"/>
              <a:t>Motivation</a:t>
            </a:r>
            <a:endParaRPr lang="ko-KR" altLang="en-US" dirty="0"/>
          </a:p>
        </p:txBody>
      </p:sp>
      <p:sp>
        <p:nvSpPr>
          <p:cNvPr id="6"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For typical initial VHT devices, we do not expect selective segment retransmission to be very effective</a:t>
            </a:r>
          </a:p>
          <a:p>
            <a:pPr lvl="1"/>
            <a:r>
              <a:rPr lang="en-US" altLang="ko-KR" dirty="0" smtClean="0"/>
              <a:t>Feedback size is relatively small resulting in only a few segments</a:t>
            </a:r>
          </a:p>
          <a:p>
            <a:pPr lvl="1"/>
            <a:r>
              <a:rPr lang="en-US" altLang="ko-KR" dirty="0" smtClean="0"/>
              <a:t>Re-computation of feedback could be a burden to STAs</a:t>
            </a:r>
          </a:p>
          <a:p>
            <a:endParaRPr lang="en-US" altLang="ko-KR" dirty="0" smtClean="0"/>
          </a:p>
          <a:p>
            <a:r>
              <a:rPr lang="en-US" altLang="ko-KR" dirty="0" smtClean="0"/>
              <a:t>For high-end VHT devices, we believe selective segment retransmission can improve sounding protocol</a:t>
            </a:r>
          </a:p>
          <a:p>
            <a:pPr lvl="1"/>
            <a:r>
              <a:rPr lang="en-US" altLang="ko-KR" dirty="0" smtClean="0"/>
              <a:t>Feedback size would be large (due to large antenna dim.) resulting in many segments</a:t>
            </a:r>
          </a:p>
          <a:p>
            <a:pPr lvl="1"/>
            <a:r>
              <a:rPr lang="en-US" altLang="ko-KR" dirty="0" smtClean="0"/>
              <a:t>Hardware complexity is less restricted than as in low-end STAs.</a:t>
            </a:r>
          </a:p>
          <a:p>
            <a:pPr>
              <a:buNone/>
            </a:pPr>
            <a:endParaRPr lang="en-US" altLang="ko-KR" dirty="0" smtClean="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3</a:t>
            </a:fld>
            <a:endParaRPr lang="en-GB" altLang="ko-KR"/>
          </a:p>
        </p:txBody>
      </p:sp>
      <p:sp>
        <p:nvSpPr>
          <p:cNvPr id="5" name="제목 4"/>
          <p:cNvSpPr>
            <a:spLocks noGrp="1"/>
          </p:cNvSpPr>
          <p:nvPr>
            <p:ph type="title"/>
          </p:nvPr>
        </p:nvSpPr>
        <p:spPr/>
        <p:txBody>
          <a:bodyPr/>
          <a:lstStyle/>
          <a:p>
            <a:r>
              <a:rPr lang="en-US" altLang="ko-KR" dirty="0" smtClean="0"/>
              <a:t>Selective Segment Retransmission</a:t>
            </a:r>
            <a:endParaRPr lang="ko-KR" altLang="en-US" dirty="0"/>
          </a:p>
        </p:txBody>
      </p:sp>
      <p:sp>
        <p:nvSpPr>
          <p:cNvPr id="6"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00034" y="1957406"/>
            <a:ext cx="8286808" cy="4114800"/>
          </a:xfrm>
        </p:spPr>
        <p:txBody>
          <a:bodyPr>
            <a:noAutofit/>
          </a:bodyPr>
          <a:lstStyle/>
          <a:p>
            <a:r>
              <a:rPr lang="en-US" altLang="ko-KR" dirty="0" smtClean="0"/>
              <a:t>7991 octet MPDU limit case: </a:t>
            </a:r>
          </a:p>
          <a:p>
            <a:pPr lvl="1"/>
            <a:r>
              <a:rPr lang="en-US" altLang="ko-KR" dirty="0" smtClean="0"/>
              <a:t>No Segmentation under 4x4 (e.g. 4x4, 4x3, 4x2, 4x1, 3x3, etc)</a:t>
            </a:r>
          </a:p>
          <a:p>
            <a:pPr lvl="1"/>
            <a:endParaRPr lang="en-US" altLang="ko-KR" dirty="0" smtClean="0"/>
          </a:p>
          <a:p>
            <a:r>
              <a:rPr lang="en-US" altLang="ko-KR" dirty="0" smtClean="0"/>
              <a:t>3895 octet MPDU limit case:</a:t>
            </a:r>
            <a:endParaRPr lang="en-US" altLang="ko-KR" sz="2400" dirty="0" smtClean="0"/>
          </a:p>
          <a:p>
            <a:pPr lvl="1"/>
            <a:r>
              <a:rPr lang="en-US" altLang="ko-KR" sz="1600" dirty="0" smtClean="0"/>
              <a:t>For SU CB feedback with (2,4) quantization no segmentation</a:t>
            </a:r>
          </a:p>
          <a:p>
            <a:pPr lvl="1"/>
            <a:r>
              <a:rPr lang="en-US" altLang="ko-KR" sz="1600" dirty="0" smtClean="0"/>
              <a:t>For SU CB feedback with (4,6) quantization segmentation with following parameter</a:t>
            </a:r>
          </a:p>
          <a:p>
            <a:pPr lvl="2"/>
            <a:r>
              <a:rPr lang="en-US" altLang="ko-KR" sz="1400" dirty="0" smtClean="0"/>
              <a:t>160MHz, Ng = 1, matrix dimension 7x5 or higher (e.g. 7x6, 7x7, 8x4, 8x5,etc)</a:t>
            </a:r>
          </a:p>
          <a:p>
            <a:pPr lvl="1"/>
            <a:r>
              <a:rPr lang="en-US" altLang="ko-KR" sz="1600" dirty="0" smtClean="0"/>
              <a:t>For MU CB feedback with (5,7) quantization segmentation with following parameter</a:t>
            </a:r>
          </a:p>
          <a:p>
            <a:pPr lvl="2"/>
            <a:r>
              <a:rPr lang="en-US" altLang="ko-KR" sz="1400" dirty="0" smtClean="0"/>
              <a:t>160MHz, Ng = 1, matrix dimension 7x4 or higher</a:t>
            </a:r>
          </a:p>
          <a:p>
            <a:pPr lvl="1"/>
            <a:r>
              <a:rPr lang="en-US" altLang="ko-KR" sz="1600" dirty="0" smtClean="0"/>
              <a:t>For MU CB feedback with (7,9) quantization segmentation with following parameter</a:t>
            </a:r>
          </a:p>
          <a:p>
            <a:pPr lvl="2"/>
            <a:r>
              <a:rPr lang="en-US" altLang="ko-KR" sz="1400" dirty="0" smtClean="0"/>
              <a:t>160MHz, Ng = 1, matrix dimension 6x4 or higher</a:t>
            </a:r>
          </a:p>
          <a:p>
            <a:pPr lvl="2"/>
            <a:r>
              <a:rPr lang="en-US" altLang="ko-KR" sz="1400" dirty="0" smtClean="0"/>
              <a:t>160MHz, Ng = 2, matrix dimension 8x5 or higher</a:t>
            </a:r>
          </a:p>
          <a:p>
            <a:pPr lvl="2"/>
            <a:r>
              <a:rPr lang="en-US" altLang="ko-KR" sz="1400" dirty="0" smtClean="0"/>
              <a:t>80MHz, Ng = 1, matrix dimension 8x5 or higher</a:t>
            </a:r>
          </a:p>
        </p:txBody>
      </p:sp>
      <p:sp>
        <p:nvSpPr>
          <p:cNvPr id="3" name="바닥글 개체 틀 2"/>
          <p:cNvSpPr>
            <a:spLocks noGrp="1"/>
          </p:cNvSpPr>
          <p:nvPr>
            <p:ph type="ftr" sz="quarter" idx="10"/>
          </p:nvPr>
        </p:nvSpPr>
        <p:spPr/>
        <p:txBody>
          <a:bodyPr/>
          <a:lstStyle/>
          <a:p>
            <a:pPr>
              <a:defRPr/>
            </a:pPr>
            <a:r>
              <a:rPr lang="en-GB" altLang="ko-KR" smtClean="0"/>
              <a:t>Daewon Lee, LG Electronics</a:t>
            </a:r>
            <a:endParaRPr lang="en-GB" altLang="ko-KR"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4</a:t>
            </a:fld>
            <a:endParaRPr lang="en-GB" altLang="ko-KR"/>
          </a:p>
        </p:txBody>
      </p:sp>
      <p:sp>
        <p:nvSpPr>
          <p:cNvPr id="5" name="제목 4"/>
          <p:cNvSpPr>
            <a:spLocks noGrp="1"/>
          </p:cNvSpPr>
          <p:nvPr>
            <p:ph type="title"/>
          </p:nvPr>
        </p:nvSpPr>
        <p:spPr/>
        <p:txBody>
          <a:bodyPr/>
          <a:lstStyle/>
          <a:p>
            <a:r>
              <a:rPr lang="en-US" altLang="ko-KR" dirty="0" smtClean="0"/>
              <a:t>Segmentation Examples</a:t>
            </a:r>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714488"/>
            <a:ext cx="7772400" cy="4114800"/>
          </a:xfrm>
        </p:spPr>
        <p:txBody>
          <a:bodyPr/>
          <a:lstStyle/>
          <a:p>
            <a:pPr latinLnBrk="0"/>
            <a:r>
              <a:rPr lang="en-US" altLang="ko-KR" dirty="0" smtClean="0"/>
              <a:t>VHT MIMO Control field</a:t>
            </a:r>
          </a:p>
          <a:p>
            <a:pPr latinLnBrk="0"/>
            <a:endParaRPr lang="en-US" altLang="ko-KR" dirty="0" smtClean="0"/>
          </a:p>
          <a:p>
            <a:pPr latinLnBrk="0"/>
            <a:endParaRPr lang="en-US" altLang="ko-KR" dirty="0" smtClean="0"/>
          </a:p>
          <a:p>
            <a:pPr lvl="1" latinLnBrk="0"/>
            <a:endParaRPr lang="en-US" altLang="ko-KR" dirty="0" smtClean="0"/>
          </a:p>
          <a:p>
            <a:pPr lvl="1" latinLnBrk="0"/>
            <a:endParaRPr lang="en-US" altLang="ko-KR" dirty="0" smtClean="0"/>
          </a:p>
          <a:p>
            <a:pPr lvl="1" latinLnBrk="0"/>
            <a:r>
              <a:rPr lang="en-US" altLang="ko-KR" dirty="0" smtClean="0"/>
              <a:t>Reserved bits can be used.</a:t>
            </a:r>
          </a:p>
          <a:p>
            <a:pPr lvl="1" latinLnBrk="0"/>
            <a:r>
              <a:rPr lang="en-US" altLang="ko-KR" b="1" dirty="0" smtClean="0">
                <a:solidFill>
                  <a:srgbClr val="FF0000"/>
                </a:solidFill>
              </a:rPr>
              <a:t>Remaining Segments</a:t>
            </a:r>
            <a:r>
              <a:rPr lang="en-US" altLang="ko-KR" dirty="0" smtClean="0"/>
              <a:t>: </a:t>
            </a:r>
            <a:r>
              <a:rPr lang="en-GB" dirty="0" smtClean="0"/>
              <a:t>Indicate the remaining segment number for the associated VHT Compressed Beamforming frame. Set to 0 for the last segment of a segmented frame or the only segment of an </a:t>
            </a:r>
            <a:r>
              <a:rPr lang="en-GB" dirty="0" err="1" smtClean="0"/>
              <a:t>unsegmented</a:t>
            </a:r>
            <a:r>
              <a:rPr lang="en-GB" dirty="0" smtClean="0"/>
              <a:t> frame.</a:t>
            </a:r>
            <a:endParaRPr lang="en-US" altLang="ko-KR" dirty="0" smtClean="0"/>
          </a:p>
          <a:p>
            <a:pPr lvl="1" latinLnBrk="0"/>
            <a:r>
              <a:rPr lang="en-US" altLang="ko-KR" b="1" dirty="0" smtClean="0">
                <a:solidFill>
                  <a:srgbClr val="FF0000"/>
                </a:solidFill>
              </a:rPr>
              <a:t>First Segment</a:t>
            </a:r>
            <a:r>
              <a:rPr lang="en-US" altLang="ko-KR" dirty="0" smtClean="0"/>
              <a:t>: </a:t>
            </a:r>
            <a:r>
              <a:rPr lang="en-GB" dirty="0" smtClean="0"/>
              <a:t>Set to 1 for the first segment of a segmented frame or the only segment of an </a:t>
            </a:r>
            <a:r>
              <a:rPr lang="en-GB" dirty="0" err="1" smtClean="0"/>
              <a:t>unsegmented</a:t>
            </a:r>
            <a:r>
              <a:rPr lang="en-GB" dirty="0" smtClean="0"/>
              <a:t> frame; set to 0 otherwise</a:t>
            </a:r>
          </a:p>
          <a:p>
            <a:pPr lvl="1" latinLnBrk="0"/>
            <a:r>
              <a:rPr lang="en-GB" altLang="ko-KR" dirty="0" smtClean="0"/>
              <a:t>Combination of two subfields identifies each segment.</a:t>
            </a:r>
            <a:endParaRPr lang="en-US" altLang="ko-KR" dirty="0" smtClean="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5</a:t>
            </a:fld>
            <a:endParaRPr lang="en-GB" altLang="ko-KR"/>
          </a:p>
        </p:txBody>
      </p:sp>
      <p:sp>
        <p:nvSpPr>
          <p:cNvPr id="5" name="제목 4"/>
          <p:cNvSpPr>
            <a:spLocks noGrp="1"/>
          </p:cNvSpPr>
          <p:nvPr>
            <p:ph type="title"/>
          </p:nvPr>
        </p:nvSpPr>
        <p:spPr/>
        <p:txBody>
          <a:bodyPr/>
          <a:lstStyle/>
          <a:p>
            <a:r>
              <a:rPr lang="en-US" altLang="ko-KR" dirty="0" smtClean="0"/>
              <a:t>Segment Identification</a:t>
            </a:r>
            <a:endParaRPr lang="ko-KR" altLang="en-US" dirty="0"/>
          </a:p>
        </p:txBody>
      </p:sp>
      <p:graphicFrame>
        <p:nvGraphicFramePr>
          <p:cNvPr id="8" name="표 7"/>
          <p:cNvGraphicFramePr>
            <a:graphicFrameLocks noGrp="1"/>
          </p:cNvGraphicFramePr>
          <p:nvPr/>
        </p:nvGraphicFramePr>
        <p:xfrm>
          <a:off x="571470" y="2357430"/>
          <a:ext cx="8286810" cy="1214446"/>
        </p:xfrm>
        <a:graphic>
          <a:graphicData uri="http://schemas.openxmlformats.org/drawingml/2006/table">
            <a:tbl>
              <a:tblPr/>
              <a:tblGrid>
                <a:gridCol w="706144"/>
                <a:gridCol w="694894"/>
                <a:gridCol w="814316"/>
                <a:gridCol w="870565"/>
                <a:gridCol w="932872"/>
                <a:gridCol w="859315"/>
                <a:gridCol w="858450"/>
                <a:gridCol w="735567"/>
                <a:gridCol w="944122"/>
                <a:gridCol w="870565"/>
              </a:tblGrid>
              <a:tr h="328228">
                <a:tc>
                  <a:txBody>
                    <a:bodyPr/>
                    <a:lstStyle/>
                    <a:p>
                      <a:pPr algn="ctr">
                        <a:spcAft>
                          <a:spcPts val="0"/>
                        </a:spcAft>
                      </a:pPr>
                      <a:r>
                        <a:rPr lang="en-US" sz="1200" kern="100" dirty="0">
                          <a:latin typeface="Times New Roman"/>
                          <a:ea typeface="맑은 고딕"/>
                          <a:cs typeface="Times New Roman"/>
                        </a:rPr>
                        <a:t>B0-B2</a:t>
                      </a:r>
                      <a:endParaRPr lang="ko-KR" sz="1200" kern="100" dirty="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B3-B5</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B6-B7</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B8-B9</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B10</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B11</a:t>
                      </a:r>
                      <a:endParaRPr lang="ko-KR" sz="1200" kern="100" dirty="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solidFill>
                            <a:srgbClr val="FF0000"/>
                          </a:solidFill>
                          <a:latin typeface="Times New Roman"/>
                          <a:ea typeface="맑은 고딕"/>
                          <a:cs typeface="Times New Roman"/>
                        </a:rPr>
                        <a:t>B12-B14</a:t>
                      </a:r>
                      <a:endParaRPr lang="ko-KR" sz="1200" b="1" kern="100" dirty="0">
                        <a:solidFill>
                          <a:srgbClr val="FF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solidFill>
                            <a:srgbClr val="FF0000"/>
                          </a:solidFill>
                          <a:latin typeface="Times New Roman"/>
                          <a:ea typeface="맑은 고딕"/>
                          <a:cs typeface="Times New Roman"/>
                        </a:rPr>
                        <a:t>B15</a:t>
                      </a:r>
                      <a:endParaRPr lang="ko-KR" sz="1200" b="1" kern="100">
                        <a:solidFill>
                          <a:srgbClr val="FF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B16-B17</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B18-B23</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525166">
                <a:tc>
                  <a:txBody>
                    <a:bodyPr/>
                    <a:lstStyle/>
                    <a:p>
                      <a:pPr algn="ctr">
                        <a:spcAft>
                          <a:spcPts val="0"/>
                        </a:spcAft>
                      </a:pPr>
                      <a:r>
                        <a:rPr lang="en-US" sz="1200" kern="100" dirty="0" err="1">
                          <a:latin typeface="Times New Roman"/>
                          <a:ea typeface="맑은 고딕"/>
                          <a:cs typeface="Times New Roman"/>
                        </a:rPr>
                        <a:t>Nc</a:t>
                      </a:r>
                      <a:r>
                        <a:rPr lang="en-US" sz="1200" kern="100" dirty="0">
                          <a:latin typeface="Times New Roman"/>
                          <a:ea typeface="맑은 고딕"/>
                          <a:cs typeface="Times New Roman"/>
                        </a:rPr>
                        <a:t> Index</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Nr Index</a:t>
                      </a:r>
                      <a:endParaRPr lang="ko-KR" sz="1200" kern="10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Channel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Width</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Grouping</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Codebook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Information</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Feedback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Type</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solidFill>
                            <a:srgbClr val="FF0000"/>
                          </a:solidFill>
                          <a:latin typeface="Times New Roman"/>
                          <a:ea typeface="맑은 고딕"/>
                          <a:cs typeface="Times New Roman"/>
                        </a:rPr>
                        <a:t>Remaining </a:t>
                      </a:r>
                      <a:endParaRPr lang="en-US" sz="1200" b="1" kern="100" dirty="0" smtClean="0">
                        <a:solidFill>
                          <a:srgbClr val="FF0000"/>
                        </a:solidFill>
                        <a:latin typeface="Times New Roman"/>
                        <a:ea typeface="맑은 고딕"/>
                        <a:cs typeface="Times New Roman"/>
                      </a:endParaRPr>
                    </a:p>
                    <a:p>
                      <a:pPr algn="ctr">
                        <a:spcAft>
                          <a:spcPts val="0"/>
                        </a:spcAft>
                      </a:pPr>
                      <a:r>
                        <a:rPr lang="en-US" sz="1200" b="1" kern="100" dirty="0" smtClean="0">
                          <a:solidFill>
                            <a:srgbClr val="FF0000"/>
                          </a:solidFill>
                          <a:latin typeface="Times New Roman"/>
                          <a:ea typeface="맑은 고딕"/>
                          <a:cs typeface="Times New Roman"/>
                        </a:rPr>
                        <a:t>Segments</a:t>
                      </a:r>
                      <a:endParaRPr lang="ko-KR" sz="1200" b="1" kern="100" dirty="0">
                        <a:solidFill>
                          <a:srgbClr val="FF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solidFill>
                            <a:srgbClr val="FF0000"/>
                          </a:solidFill>
                          <a:latin typeface="Times New Roman"/>
                          <a:ea typeface="맑은 고딕"/>
                          <a:cs typeface="Times New Roman"/>
                        </a:rPr>
                        <a:t>First </a:t>
                      </a:r>
                      <a:endParaRPr lang="en-US" sz="1200" b="1" kern="100" dirty="0" smtClean="0">
                        <a:solidFill>
                          <a:srgbClr val="FF0000"/>
                        </a:solidFill>
                        <a:latin typeface="Times New Roman"/>
                        <a:ea typeface="맑은 고딕"/>
                        <a:cs typeface="Times New Roman"/>
                      </a:endParaRPr>
                    </a:p>
                    <a:p>
                      <a:pPr algn="ctr">
                        <a:spcAft>
                          <a:spcPts val="0"/>
                        </a:spcAft>
                      </a:pPr>
                      <a:r>
                        <a:rPr lang="en-US" sz="1200" b="1" kern="100" dirty="0" smtClean="0">
                          <a:solidFill>
                            <a:srgbClr val="FF0000"/>
                          </a:solidFill>
                          <a:latin typeface="Times New Roman"/>
                          <a:ea typeface="맑은 고딕"/>
                          <a:cs typeface="Times New Roman"/>
                        </a:rPr>
                        <a:t>Segment</a:t>
                      </a:r>
                      <a:endParaRPr lang="ko-KR" sz="1200" b="1" kern="100" dirty="0">
                        <a:solidFill>
                          <a:srgbClr val="FF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Reserved</a:t>
                      </a:r>
                      <a:endParaRPr lang="ko-KR" sz="1200" kern="10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Sounding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Sequence</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52">
                <a:tc>
                  <a:txBody>
                    <a:bodyPr/>
                    <a:lstStyle/>
                    <a:p>
                      <a:pPr algn="ctr">
                        <a:spcAft>
                          <a:spcPts val="0"/>
                        </a:spcAft>
                      </a:pPr>
                      <a:r>
                        <a:rPr lang="en-US" sz="1200" kern="100" dirty="0">
                          <a:latin typeface="Times New Roman"/>
                          <a:ea typeface="맑은 고딕"/>
                          <a:cs typeface="Times New Roman"/>
                        </a:rPr>
                        <a:t>Bits: 3</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3</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2</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2</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1</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1</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b="1" kern="100" dirty="0">
                          <a:solidFill>
                            <a:srgbClr val="FF0000"/>
                          </a:solidFill>
                          <a:latin typeface="Times New Roman"/>
                          <a:ea typeface="맑은 고딕"/>
                          <a:cs typeface="Times New Roman"/>
                        </a:rPr>
                        <a:t>3</a:t>
                      </a:r>
                      <a:endParaRPr lang="ko-KR" sz="1200" b="1" kern="100" dirty="0">
                        <a:solidFill>
                          <a:srgbClr val="FF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b="1" kern="100" dirty="0">
                          <a:solidFill>
                            <a:srgbClr val="FF0000"/>
                          </a:solidFill>
                          <a:latin typeface="Times New Roman"/>
                          <a:ea typeface="맑은 고딕"/>
                          <a:cs typeface="Times New Roman"/>
                        </a:rPr>
                        <a:t>1</a:t>
                      </a:r>
                      <a:endParaRPr lang="ko-KR" sz="1200" b="1" kern="100" dirty="0">
                        <a:solidFill>
                          <a:srgbClr val="FF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2</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6</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2"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714488"/>
            <a:ext cx="7772400" cy="4471990"/>
          </a:xfrm>
        </p:spPr>
        <p:txBody>
          <a:bodyPr/>
          <a:lstStyle/>
          <a:p>
            <a:r>
              <a:rPr lang="en-US" altLang="ko-KR" dirty="0" smtClean="0"/>
              <a:t>Beamforming Report Poll</a:t>
            </a:r>
          </a:p>
          <a:p>
            <a:endParaRPr lang="en-US" altLang="ko-KR" dirty="0" smtClean="0"/>
          </a:p>
          <a:p>
            <a:endParaRPr lang="en-US" altLang="ko-KR" dirty="0" smtClean="0"/>
          </a:p>
          <a:p>
            <a:endParaRPr lang="en-US" altLang="ko-KR" dirty="0" smtClean="0"/>
          </a:p>
          <a:p>
            <a:pPr lvl="1"/>
            <a:endParaRPr lang="en-US" altLang="ko-KR" dirty="0" smtClean="0"/>
          </a:p>
          <a:p>
            <a:pPr lvl="1"/>
            <a:endParaRPr lang="en-US" altLang="ko-KR" dirty="0" smtClean="0"/>
          </a:p>
          <a:p>
            <a:pPr lvl="1"/>
            <a:r>
              <a:rPr lang="en-US" altLang="ko-KR" dirty="0" smtClean="0"/>
              <a:t>The Segment Retransmission Bitmap field indicates the segments to be polled in a VHT Compressed Beamforming frame. The bit in position </a:t>
            </a:r>
            <a:r>
              <a:rPr lang="en-US" altLang="ko-KR" i="1" dirty="0" smtClean="0"/>
              <a:t>n</a:t>
            </a:r>
            <a:r>
              <a:rPr lang="en-US" altLang="ko-KR" dirty="0" smtClean="0"/>
              <a:t> (</a:t>
            </a:r>
            <a:r>
              <a:rPr lang="en-US" altLang="ko-KR" i="1" dirty="0" smtClean="0"/>
              <a:t>n</a:t>
            </a:r>
            <a:r>
              <a:rPr lang="en-US" altLang="ko-KR" dirty="0" smtClean="0"/>
              <a:t>=0 for LSB and </a:t>
            </a:r>
            <a:r>
              <a:rPr lang="en-US" altLang="ko-KR" i="1" dirty="0" smtClean="0"/>
              <a:t>n</a:t>
            </a:r>
            <a:r>
              <a:rPr lang="en-US" altLang="ko-KR" dirty="0" smtClean="0"/>
              <a:t>=7 for MSB) is set to 1 when the segment with the Remaining Segment subfield in VHT MIMO Control field set to </a:t>
            </a:r>
            <a:r>
              <a:rPr lang="en-US" altLang="ko-KR" i="1" dirty="0" smtClean="0"/>
              <a:t>n</a:t>
            </a:r>
            <a:r>
              <a:rPr lang="en-US" altLang="ko-KR" dirty="0" smtClean="0"/>
              <a:t> is requested. The bit in position </a:t>
            </a:r>
            <a:r>
              <a:rPr lang="en-US" altLang="ko-KR" i="1" dirty="0" smtClean="0"/>
              <a:t>n</a:t>
            </a:r>
            <a:r>
              <a:rPr lang="en-US" altLang="ko-KR" dirty="0" smtClean="0"/>
              <a:t> is set to 0 when the segment with the Remaining Segment subfield in VHT MIMO Control field set to </a:t>
            </a:r>
            <a:r>
              <a:rPr lang="en-US" altLang="ko-KR" i="1" dirty="0" smtClean="0"/>
              <a:t>n</a:t>
            </a:r>
            <a:r>
              <a:rPr lang="en-US" altLang="ko-KR" dirty="0" smtClean="0"/>
              <a:t> is not requested.</a:t>
            </a:r>
          </a:p>
          <a:p>
            <a:pPr lvl="1"/>
            <a:endParaRPr lang="en-US" altLang="ko-KR" dirty="0" smtClean="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6</a:t>
            </a:fld>
            <a:endParaRPr lang="en-GB" altLang="ko-KR"/>
          </a:p>
        </p:txBody>
      </p:sp>
      <p:sp>
        <p:nvSpPr>
          <p:cNvPr id="5" name="제목 4"/>
          <p:cNvSpPr>
            <a:spLocks noGrp="1"/>
          </p:cNvSpPr>
          <p:nvPr>
            <p:ph type="title"/>
          </p:nvPr>
        </p:nvSpPr>
        <p:spPr/>
        <p:txBody>
          <a:bodyPr/>
          <a:lstStyle/>
          <a:p>
            <a:r>
              <a:rPr lang="en-US" altLang="ko-KR" dirty="0" smtClean="0"/>
              <a:t>Selective Segment Indication</a:t>
            </a:r>
            <a:endParaRPr lang="ko-KR" altLang="en-US" dirty="0"/>
          </a:p>
        </p:txBody>
      </p:sp>
      <p:sp>
        <p:nvSpPr>
          <p:cNvPr id="9"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graphicFrame>
        <p:nvGraphicFramePr>
          <p:cNvPr id="10" name="표 9"/>
          <p:cNvGraphicFramePr>
            <a:graphicFrameLocks noGrp="1"/>
          </p:cNvGraphicFramePr>
          <p:nvPr/>
        </p:nvGraphicFramePr>
        <p:xfrm>
          <a:off x="1214414" y="2500306"/>
          <a:ext cx="7143801" cy="1000132"/>
        </p:xfrm>
        <a:graphic>
          <a:graphicData uri="http://schemas.openxmlformats.org/drawingml/2006/table">
            <a:tbl>
              <a:tblPr/>
              <a:tblGrid>
                <a:gridCol w="1184708"/>
                <a:gridCol w="1190473"/>
                <a:gridCol w="1177022"/>
                <a:gridCol w="1308656"/>
                <a:gridCol w="1517157"/>
                <a:gridCol w="765785"/>
              </a:tblGrid>
              <a:tr h="1000132">
                <a:tc>
                  <a:txBody>
                    <a:bodyPr/>
                    <a:lstStyle/>
                    <a:p>
                      <a:pPr algn="l"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Frame Control</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Duration</a:t>
                      </a:r>
                      <a:endParaRPr lang="ko-KR" sz="1200" b="1" kern="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RA</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TA</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solidFill>
                            <a:srgbClr val="FF0000"/>
                          </a:solidFill>
                          <a:latin typeface="Times New Roman"/>
                          <a:ea typeface="맑은 고딕"/>
                          <a:cs typeface="Times New Roman"/>
                        </a:rPr>
                        <a:t>Segment </a:t>
                      </a:r>
                      <a:endParaRPr lang="en-US" sz="1200" b="1" kern="100" dirty="0" smtClean="0">
                        <a:solidFill>
                          <a:srgbClr val="FF0000"/>
                        </a:solidFill>
                        <a:latin typeface="Times New Roman"/>
                        <a:ea typeface="맑은 고딕"/>
                        <a:cs typeface="Times New Roman"/>
                      </a:endParaRPr>
                    </a:p>
                    <a:p>
                      <a:pPr algn="ctr" eaLnBrk="0" fontAlgn="ctr" latinLnBrk="0" hangingPunct="0">
                        <a:lnSpc>
                          <a:spcPct val="100000"/>
                        </a:lnSpc>
                        <a:spcBef>
                          <a:spcPts val="500"/>
                        </a:spcBef>
                        <a:spcAft>
                          <a:spcPts val="500"/>
                        </a:spcAft>
                      </a:pPr>
                      <a:r>
                        <a:rPr lang="en-US" sz="1200" b="1" kern="100" dirty="0" smtClean="0">
                          <a:solidFill>
                            <a:srgbClr val="FF0000"/>
                          </a:solidFill>
                          <a:latin typeface="Times New Roman"/>
                          <a:ea typeface="맑은 고딕"/>
                          <a:cs typeface="Times New Roman"/>
                        </a:rPr>
                        <a:t>Retransmission </a:t>
                      </a:r>
                    </a:p>
                    <a:p>
                      <a:pPr algn="ctr" eaLnBrk="0" fontAlgn="ctr" latinLnBrk="0" hangingPunct="0">
                        <a:lnSpc>
                          <a:spcPct val="100000"/>
                        </a:lnSpc>
                        <a:spcBef>
                          <a:spcPts val="500"/>
                        </a:spcBef>
                        <a:spcAft>
                          <a:spcPts val="500"/>
                        </a:spcAft>
                      </a:pPr>
                      <a:r>
                        <a:rPr lang="en-US" sz="1200" b="1" kern="100" dirty="0" smtClean="0">
                          <a:solidFill>
                            <a:srgbClr val="FF0000"/>
                          </a:solidFill>
                          <a:latin typeface="Times New Roman"/>
                          <a:ea typeface="맑은 고딕"/>
                          <a:cs typeface="Times New Roman"/>
                        </a:rPr>
                        <a:t>Bitmap</a:t>
                      </a:r>
                      <a:endParaRPr lang="ko-KR" sz="1200" b="1" kern="100" dirty="0">
                        <a:solidFill>
                          <a:srgbClr val="FF0000"/>
                        </a:solidFill>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FCS</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0242" name="Rectangle 2"/>
          <p:cNvSpPr>
            <a:spLocks noChangeArrowheads="1"/>
          </p:cNvSpPr>
          <p:nvPr/>
        </p:nvSpPr>
        <p:spPr bwMode="auto">
          <a:xfrm>
            <a:off x="500034" y="3571876"/>
            <a:ext cx="81439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Octets:	</a:t>
            </a:r>
            <a:r>
              <a:rPr kumimoji="1" lang="en-GB" altLang="ko-KR" b="1" i="0" u="none" strike="noStrike" cap="none" normalizeH="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2	</a:t>
            </a:r>
            <a:r>
              <a:rPr kumimoji="1" lang="en-GB" altLang="ko-KR" b="1" i="0" u="none" strike="noStrike" cap="none" normalizeH="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2		6	</a:t>
            </a:r>
            <a:r>
              <a:rPr kumimoji="1" lang="en-GB" altLang="ko-KR" b="1" i="0" u="none" strike="noStrike" cap="none" normalizeH="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6		1	   4</a:t>
            </a:r>
            <a:endParaRPr kumimoji="1" lang="en-GB" altLang="ko-KR" b="0" i="0" u="none" strike="noStrike" cap="none" normalizeH="0" baseline="0" dirty="0" smtClean="0">
              <a:ln>
                <a:noFill/>
              </a:ln>
              <a:solidFill>
                <a:schemeClr val="tx1"/>
              </a:solidFill>
              <a:effectLst/>
              <a:latin typeface="굴림" pitchFamily="50" charset="-127"/>
              <a:ea typeface="굴림" pitchFamily="50" charset="-127"/>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457340"/>
            <a:ext cx="8172480" cy="4900618"/>
          </a:xfrm>
        </p:spPr>
        <p:txBody>
          <a:bodyPr/>
          <a:lstStyle/>
          <a:p>
            <a:r>
              <a:rPr lang="en-US" altLang="ko-KR" sz="1800" u="sng" dirty="0" err="1" smtClean="0"/>
              <a:t>Beamformer</a:t>
            </a:r>
            <a:r>
              <a:rPr lang="en-US" altLang="ko-KR" sz="1800" dirty="0" smtClean="0"/>
              <a:t> behavior</a:t>
            </a:r>
          </a:p>
          <a:p>
            <a:pPr lvl="1"/>
            <a:endParaRPr lang="en-US" altLang="ko-KR" sz="1600" dirty="0" smtClean="0"/>
          </a:p>
          <a:p>
            <a:pPr lvl="1"/>
            <a:r>
              <a:rPr lang="en-US" altLang="ko-KR" sz="1600" dirty="0" smtClean="0"/>
              <a:t>In its first attempt to retrieve a VHT Compressed Beamforming frame from a </a:t>
            </a:r>
            <a:r>
              <a:rPr lang="en-US" altLang="ko-KR" sz="1600" dirty="0" err="1" smtClean="0"/>
              <a:t>beamformee</a:t>
            </a:r>
            <a:r>
              <a:rPr lang="en-US" altLang="ko-KR" sz="1600" dirty="0" smtClean="0"/>
              <a:t> that is not the one indicated by the first STA Info field, </a:t>
            </a:r>
            <a:r>
              <a:rPr lang="en-US" altLang="ko-KR" sz="1600" b="1" dirty="0" smtClean="0">
                <a:solidFill>
                  <a:srgbClr val="FF0000"/>
                </a:solidFill>
              </a:rPr>
              <a:t>a </a:t>
            </a:r>
            <a:r>
              <a:rPr lang="en-US" altLang="ko-KR" sz="1600" b="1" dirty="0" err="1" smtClean="0">
                <a:solidFill>
                  <a:srgbClr val="FF0000"/>
                </a:solidFill>
              </a:rPr>
              <a:t>beamformer</a:t>
            </a:r>
            <a:r>
              <a:rPr lang="en-US" altLang="ko-KR" sz="1600" b="1" dirty="0" smtClean="0">
                <a:solidFill>
                  <a:srgbClr val="FF0000"/>
                </a:solidFill>
              </a:rPr>
              <a:t> shall transmits a Beamforming Report Poll frame to poll all possible segments</a:t>
            </a:r>
            <a:r>
              <a:rPr lang="en-US" altLang="ko-KR" sz="1600" dirty="0" smtClean="0"/>
              <a:t> of the VHT Compressed Beamforming frame from the </a:t>
            </a:r>
            <a:r>
              <a:rPr lang="en-US" altLang="ko-KR" sz="1600" dirty="0" err="1" smtClean="0"/>
              <a:t>beamformee</a:t>
            </a:r>
            <a:r>
              <a:rPr lang="en-US" altLang="ko-KR" sz="1600" dirty="0" smtClean="0"/>
              <a:t>, by setting all the bits in the Segment Retransmission Bitmap field of the Beamforming Report Poll frame to 1.</a:t>
            </a:r>
          </a:p>
          <a:p>
            <a:pPr lvl="1"/>
            <a:endParaRPr lang="en-US" altLang="ko-KR" sz="1600" dirty="0" smtClean="0"/>
          </a:p>
          <a:p>
            <a:pPr lvl="1"/>
            <a:r>
              <a:rPr lang="en-US" altLang="ko-KR" sz="1600" dirty="0" smtClean="0"/>
              <a:t>If a </a:t>
            </a:r>
            <a:r>
              <a:rPr lang="en-US" altLang="ko-KR" sz="1600" dirty="0" err="1" smtClean="0"/>
              <a:t>beamformer</a:t>
            </a:r>
            <a:r>
              <a:rPr lang="en-US" altLang="ko-KR" sz="1600" dirty="0" smtClean="0"/>
              <a:t> fails to receive some or all segments of a VHT Compressed Beamforming frame, </a:t>
            </a:r>
            <a:r>
              <a:rPr lang="en-US" altLang="ko-KR" sz="1600" b="1" dirty="0" smtClean="0">
                <a:solidFill>
                  <a:srgbClr val="FF0000"/>
                </a:solidFill>
              </a:rPr>
              <a:t>the </a:t>
            </a:r>
            <a:r>
              <a:rPr lang="en-US" altLang="ko-KR" sz="1600" b="1" dirty="0" err="1" smtClean="0">
                <a:solidFill>
                  <a:srgbClr val="FF0000"/>
                </a:solidFill>
              </a:rPr>
              <a:t>beamformer</a:t>
            </a:r>
            <a:r>
              <a:rPr lang="en-US" altLang="ko-KR" sz="1600" b="1" dirty="0" smtClean="0">
                <a:solidFill>
                  <a:srgbClr val="FF0000"/>
                </a:solidFill>
              </a:rPr>
              <a:t>  may request a selective retransmission of missing segments</a:t>
            </a:r>
            <a:r>
              <a:rPr lang="en-US" altLang="ko-KR" sz="1600" dirty="0" smtClean="0"/>
              <a:t> by sending a </a:t>
            </a:r>
            <a:r>
              <a:rPr lang="en-US" altLang="ko-KR" sz="1600" dirty="0" err="1" smtClean="0"/>
              <a:t>Beamformgin</a:t>
            </a:r>
            <a:r>
              <a:rPr lang="en-US" altLang="ko-KR" sz="1600" dirty="0" smtClean="0"/>
              <a:t> Report Poll frame with the Segment Retransmission Bitmap field set as described in 7.2.1.12 to indicate the segments requested for retransmission. If the </a:t>
            </a:r>
            <a:r>
              <a:rPr lang="en-US" altLang="ko-KR" sz="1600" dirty="0" err="1" smtClean="0"/>
              <a:t>beamformer</a:t>
            </a:r>
            <a:r>
              <a:rPr lang="en-US" altLang="ko-KR" sz="1600" dirty="0" smtClean="0"/>
              <a:t> fails to receive the segment with the First Segment field set to 1, it may request a selective retransmission of missing segments assuming the VHT Compressed Beamforming frame is split into 8 segments. </a:t>
            </a:r>
            <a:r>
              <a:rPr lang="en-US" altLang="ko-KR" sz="1600" b="1" dirty="0" smtClean="0">
                <a:solidFill>
                  <a:srgbClr val="FF0000"/>
                </a:solidFill>
              </a:rPr>
              <a:t>The </a:t>
            </a:r>
            <a:r>
              <a:rPr lang="en-US" altLang="ko-KR" sz="1600" b="1" dirty="0" err="1" smtClean="0">
                <a:solidFill>
                  <a:srgbClr val="FF0000"/>
                </a:solidFill>
              </a:rPr>
              <a:t>beamformer</a:t>
            </a:r>
            <a:r>
              <a:rPr lang="en-US" altLang="ko-KR" sz="1600" b="1" dirty="0" smtClean="0">
                <a:solidFill>
                  <a:srgbClr val="FF0000"/>
                </a:solidFill>
              </a:rPr>
              <a:t> may also request the retransmission of all segments</a:t>
            </a:r>
            <a:r>
              <a:rPr lang="en-US" altLang="ko-KR" sz="1600" dirty="0" smtClean="0"/>
              <a:t> by setting all the bits in the Segment Retransmission Bitmap field of the Beamforming Report Poll frame to 1.</a:t>
            </a:r>
            <a:endParaRPr lang="ko-KR" altLang="en-US" sz="1600"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7</a:t>
            </a:fld>
            <a:endParaRPr lang="en-GB" altLang="ko-KR"/>
          </a:p>
        </p:txBody>
      </p:sp>
      <p:sp>
        <p:nvSpPr>
          <p:cNvPr id="5" name="제목 4"/>
          <p:cNvSpPr>
            <a:spLocks noGrp="1"/>
          </p:cNvSpPr>
          <p:nvPr>
            <p:ph type="title"/>
          </p:nvPr>
        </p:nvSpPr>
        <p:spPr/>
        <p:txBody>
          <a:bodyPr/>
          <a:lstStyle/>
          <a:p>
            <a:r>
              <a:rPr lang="en-US" altLang="ko-KR" dirty="0" smtClean="0"/>
              <a:t>Selective Segment Retransmission Protocol</a:t>
            </a:r>
            <a:endParaRPr lang="ko-KR" altLang="en-US" dirty="0"/>
          </a:p>
        </p:txBody>
      </p:sp>
      <p:sp>
        <p:nvSpPr>
          <p:cNvPr id="7"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528778"/>
            <a:ext cx="7772400" cy="4114800"/>
          </a:xfrm>
        </p:spPr>
        <p:txBody>
          <a:bodyPr/>
          <a:lstStyle/>
          <a:p>
            <a:r>
              <a:rPr lang="en-US" altLang="ko-KR" sz="2000" u="sng" dirty="0" err="1" smtClean="0"/>
              <a:t>Beamformee</a:t>
            </a:r>
            <a:r>
              <a:rPr lang="en-US" altLang="ko-KR" sz="2000" dirty="0" smtClean="0"/>
              <a:t> behavior</a:t>
            </a:r>
          </a:p>
          <a:p>
            <a:pPr lvl="1"/>
            <a:r>
              <a:rPr lang="en-US" altLang="ko-KR" sz="1800" dirty="0" smtClean="0"/>
              <a:t>A </a:t>
            </a:r>
            <a:r>
              <a:rPr lang="en-US" altLang="ko-KR" sz="1800" dirty="0" err="1" smtClean="0"/>
              <a:t>beamformee</a:t>
            </a:r>
            <a:r>
              <a:rPr lang="en-US" altLang="ko-KR" sz="1800" dirty="0" smtClean="0"/>
              <a:t> shall reply to a Beamforming Report Poll frame by </a:t>
            </a:r>
            <a:r>
              <a:rPr lang="en-US" altLang="ko-KR" sz="1800" b="1" dirty="0" smtClean="0">
                <a:solidFill>
                  <a:srgbClr val="FF0000"/>
                </a:solidFill>
              </a:rPr>
              <a:t>either sending only the segments</a:t>
            </a:r>
            <a:r>
              <a:rPr lang="en-US" altLang="ko-KR" sz="1800" dirty="0" smtClean="0"/>
              <a:t> indicated in the Segment Retransmission Bitmap field in the Beamforming Report Poll fame </a:t>
            </a:r>
            <a:r>
              <a:rPr lang="en-US" altLang="ko-KR" sz="1800" b="1" dirty="0" smtClean="0">
                <a:solidFill>
                  <a:srgbClr val="FF0000"/>
                </a:solidFill>
              </a:rPr>
              <a:t>or sending all the segments</a:t>
            </a:r>
            <a:r>
              <a:rPr lang="en-US" altLang="ko-KR" sz="1800" dirty="0" smtClean="0"/>
              <a:t> disregarding the Segment Retransmission Bitmap field in the Beamforming Report Poll fame </a:t>
            </a:r>
            <a:endParaRPr lang="ko-KR" altLang="en-US" sz="1800"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8</a:t>
            </a:fld>
            <a:endParaRPr lang="en-GB" altLang="ko-KR"/>
          </a:p>
        </p:txBody>
      </p:sp>
      <p:sp>
        <p:nvSpPr>
          <p:cNvPr id="5" name="제목 4"/>
          <p:cNvSpPr>
            <a:spLocks noGrp="1"/>
          </p:cNvSpPr>
          <p:nvPr>
            <p:ph type="title"/>
          </p:nvPr>
        </p:nvSpPr>
        <p:spPr/>
        <p:txBody>
          <a:bodyPr/>
          <a:lstStyle/>
          <a:p>
            <a:r>
              <a:rPr lang="en-US" altLang="ko-KR" dirty="0" smtClean="0"/>
              <a:t>Selective Segment Retransmission Protocol</a:t>
            </a:r>
            <a:endParaRPr lang="ko-KR" altLang="en-US" dirty="0"/>
          </a:p>
        </p:txBody>
      </p:sp>
      <p:sp>
        <p:nvSpPr>
          <p:cNvPr id="7"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pic>
        <p:nvPicPr>
          <p:cNvPr id="9218" name="Picture 2"/>
          <p:cNvPicPr>
            <a:picLocks noChangeAspect="1" noChangeArrowheads="1"/>
          </p:cNvPicPr>
          <p:nvPr/>
        </p:nvPicPr>
        <p:blipFill>
          <a:blip r:embed="rId2"/>
          <a:srcRect/>
          <a:stretch>
            <a:fillRect/>
          </a:stretch>
        </p:blipFill>
        <p:spPr bwMode="auto">
          <a:xfrm>
            <a:off x="1547835" y="3395683"/>
            <a:ext cx="6238875" cy="29622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36854</TotalTime>
  <Words>921</Words>
  <Application>Microsoft Office PowerPoint</Application>
  <PresentationFormat>화면 슬라이드 쇼(4:3)</PresentationFormat>
  <Paragraphs>127</Paragraphs>
  <Slides>8</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ACcord Submission Template</vt:lpstr>
      <vt:lpstr>Document</vt:lpstr>
      <vt:lpstr>Selective Segment Retransmission of VHT Compressed Beamforming</vt:lpstr>
      <vt:lpstr>Motivation</vt:lpstr>
      <vt:lpstr>Selective Segment Retransmission</vt:lpstr>
      <vt:lpstr>Segmentation Examples</vt:lpstr>
      <vt:lpstr>Segment Identification</vt:lpstr>
      <vt:lpstr>Selective Segment Indication</vt:lpstr>
      <vt:lpstr>Selective Segment Retransmission Protocol</vt:lpstr>
      <vt:lpstr>Selective Segment Retransmission Protocol</vt:lpstr>
    </vt:vector>
  </TitlesOfParts>
  <Company>IITP 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Power Save Mode</dc:title>
  <dc:creator>Alexander Safonov</dc:creator>
  <cp:lastModifiedBy>user</cp:lastModifiedBy>
  <cp:revision>1512</cp:revision>
  <cp:lastPrinted>1998-02-10T13:28:06Z</cp:lastPrinted>
  <dcterms:created xsi:type="dcterms:W3CDTF">2008-03-13T10:59:32Z</dcterms:created>
  <dcterms:modified xsi:type="dcterms:W3CDTF">2011-03-16T09:42:11Z</dcterms:modified>
</cp:coreProperties>
</file>