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1" r:id="rId2"/>
    <p:sldId id="291" r:id="rId3"/>
    <p:sldId id="273" r:id="rId4"/>
    <p:sldId id="274" r:id="rId5"/>
    <p:sldId id="293" r:id="rId6"/>
    <p:sldId id="292" r:id="rId7"/>
    <p:sldId id="286" r:id="rId8"/>
    <p:sldId id="294"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6</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7</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96913" y="334963"/>
            <a:ext cx="865686" cy="276999"/>
          </a:xfrm>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a:xfrm>
            <a:off x="6753419" y="6475413"/>
            <a:ext cx="1790555" cy="184666"/>
          </a:xfrm>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7E36C1D-F40D-408E-8831-CE52856BDD45}"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CF598AB-B13A-4C9A-97B5-C42AFB17FBED}"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4963"/>
            <a:ext cx="86568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smtClean="0"/>
              <a:t>Mar 2011</a:t>
            </a:r>
            <a:endParaRPr lang="en-US" altLang="ko-KR" dirty="0"/>
          </a:p>
        </p:txBody>
      </p:sp>
      <p:sp>
        <p:nvSpPr>
          <p:cNvPr id="1029" name="Rectangle 5"/>
          <p:cNvSpPr>
            <a:spLocks noGrp="1" noChangeArrowheads="1"/>
          </p:cNvSpPr>
          <p:nvPr>
            <p:ph type="ftr" sz="quarter" idx="3"/>
          </p:nvPr>
        </p:nvSpPr>
        <p:spPr bwMode="auto">
          <a:xfrm>
            <a:off x="6753400" y="6475413"/>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Jihyun Lee,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5"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802.11-11/0402r0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963"/>
            <a:ext cx="938462" cy="276999"/>
          </a:xfrm>
        </p:spPr>
        <p:txBody>
          <a:bodyPr/>
          <a:lstStyle/>
          <a:p>
            <a:r>
              <a:rPr lang="en-US" altLang="ko-KR" dirty="0"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a:t>
            </a:fld>
            <a:endParaRPr lang="en-US" altLang="ko-KR"/>
          </a:p>
        </p:txBody>
      </p:sp>
      <p:sp>
        <p:nvSpPr>
          <p:cNvPr id="9" name="슬라이드 번호 개체 틀 5"/>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mn-cs"/>
              </a:rPr>
              <a:t>Slide </a:t>
            </a:r>
            <a:fld id="{D30BEB91-1DAE-4244-95C8-9518883202B9}" type="slidenum">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pitchFamily="50"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굴림" pitchFamily="50" charset="-127"/>
              <a:cs typeface="+mn-cs"/>
            </a:endParaRPr>
          </a:p>
        </p:txBody>
      </p:sp>
      <p:sp>
        <p:nvSpPr>
          <p:cNvPr id="10" name="Rectangle 2"/>
          <p:cNvSpPr txBox="1">
            <a:spLocks noChangeArrowheads="1"/>
          </p:cNvSpPr>
          <p:nvPr/>
        </p:nvSpPr>
        <p:spPr>
          <a:xfrm>
            <a:off x="685800" y="685800"/>
            <a:ext cx="7772400" cy="1066800"/>
          </a:xfrm>
          <a:prstGeom prst="rect">
            <a:avLst/>
          </a:prstGeom>
          <a:noFill/>
          <a:ln/>
        </p:spPr>
        <p:txBody>
          <a:bodyPr/>
          <a:lstStyle/>
          <a:p>
            <a:pPr lvl="0" algn="ctr" eaLnBrk="1" latinLnBrk="1" hangingPunct="1">
              <a:defRPr/>
            </a:pPr>
            <a:r>
              <a:rPr kumimoji="0" lang="en-US" altLang="ko-KR" sz="3200" b="1" i="0" u="none" strike="noStrike" kern="0" cap="none" spc="0" normalizeH="0" noProof="0" dirty="0" smtClean="0">
                <a:ln>
                  <a:noFill/>
                </a:ln>
                <a:solidFill>
                  <a:schemeClr val="tx2"/>
                </a:solidFill>
                <a:effectLst/>
                <a:uLnTx/>
                <a:uFillTx/>
                <a:latin typeface="+mj-lt"/>
                <a:ea typeface="굴림" pitchFamily="50" charset="-127"/>
                <a:cs typeface="+mj-cs"/>
              </a:rPr>
              <a:t>Identification Signal for Fixed devices</a:t>
            </a:r>
            <a:endParaRPr kumimoji="0" lang="en-US" altLang="ko-KR" sz="3200" b="1" i="0" u="none" strike="noStrike" kern="0" cap="none" spc="0" normalizeH="0" baseline="0" noProof="0" dirty="0">
              <a:ln>
                <a:noFill/>
              </a:ln>
              <a:solidFill>
                <a:schemeClr val="tx2"/>
              </a:solidFill>
              <a:effectLst/>
              <a:uLnTx/>
              <a:uFillTx/>
              <a:latin typeface="+mj-lt"/>
              <a:ea typeface="굴림" pitchFamily="50" charset="-127"/>
              <a:cs typeface="+mj-cs"/>
            </a:endParaRPr>
          </a:p>
        </p:txBody>
      </p:sp>
      <p:sp>
        <p:nvSpPr>
          <p:cNvPr id="11" name="Rectangle 6"/>
          <p:cNvSpPr txBox="1">
            <a:spLocks noChangeArrowheads="1"/>
          </p:cNvSpPr>
          <p:nvPr/>
        </p:nvSpPr>
        <p:spPr>
          <a:xfrm>
            <a:off x="685800" y="1524000"/>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2011-03-15</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12" name="Object 11"/>
          <p:cNvGraphicFramePr>
            <a:graphicFrameLocks noChangeAspect="1"/>
          </p:cNvGraphicFramePr>
          <p:nvPr/>
        </p:nvGraphicFramePr>
        <p:xfrm>
          <a:off x="747713" y="2446338"/>
          <a:ext cx="7945437" cy="1958975"/>
        </p:xfrm>
        <a:graphic>
          <a:graphicData uri="http://schemas.openxmlformats.org/presentationml/2006/ole">
            <p:oleObj spid="_x0000_s45058" name="Document" r:id="rId4" imgW="10765083" imgH="2623394" progId="Word.Document.8">
              <p:embed/>
            </p:oleObj>
          </a:graphicData>
        </a:graphic>
      </p:graphicFrame>
      <p:sp>
        <p:nvSpPr>
          <p:cNvPr id="13"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50" charset="-127"/>
              </a:rPr>
              <a:t>Authors:</a:t>
            </a:r>
            <a:endParaRPr lang="en-US" altLang="ko-KR" sz="2000">
              <a:ea typeface="굴림"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428596" y="1785926"/>
          <a:ext cx="8429684" cy="4286280"/>
        </p:xfrm>
        <a:graphic>
          <a:graphicData uri="http://schemas.openxmlformats.org/drawingml/2006/table">
            <a:tbl>
              <a:tblPr/>
              <a:tblGrid>
                <a:gridCol w="701273"/>
                <a:gridCol w="1221602"/>
                <a:gridCol w="726480"/>
                <a:gridCol w="383494"/>
                <a:gridCol w="382594"/>
                <a:gridCol w="2752881"/>
                <a:gridCol w="2261360"/>
              </a:tblGrid>
              <a:tr h="2857520">
                <a:tc>
                  <a:txBody>
                    <a:bodyPr/>
                    <a:lstStyle/>
                    <a:p>
                      <a:pPr>
                        <a:spcAft>
                          <a:spcPts val="0"/>
                        </a:spcAft>
                      </a:pPr>
                      <a:r>
                        <a:rPr lang="en-GB" sz="1400" kern="100" dirty="0" smtClean="0">
                          <a:latin typeface="Tahoma"/>
                          <a:ea typeface="바탕"/>
                          <a:cs typeface="Times New Roman"/>
                        </a:rPr>
                        <a:t>576, </a:t>
                      </a:r>
                    </a:p>
                    <a:p>
                      <a:pPr>
                        <a:spcAft>
                          <a:spcPts val="0"/>
                        </a:spcAft>
                      </a:pPr>
                      <a:r>
                        <a:rPr lang="en-GB" sz="1400" kern="100" dirty="0" smtClean="0">
                          <a:latin typeface="Tahoma"/>
                          <a:ea typeface="바탕"/>
                          <a:cs typeface="Times New Roman"/>
                        </a:rPr>
                        <a:t>922</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ahoma"/>
                          <a:ea typeface="바탕"/>
                          <a:cs typeface="Times New Roman"/>
                        </a:rPr>
                        <a:t>Kim, </a:t>
                      </a:r>
                      <a:r>
                        <a:rPr lang="en-GB" sz="1400" kern="100" dirty="0" smtClean="0">
                          <a:latin typeface="Tahoma"/>
                          <a:ea typeface="바탕"/>
                          <a:cs typeface="Times New Roman"/>
                        </a:rPr>
                        <a:t>Eunsun</a:t>
                      </a:r>
                    </a:p>
                    <a:p>
                      <a:pPr>
                        <a:spcAft>
                          <a:spcPts val="0"/>
                        </a:spcAft>
                      </a:pPr>
                      <a:r>
                        <a:rPr lang="en-GB" altLang="ko-KR" sz="1400" kern="100" dirty="0" smtClean="0">
                          <a:latin typeface="Tahoma"/>
                          <a:ea typeface="바탕"/>
                          <a:cs typeface="Times New Roman"/>
                        </a:rPr>
                        <a:t>Seok</a:t>
                      </a:r>
                      <a:r>
                        <a:rPr lang="en-GB" altLang="ko-KR" sz="1400" kern="100" smtClean="0">
                          <a:latin typeface="Tahoma"/>
                          <a:ea typeface="바탕"/>
                          <a:cs typeface="Times New Roman"/>
                        </a:rPr>
                        <a:t>,</a:t>
                      </a:r>
                      <a:r>
                        <a:rPr lang="en-GB" altLang="ko-KR" sz="1400" kern="100" baseline="0" smtClean="0">
                          <a:latin typeface="Tahoma"/>
                          <a:ea typeface="바탕"/>
                          <a:cs typeface="Times New Roman"/>
                        </a:rPr>
                        <a:t> Yongho</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T</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Y</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ahoma"/>
                          <a:ea typeface="바탕"/>
                          <a:cs typeface="Times New Roman"/>
                        </a:rPr>
                        <a:t>According to the FCC rules, fixed TVBDs shall transmit identifying information. The identification signal must conform to a standard established by a recognized industry standards setting organization. The identification signal shall carry sufficient information to identify the device and its geographic coordinates (§ 15.711(d), FCC 10-174). There is no technical description on how to satisfy this requirements</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ahoma"/>
                          <a:ea typeface="바탕"/>
                          <a:cs typeface="Times New Roman"/>
                        </a:rPr>
                        <a:t>Add device identification and device location information (or something equivalent) in Beacon, enabling signal or probe request/response frame. </a:t>
                      </a:r>
                      <a:br>
                        <a:rPr lang="en-GB" sz="1400" kern="100" dirty="0">
                          <a:latin typeface="Tahoma"/>
                          <a:ea typeface="바탕"/>
                          <a:cs typeface="Times New Roman"/>
                        </a:rPr>
                      </a:br>
                      <a:r>
                        <a:rPr lang="en-GB" sz="1400" kern="100" dirty="0">
                          <a:latin typeface="Tahoma"/>
                          <a:ea typeface="바탕"/>
                          <a:cs typeface="Times New Roman"/>
                        </a:rPr>
                        <a:t>See forthcoming document 11-11/xxxxr0.</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0">
                <a:tc>
                  <a:txBody>
                    <a:bodyPr/>
                    <a:lstStyle/>
                    <a:p>
                      <a:pPr>
                        <a:spcAft>
                          <a:spcPts val="0"/>
                        </a:spcAft>
                      </a:pPr>
                      <a:r>
                        <a:rPr lang="en-GB" sz="1400" kern="100" dirty="0">
                          <a:latin typeface="Tahoma"/>
                          <a:ea typeface="바탕"/>
                          <a:cs typeface="Times New Roman"/>
                        </a:rPr>
                        <a:t>519</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Kafle, Padam</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General</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T</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ahoma"/>
                          <a:ea typeface="바탕"/>
                          <a:cs typeface="Times New Roman"/>
                        </a:rPr>
                        <a:t>Y</a:t>
                      </a:r>
                      <a:endParaRPr lang="ko-KR" sz="1400" kern="10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ahoma"/>
                          <a:ea typeface="바탕"/>
                          <a:cs typeface="Times New Roman"/>
                        </a:rPr>
                        <a:t>Fixed STA needs to broadcast their identity and location information while operating in TVWS band as per the FCC's rules. Also, the registration of such devices to database is not covered.</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ahoma"/>
                          <a:ea typeface="바탕"/>
                          <a:cs typeface="Times New Roman"/>
                        </a:rPr>
                        <a:t>As per the comment</a:t>
                      </a:r>
                      <a:endParaRPr lang="ko-KR" sz="1400" kern="100" dirty="0">
                        <a:latin typeface="Times New Roman"/>
                        <a:ea typeface="바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Abstract</a:t>
            </a:r>
            <a:endParaRPr lang="ko-KR" altLang="en-US" dirty="0"/>
          </a:p>
        </p:txBody>
      </p:sp>
      <p:sp>
        <p:nvSpPr>
          <p:cNvPr id="6" name="내용 개체 틀 5"/>
          <p:cNvSpPr>
            <a:spLocks noGrp="1"/>
          </p:cNvSpPr>
          <p:nvPr>
            <p:ph idx="1"/>
          </p:nvPr>
        </p:nvSpPr>
        <p:spPr/>
        <p:txBody>
          <a:bodyPr/>
          <a:lstStyle/>
          <a:p>
            <a:r>
              <a:rPr lang="en-US" altLang="ko-KR" dirty="0" smtClean="0"/>
              <a:t>FCC regulation on identification signal</a:t>
            </a:r>
          </a:p>
          <a:p>
            <a:r>
              <a:rPr lang="en-US" altLang="ko-KR" dirty="0" smtClean="0"/>
              <a:t>How to implement </a:t>
            </a:r>
            <a:r>
              <a:rPr lang="en-US" altLang="ko-KR" dirty="0" smtClean="0"/>
              <a:t>this </a:t>
            </a:r>
            <a:r>
              <a:rPr lang="en-US" altLang="ko-KR" dirty="0" smtClean="0"/>
              <a:t>regulation into IEEE 802.11af standard</a:t>
            </a:r>
          </a:p>
          <a:p>
            <a:pPr lvl="1">
              <a:buNone/>
            </a:pPr>
            <a:endParaRPr lang="en-US" altLang="ko-KR" dirty="0" smtClean="0"/>
          </a:p>
          <a:p>
            <a:endParaRPr lang="en-US" altLang="ko-KR" dirty="0" smtClean="0"/>
          </a:p>
          <a:p>
            <a:endParaRPr lang="en-US" altLang="ko-KR" dirty="0" smtClean="0"/>
          </a:p>
        </p:txBody>
      </p:sp>
      <p:sp>
        <p:nvSpPr>
          <p:cNvPr id="2" name="날짜 개체 틀 1"/>
          <p:cNvSpPr>
            <a:spLocks noGrp="1"/>
          </p:cNvSpPr>
          <p:nvPr>
            <p:ph type="dt" sz="half" idx="10"/>
          </p:nvPr>
        </p:nvSpPr>
        <p:spPr/>
        <p:txBody>
          <a:bodyPr/>
          <a:lstStyle/>
          <a:p>
            <a:r>
              <a:rPr lang="en-US" altLang="ko-KR" smtClean="0"/>
              <a:t>Mar 2011</a:t>
            </a:r>
            <a:endParaRPr lang="en-US" altLang="ko-KR" dirty="0"/>
          </a:p>
        </p:txBody>
      </p:sp>
      <p:sp>
        <p:nvSpPr>
          <p:cNvPr id="3" name="바닥글 개체 틀 2"/>
          <p:cNvSpPr>
            <a:spLocks noGrp="1"/>
          </p:cNvSpPr>
          <p:nvPr>
            <p:ph type="ftr" sz="quarter" idx="11"/>
          </p:nvPr>
        </p:nvSpPr>
        <p:spPr/>
        <p:txBody>
          <a:bodyPr/>
          <a:lstStyle/>
          <a:p>
            <a:r>
              <a:rPr lang="en-US" altLang="ko-KR" smtClean="0"/>
              <a:t>Jihyun Lee, LG Electronics</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FCC requirements </a:t>
            </a:r>
            <a:r>
              <a:rPr lang="en-US" altLang="ko-KR" sz="1600" dirty="0" smtClean="0"/>
              <a:t>(§ 15.711(d) )</a:t>
            </a:r>
            <a:endParaRPr lang="ko-KR" altLang="en-US" sz="1600" dirty="0"/>
          </a:p>
        </p:txBody>
      </p:sp>
      <p:sp>
        <p:nvSpPr>
          <p:cNvPr id="3" name="내용 개체 틀 2"/>
          <p:cNvSpPr>
            <a:spLocks noGrp="1"/>
          </p:cNvSpPr>
          <p:nvPr>
            <p:ph idx="1"/>
          </p:nvPr>
        </p:nvSpPr>
        <p:spPr/>
        <p:txBody>
          <a:bodyPr/>
          <a:lstStyle/>
          <a:p>
            <a:r>
              <a:rPr lang="en-US" altLang="ko-KR" dirty="0" smtClean="0"/>
              <a:t>Fixed TVBD</a:t>
            </a:r>
          </a:p>
          <a:p>
            <a:pPr lvl="1"/>
            <a:r>
              <a:rPr lang="en-US" altLang="ko-KR" dirty="0" smtClean="0"/>
              <a:t>Fixed TVBDs shall transmit </a:t>
            </a:r>
            <a:r>
              <a:rPr lang="en-US" altLang="ko-KR" i="1" dirty="0" smtClean="0"/>
              <a:t>identifying information</a:t>
            </a:r>
            <a:endParaRPr lang="en-US" altLang="ko-KR" dirty="0" smtClean="0"/>
          </a:p>
          <a:p>
            <a:r>
              <a:rPr lang="en-US" altLang="ko-KR" dirty="0" smtClean="0"/>
              <a:t> Identification signal</a:t>
            </a:r>
          </a:p>
          <a:p>
            <a:pPr lvl="1"/>
            <a:r>
              <a:rPr lang="en-US" altLang="ko-KR" dirty="0" smtClean="0"/>
              <a:t>The identification signal must conform to a standard established by a recognized industry standards setting organization</a:t>
            </a:r>
          </a:p>
          <a:p>
            <a:pPr lvl="1"/>
            <a:r>
              <a:rPr lang="en-US" altLang="ko-KR" dirty="0" smtClean="0"/>
              <a:t>The identification signal shall carry sufficient information to </a:t>
            </a:r>
            <a:r>
              <a:rPr lang="en-US" altLang="ko-KR" i="1" dirty="0" smtClean="0">
                <a:solidFill>
                  <a:srgbClr val="FF0000"/>
                </a:solidFill>
              </a:rPr>
              <a:t>identify the device </a:t>
            </a:r>
            <a:r>
              <a:rPr lang="en-US" altLang="ko-KR" i="1" dirty="0" smtClean="0"/>
              <a:t>and</a:t>
            </a:r>
            <a:r>
              <a:rPr lang="en-US" altLang="ko-KR" i="1" dirty="0" smtClean="0">
                <a:solidFill>
                  <a:srgbClr val="FF0000"/>
                </a:solidFill>
              </a:rPr>
              <a:t> its geographic coordinates</a:t>
            </a:r>
            <a:endParaRPr lang="ko-KR" altLang="en-US" i="1" dirty="0" smtClean="0">
              <a:solidFill>
                <a:srgbClr val="FF0000"/>
              </a:solidFill>
            </a:endParaRPr>
          </a:p>
          <a:p>
            <a:pPr lvl="1"/>
            <a:endParaRPr lang="en-US" altLang="ko-KR" dirty="0" smtClean="0"/>
          </a:p>
          <a:p>
            <a:pPr lvl="1"/>
            <a:endParaRPr lang="en-US" dirty="0" smtClean="0">
              <a:solidFill>
                <a:srgbClr val="C00000"/>
              </a:solidFill>
            </a:endParaRPr>
          </a:p>
          <a:p>
            <a:endParaRPr lang="en-US" dirty="0" smtClean="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Fixed STA operation</a:t>
            </a:r>
            <a:endParaRPr lang="ko-KR" altLang="en-US" dirty="0"/>
          </a:p>
        </p:txBody>
      </p:sp>
      <p:sp>
        <p:nvSpPr>
          <p:cNvPr id="3" name="내용 개체 틀 2"/>
          <p:cNvSpPr>
            <a:spLocks noGrp="1"/>
          </p:cNvSpPr>
          <p:nvPr>
            <p:ph idx="1"/>
          </p:nvPr>
        </p:nvSpPr>
        <p:spPr/>
        <p:txBody>
          <a:bodyPr/>
          <a:lstStyle/>
          <a:p>
            <a:r>
              <a:rPr lang="en-US" dirty="0" smtClean="0"/>
              <a:t>Device operation</a:t>
            </a:r>
          </a:p>
          <a:p>
            <a:pPr lvl="1"/>
            <a:r>
              <a:rPr lang="en-US" dirty="0" smtClean="0"/>
              <a:t>A fixed STA is a registered STA that broadcasts </a:t>
            </a:r>
            <a:r>
              <a:rPr lang="en-US" strike="sngStrike" dirty="0" smtClean="0"/>
              <a:t>its registered location</a:t>
            </a:r>
            <a:r>
              <a:rPr lang="en-US" dirty="0" smtClean="0"/>
              <a:t> </a:t>
            </a:r>
            <a:r>
              <a:rPr lang="en-US" u="sng" dirty="0" smtClean="0"/>
              <a:t>its identifying information, which is sufficient to identify the device and its registered location,</a:t>
            </a:r>
            <a:r>
              <a:rPr lang="en-US" dirty="0" smtClean="0"/>
              <a:t> and in some regulatory domains is restricted from enabling other STAs</a:t>
            </a:r>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dirty="0"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Fixed STA operation</a:t>
            </a:r>
            <a:endParaRPr lang="ko-KR" altLang="en-US" dirty="0"/>
          </a:p>
        </p:txBody>
      </p:sp>
      <p:sp>
        <p:nvSpPr>
          <p:cNvPr id="3" name="내용 개체 틀 2"/>
          <p:cNvSpPr>
            <a:spLocks noGrp="1"/>
          </p:cNvSpPr>
          <p:nvPr>
            <p:ph idx="1"/>
          </p:nvPr>
        </p:nvSpPr>
        <p:spPr/>
        <p:txBody>
          <a:bodyPr/>
          <a:lstStyle/>
          <a:p>
            <a:r>
              <a:rPr lang="en-US" dirty="0" smtClean="0"/>
              <a:t>Device operation</a:t>
            </a:r>
          </a:p>
          <a:p>
            <a:pPr lvl="1"/>
            <a:r>
              <a:rPr lang="en-US" dirty="0" smtClean="0"/>
              <a:t>A fixed STA shall transmit identifying information in </a:t>
            </a:r>
            <a:r>
              <a:rPr lang="en-US" i="1" dirty="0" smtClean="0"/>
              <a:t>a Beacon </a:t>
            </a:r>
            <a:r>
              <a:rPr lang="en-US" i="1" dirty="0" smtClean="0"/>
              <a:t>frame, Probe </a:t>
            </a:r>
            <a:r>
              <a:rPr lang="en-US" i="1" dirty="0" smtClean="0"/>
              <a:t>Response </a:t>
            </a:r>
            <a:r>
              <a:rPr lang="en-US" i="1" dirty="0" smtClean="0"/>
              <a:t>frame or Public Action frame</a:t>
            </a:r>
            <a:r>
              <a:rPr lang="en-US" dirty="0" smtClean="0"/>
              <a:t>. </a:t>
            </a:r>
            <a:endParaRPr lang="en-US" dirty="0" smtClean="0"/>
          </a:p>
          <a:p>
            <a:pPr lvl="1"/>
            <a:r>
              <a:rPr lang="en-US" dirty="0" smtClean="0"/>
              <a:t>In US, the </a:t>
            </a:r>
            <a:r>
              <a:rPr lang="en-US" dirty="0" smtClean="0"/>
              <a:t>identifying information </a:t>
            </a:r>
            <a:r>
              <a:rPr lang="en-US" dirty="0" smtClean="0"/>
              <a:t>should include </a:t>
            </a:r>
            <a:r>
              <a:rPr lang="en-US" dirty="0" smtClean="0"/>
              <a:t>FCC identification number (FCC ID), </a:t>
            </a:r>
            <a:r>
              <a:rPr lang="en-US" dirty="0" smtClean="0"/>
              <a:t>device </a:t>
            </a:r>
            <a:r>
              <a:rPr lang="en-US" dirty="0" smtClean="0"/>
              <a:t>serial number and device location of fixed STA, which </a:t>
            </a:r>
            <a:r>
              <a:rPr lang="en-US" dirty="0" smtClean="0"/>
              <a:t>are </a:t>
            </a:r>
            <a:r>
              <a:rPr lang="en-US" dirty="0" smtClean="0"/>
              <a:t>identical with the information provided in the process of Channel Query.</a:t>
            </a:r>
            <a:endParaRPr lang="ko-KR" altLang="en-US"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Identifying information of fixed STA</a:t>
            </a:r>
            <a:endParaRPr lang="ko-KR" altLang="en-US" dirty="0"/>
          </a:p>
        </p:txBody>
      </p:sp>
      <p:sp>
        <p:nvSpPr>
          <p:cNvPr id="3" name="내용 개체 틀 2"/>
          <p:cNvSpPr>
            <a:spLocks noGrp="1"/>
          </p:cNvSpPr>
          <p:nvPr>
            <p:ph idx="1"/>
          </p:nvPr>
        </p:nvSpPr>
        <p:spPr/>
        <p:txBody>
          <a:bodyPr/>
          <a:lstStyle/>
          <a:p>
            <a:r>
              <a:rPr lang="en-US" dirty="0" smtClean="0"/>
              <a:t> Identifying information in 802.11af may include:</a:t>
            </a:r>
          </a:p>
          <a:p>
            <a:pPr lvl="1"/>
            <a:r>
              <a:rPr lang="en-US" dirty="0" smtClean="0"/>
              <a:t>Country-Specific</a:t>
            </a:r>
          </a:p>
          <a:p>
            <a:pPr lvl="1"/>
            <a:r>
              <a:rPr lang="en-US" dirty="0" smtClean="0"/>
              <a:t>Device </a:t>
            </a:r>
            <a:r>
              <a:rPr lang="en-US" dirty="0" smtClean="0"/>
              <a:t>Identification Info (E.3.1.2)</a:t>
            </a:r>
          </a:p>
          <a:p>
            <a:pPr lvl="2"/>
            <a:r>
              <a:rPr lang="en-US" dirty="0" smtClean="0"/>
              <a:t>FCC ID</a:t>
            </a:r>
          </a:p>
          <a:p>
            <a:pPr lvl="2"/>
            <a:r>
              <a:rPr lang="en-US" dirty="0" smtClean="0"/>
              <a:t>Device Serial Number</a:t>
            </a:r>
          </a:p>
          <a:p>
            <a:pPr lvl="1"/>
            <a:r>
              <a:rPr lang="en-US" dirty="0" smtClean="0"/>
              <a:t>Device Location Info (E.3.1.3)</a:t>
            </a:r>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Identifying information of fixed STA</a:t>
            </a:r>
            <a:endParaRPr lang="ko-KR" altLang="en-US" dirty="0"/>
          </a:p>
        </p:txBody>
      </p:sp>
      <p:sp>
        <p:nvSpPr>
          <p:cNvPr id="3" name="내용 개체 틀 2"/>
          <p:cNvSpPr>
            <a:spLocks noGrp="1"/>
          </p:cNvSpPr>
          <p:nvPr>
            <p:ph idx="1"/>
          </p:nvPr>
        </p:nvSpPr>
        <p:spPr/>
        <p:txBody>
          <a:bodyPr/>
          <a:lstStyle/>
          <a:p>
            <a:r>
              <a:rPr lang="en-US" altLang="ko-KR" dirty="0" smtClean="0"/>
              <a:t>Proposed Information Element Format</a:t>
            </a:r>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8</a:t>
            </a:fld>
            <a:endParaRPr lang="en-US" altLang="ko-KR"/>
          </a:p>
        </p:txBody>
      </p:sp>
      <p:graphicFrame>
        <p:nvGraphicFramePr>
          <p:cNvPr id="7" name="표 6"/>
          <p:cNvGraphicFramePr>
            <a:graphicFrameLocks noGrp="1"/>
          </p:cNvGraphicFramePr>
          <p:nvPr/>
        </p:nvGraphicFramePr>
        <p:xfrm>
          <a:off x="571472" y="2500305"/>
          <a:ext cx="8072493" cy="1928827"/>
        </p:xfrm>
        <a:graphic>
          <a:graphicData uri="http://schemas.openxmlformats.org/drawingml/2006/table">
            <a:tbl>
              <a:tblPr/>
              <a:tblGrid>
                <a:gridCol w="857256"/>
                <a:gridCol w="1071570"/>
                <a:gridCol w="1071570"/>
                <a:gridCol w="2357454"/>
                <a:gridCol w="2714643"/>
              </a:tblGrid>
              <a:tr h="482207">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a:noFill/>
                    </a:lnB>
                  </a:tcPr>
                </a:tc>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964413">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500"/>
                        </a:spcBef>
                        <a:spcAft>
                          <a:spcPts val="500"/>
                        </a:spcAft>
                      </a:pPr>
                      <a:r>
                        <a:rPr lang="en-US" sz="1600" kern="100" dirty="0">
                          <a:latin typeface="Times New Roman"/>
                          <a:ea typeface="바탕"/>
                          <a:cs typeface="Times New Roman"/>
                        </a:rPr>
                        <a:t>Element</a:t>
                      </a:r>
                      <a:br>
                        <a:rPr lang="en-US" sz="1600" kern="100" dirty="0">
                          <a:latin typeface="Times New Roman"/>
                          <a:ea typeface="바탕"/>
                          <a:cs typeface="Times New Roman"/>
                        </a:rPr>
                      </a:br>
                      <a:r>
                        <a:rPr lang="en-US" sz="1600" kern="100" dirty="0">
                          <a:latin typeface="Times New Roman"/>
                          <a:ea typeface="바탕"/>
                          <a:cs typeface="Times New Roman"/>
                        </a:rPr>
                        <a:t>ID</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Length</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Device </a:t>
                      </a:r>
                      <a:r>
                        <a:rPr lang="en-US" sz="1600" kern="100" dirty="0" smtClean="0">
                          <a:latin typeface="Times New Roman"/>
                          <a:ea typeface="바탕"/>
                          <a:cs typeface="Times New Roman"/>
                        </a:rPr>
                        <a:t>Identification</a:t>
                      </a:r>
                    </a:p>
                    <a:p>
                      <a:pPr algn="ctr">
                        <a:spcBef>
                          <a:spcPts val="500"/>
                        </a:spcBef>
                        <a:spcAft>
                          <a:spcPts val="500"/>
                        </a:spcAft>
                      </a:pPr>
                      <a:r>
                        <a:rPr lang="en-US" sz="1600" kern="100" dirty="0" smtClean="0">
                          <a:latin typeface="Times New Roman"/>
                          <a:ea typeface="바탕"/>
                          <a:cs typeface="Times New Roman"/>
                        </a:rPr>
                        <a:t> </a:t>
                      </a:r>
                      <a:r>
                        <a:rPr lang="en-US" sz="1600" kern="100" dirty="0">
                          <a:latin typeface="Times New Roman"/>
                          <a:ea typeface="바탕"/>
                          <a:cs typeface="Times New Roman"/>
                        </a:rPr>
                        <a:t>Information</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Device Location Information</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7">
                <a:tc>
                  <a:txBody>
                    <a:bodyPr/>
                    <a:lstStyle/>
                    <a:p>
                      <a:pPr algn="ctr">
                        <a:spcBef>
                          <a:spcPts val="500"/>
                        </a:spcBef>
                        <a:spcAft>
                          <a:spcPts val="500"/>
                        </a:spcAft>
                      </a:pPr>
                      <a:r>
                        <a:rPr lang="en-US" sz="1600" b="1" kern="100">
                          <a:latin typeface="Times New Roman"/>
                          <a:ea typeface="바탕"/>
                          <a:cs typeface="Times New Roman"/>
                        </a:rPr>
                        <a:t>Octets:</a:t>
                      </a:r>
                      <a:endParaRPr lang="ko-KR" sz="1400" kern="100">
                        <a:latin typeface="Arial"/>
                        <a:ea typeface="바탕"/>
                        <a:cs typeface="Times New Roman"/>
                      </a:endParaRPr>
                    </a:p>
                  </a:txBody>
                  <a:tcPr marL="68580" marR="68580" marT="0" marB="0" anchor="ctr">
                    <a:lnL>
                      <a:noFill/>
                    </a:lnL>
                    <a:lnR>
                      <a:noFill/>
                    </a:lnR>
                    <a:lnT>
                      <a:noFill/>
                    </a:lnT>
                    <a:lnB>
                      <a:noFill/>
                    </a:lnB>
                  </a:tcPr>
                </a:tc>
                <a:tc>
                  <a:txBody>
                    <a:bodyPr/>
                    <a:lstStyle/>
                    <a:p>
                      <a:pPr algn="ctr">
                        <a:spcBef>
                          <a:spcPts val="500"/>
                        </a:spcBef>
                        <a:spcAft>
                          <a:spcPts val="500"/>
                        </a:spcAft>
                      </a:pPr>
                      <a:r>
                        <a:rPr lang="en-US" sz="1600" kern="100">
                          <a:latin typeface="Times New Roman"/>
                          <a:ea typeface="바탕"/>
                          <a:cs typeface="Times New Roman"/>
                        </a:rPr>
                        <a:t>1</a:t>
                      </a:r>
                      <a:endParaRPr lang="ko-KR" sz="1400" kern="10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sz="1600" kern="100">
                          <a:latin typeface="Times New Roman"/>
                          <a:ea typeface="바탕"/>
                          <a:cs typeface="Times New Roman"/>
                        </a:rPr>
                        <a:t>1</a:t>
                      </a:r>
                      <a:endParaRPr lang="ko-KR" sz="1400" kern="10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altLang="ko-KR" sz="1400" kern="100" dirty="0" smtClean="0">
                          <a:latin typeface="Arial"/>
                          <a:ea typeface="바탕"/>
                          <a:cs typeface="Times New Roman"/>
                        </a:rPr>
                        <a:t>Variable</a:t>
                      </a:r>
                      <a:endParaRPr lang="ko-KR" sz="1400" kern="100" dirty="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sz="1600" kern="100" dirty="0">
                          <a:latin typeface="Times New Roman"/>
                          <a:ea typeface="바탕"/>
                          <a:cs typeface="Times New Roman"/>
                        </a:rPr>
                        <a:t>Variable</a:t>
                      </a:r>
                      <a:endParaRPr lang="ko-KR" sz="1400" kern="100" dirty="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smtClean="0">
                <a:ea typeface="굴림" charset="-127"/>
              </a:rPr>
              <a:t>FCC 10-174</a:t>
            </a:r>
          </a:p>
          <a:p>
            <a:r>
              <a:rPr lang="en-US" altLang="ko-KR" dirty="0" smtClean="0">
                <a:ea typeface="굴림" charset="-127"/>
              </a:rPr>
              <a:t>IEEE P802.11af Draft 1.0</a:t>
            </a:r>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9</a:t>
            </a:fld>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2504</TotalTime>
  <Words>545</Words>
  <Application>Microsoft PowerPoint</Application>
  <PresentationFormat>화면 슬라이드 쇼(4:3)</PresentationFormat>
  <Paragraphs>119</Paragraphs>
  <Slides>9</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Document</vt:lpstr>
      <vt:lpstr>슬라이드 1</vt:lpstr>
      <vt:lpstr>Comments</vt:lpstr>
      <vt:lpstr>Abstract</vt:lpstr>
      <vt:lpstr>FCC requirements (§ 15.711(d) )</vt:lpstr>
      <vt:lpstr>Fixed STA operation</vt:lpstr>
      <vt:lpstr>Fixed STA operation</vt:lpstr>
      <vt:lpstr>Identifying information of fixed STA</vt:lpstr>
      <vt:lpstr>Identifying information of fixed STA</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JihyunLee</dc:creator>
  <cp:lastModifiedBy>esunkim2</cp:lastModifiedBy>
  <cp:revision>29</cp:revision>
  <cp:lastPrinted>1998-02-10T13:28:06Z</cp:lastPrinted>
  <dcterms:created xsi:type="dcterms:W3CDTF">2010-08-23T05:01:26Z</dcterms:created>
  <dcterms:modified xsi:type="dcterms:W3CDTF">2011-03-15T09:23:07Z</dcterms:modified>
</cp:coreProperties>
</file>