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93" r:id="rId3"/>
    <p:sldId id="326" r:id="rId4"/>
    <p:sldId id="295" r:id="rId5"/>
    <p:sldId id="320" r:id="rId6"/>
    <p:sldId id="315" r:id="rId7"/>
    <p:sldId id="314" r:id="rId8"/>
    <p:sldId id="335" r:id="rId9"/>
    <p:sldId id="317" r:id="rId10"/>
    <p:sldId id="308" r:id="rId11"/>
    <p:sldId id="346" r:id="rId12"/>
    <p:sldId id="347" r:id="rId13"/>
    <p:sldId id="342" r:id="rId14"/>
    <p:sldId id="348" r:id="rId15"/>
    <p:sldId id="349" r:id="rId16"/>
    <p:sldId id="351" r:id="rId17"/>
    <p:sldId id="350" r:id="rId18"/>
    <p:sldId id="352" r:id="rId19"/>
    <p:sldId id="345" r:id="rId20"/>
    <p:sldId id="329" r:id="rId21"/>
    <p:sldId id="266" r:id="rId22"/>
    <p:sldId id="310" r:id="rId23"/>
    <p:sldId id="334" r:id="rId24"/>
    <p:sldId id="353"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neckt"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76" autoAdjust="0"/>
    <p:restoredTop sz="94660"/>
  </p:normalViewPr>
  <p:slideViewPr>
    <p:cSldViewPr>
      <p:cViewPr varScale="1">
        <p:scale>
          <a:sx n="110" d="100"/>
          <a:sy n="110" d="100"/>
        </p:scale>
        <p:origin x="-468" y="-90"/>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2556" y="-90"/>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7800"/>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802.11-11/xxxxr0</a:t>
            </a:r>
          </a:p>
        </p:txBody>
      </p:sp>
      <p:sp>
        <p:nvSpPr>
          <p:cNvPr id="3075" name="Rectangle 3"/>
          <p:cNvSpPr>
            <a:spLocks noGrp="1" noChangeArrowheads="1"/>
          </p:cNvSpPr>
          <p:nvPr>
            <p:ph type="dt" sz="quarter" idx="1"/>
          </p:nvPr>
        </p:nvSpPr>
        <p:spPr bwMode="auto">
          <a:xfrm>
            <a:off x="695325" y="177800"/>
            <a:ext cx="11207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February 2011</a:t>
            </a:r>
          </a:p>
        </p:txBody>
      </p:sp>
      <p:sp>
        <p:nvSpPr>
          <p:cNvPr id="3076" name="Rectangle 4"/>
          <p:cNvSpPr>
            <a:spLocks noGrp="1" noChangeArrowheads="1"/>
          </p:cNvSpPr>
          <p:nvPr>
            <p:ph type="ftr" sz="quarter" idx="2"/>
          </p:nvPr>
        </p:nvSpPr>
        <p:spPr bwMode="auto">
          <a:xfrm>
            <a:off x="4868863" y="8982075"/>
            <a:ext cx="14493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Kneckt &amp; Ong, (Nokia)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33D97CA0-9693-4415-977D-A047A4FF505B}"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4372D9A8-C3E2-4CF1-AC13-00442D80213D}"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p:spPr>
        <p:txBody>
          <a:bodyPr/>
          <a:lstStyle/>
          <a:p>
            <a:r>
              <a:rPr lang="en-US" smtClean="0"/>
              <a:t>doc.: IEEE 802.11-yy/xxxxr0</a:t>
            </a:r>
          </a:p>
        </p:txBody>
      </p:sp>
      <p:sp>
        <p:nvSpPr>
          <p:cNvPr id="31746" name="Rectangle 3"/>
          <p:cNvSpPr>
            <a:spLocks noGrp="1" noChangeArrowheads="1"/>
          </p:cNvSpPr>
          <p:nvPr>
            <p:ph type="dt" sz="quarter" idx="1"/>
          </p:nvPr>
        </p:nvSpPr>
        <p:spPr>
          <a:noFill/>
        </p:spPr>
        <p:txBody>
          <a:bodyPr/>
          <a:lstStyle/>
          <a:p>
            <a:r>
              <a:rPr lang="en-US" smtClean="0"/>
              <a:t>Month Year</a:t>
            </a:r>
          </a:p>
        </p:txBody>
      </p:sp>
      <p:sp>
        <p:nvSpPr>
          <p:cNvPr id="31747" name="Rectangle 6"/>
          <p:cNvSpPr>
            <a:spLocks noGrp="1" noChangeArrowheads="1"/>
          </p:cNvSpPr>
          <p:nvPr>
            <p:ph type="ftr" sz="quarter" idx="4"/>
          </p:nvPr>
        </p:nvSpPr>
        <p:spPr>
          <a:noFill/>
        </p:spPr>
        <p:txBody>
          <a:bodyPr/>
          <a:lstStyle/>
          <a:p>
            <a:pPr lvl="4"/>
            <a:r>
              <a:rPr lang="en-US" smtClean="0"/>
              <a:t>John Doe, Some Company</a:t>
            </a:r>
          </a:p>
        </p:txBody>
      </p:sp>
      <p:sp>
        <p:nvSpPr>
          <p:cNvPr id="31748" name="Rectangle 7"/>
          <p:cNvSpPr>
            <a:spLocks noGrp="1" noChangeArrowheads="1"/>
          </p:cNvSpPr>
          <p:nvPr>
            <p:ph type="sldNum" sz="quarter" idx="5"/>
          </p:nvPr>
        </p:nvSpPr>
        <p:spPr>
          <a:noFill/>
        </p:spPr>
        <p:txBody>
          <a:bodyPr/>
          <a:lstStyle/>
          <a:p>
            <a:r>
              <a:rPr lang="en-US" smtClean="0"/>
              <a:t>Page </a:t>
            </a:r>
            <a:fld id="{D00C177F-6B1D-458B-9FE7-DF487756C244}" type="slidenum">
              <a:rPr lang="en-US" smtClean="0"/>
              <a:pPr/>
              <a:t>1</a:t>
            </a:fld>
            <a:endParaRPr lang="en-US" smtClean="0"/>
          </a:p>
        </p:txBody>
      </p:sp>
      <p:sp>
        <p:nvSpPr>
          <p:cNvPr id="31749" name="Rectangle 2"/>
          <p:cNvSpPr>
            <a:spLocks noGrp="1" noRot="1" noChangeAspect="1" noChangeArrowheads="1" noTextEdit="1"/>
          </p:cNvSpPr>
          <p:nvPr>
            <p:ph type="sldImg"/>
          </p:nvPr>
        </p:nvSpPr>
        <p:spPr>
          <a:xfrm>
            <a:off x="1154113" y="701675"/>
            <a:ext cx="4625975" cy="3468688"/>
          </a:xfrm>
          <a:ln/>
        </p:spPr>
      </p:sp>
      <p:sp>
        <p:nvSpPr>
          <p:cNvPr id="3175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hdr" sz="quarter"/>
          </p:nvPr>
        </p:nvSpPr>
        <p:spPr>
          <a:noFill/>
        </p:spPr>
        <p:txBody>
          <a:bodyPr/>
          <a:lstStyle/>
          <a:p>
            <a:r>
              <a:rPr lang="en-US" smtClean="0"/>
              <a:t>doc.: IEEE 802.11-yy/xxxxr0</a:t>
            </a:r>
          </a:p>
        </p:txBody>
      </p:sp>
      <p:sp>
        <p:nvSpPr>
          <p:cNvPr id="33794" name="Rectangle 3"/>
          <p:cNvSpPr>
            <a:spLocks noGrp="1" noChangeArrowheads="1"/>
          </p:cNvSpPr>
          <p:nvPr>
            <p:ph type="dt" sz="quarter" idx="1"/>
          </p:nvPr>
        </p:nvSpPr>
        <p:spPr>
          <a:noFill/>
        </p:spPr>
        <p:txBody>
          <a:bodyPr/>
          <a:lstStyle/>
          <a:p>
            <a:r>
              <a:rPr lang="en-US" smtClean="0"/>
              <a:t>Month Year</a:t>
            </a:r>
          </a:p>
        </p:txBody>
      </p:sp>
      <p:sp>
        <p:nvSpPr>
          <p:cNvPr id="33795" name="Rectangle 6"/>
          <p:cNvSpPr>
            <a:spLocks noGrp="1" noChangeArrowheads="1"/>
          </p:cNvSpPr>
          <p:nvPr>
            <p:ph type="ftr" sz="quarter" idx="4"/>
          </p:nvPr>
        </p:nvSpPr>
        <p:spPr>
          <a:noFill/>
        </p:spPr>
        <p:txBody>
          <a:bodyPr/>
          <a:lstStyle/>
          <a:p>
            <a:pPr lvl="4"/>
            <a:r>
              <a:rPr lang="en-US" smtClean="0"/>
              <a:t>John Doe, Some Company</a:t>
            </a:r>
          </a:p>
        </p:txBody>
      </p:sp>
      <p:sp>
        <p:nvSpPr>
          <p:cNvPr id="33796" name="Rectangle 7"/>
          <p:cNvSpPr>
            <a:spLocks noGrp="1" noChangeArrowheads="1"/>
          </p:cNvSpPr>
          <p:nvPr>
            <p:ph type="sldNum" sz="quarter" idx="5"/>
          </p:nvPr>
        </p:nvSpPr>
        <p:spPr>
          <a:noFill/>
        </p:spPr>
        <p:txBody>
          <a:bodyPr/>
          <a:lstStyle/>
          <a:p>
            <a:r>
              <a:rPr lang="en-US" smtClean="0"/>
              <a:t>Page </a:t>
            </a:r>
            <a:fld id="{EBDD0BAA-76EB-4FC4-9B47-B429E9096921}" type="slidenum">
              <a:rPr lang="en-US" smtClean="0"/>
              <a:pPr/>
              <a:t>2</a:t>
            </a:fld>
            <a:endParaRPr lang="en-US" smtClean="0"/>
          </a:p>
        </p:txBody>
      </p:sp>
      <p:sp>
        <p:nvSpPr>
          <p:cNvPr id="33797" name="Rectangle 2"/>
          <p:cNvSpPr>
            <a:spLocks noGrp="1" noRot="1" noChangeAspect="1" noChangeArrowheads="1" noTextEdit="1"/>
          </p:cNvSpPr>
          <p:nvPr>
            <p:ph type="sldImg"/>
          </p:nvPr>
        </p:nvSpPr>
        <p:spPr>
          <a:xfrm>
            <a:off x="1154113" y="701675"/>
            <a:ext cx="4625975" cy="3468688"/>
          </a:xfrm>
          <a:ln cap="flat"/>
        </p:spPr>
      </p:sp>
      <p:sp>
        <p:nvSpPr>
          <p:cNvPr id="33798"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FFC0E25-DA0A-4582-97EA-699C722F803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3C42024-F90E-4F68-A5A9-0809931055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7A87070-8AB3-4680-9FEE-4754190F5E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972659-9AEB-4075-BCB6-22A56F8C16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1879E25-7CAB-4B8E-A21A-A83A604869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6D1AD76-254D-4FB7-9479-12184AF8F16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63EBFE9-F5D3-49EA-A80E-A9C5FF4F9E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19567BC-2620-4066-BB7D-4EBF0FBC378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4402D84-F48B-4387-8052-16E71231CF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CC64F9-9D8A-44F0-BAEC-D707AEF6FF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BED79D7-FB41-47E6-AE13-38576DD550C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t>March 2011</a:t>
            </a:r>
          </a:p>
        </p:txBody>
      </p:sp>
      <p:sp>
        <p:nvSpPr>
          <p:cNvPr id="1029" name="Rectangle 5"/>
          <p:cNvSpPr>
            <a:spLocks noGrp="1" noChangeArrowheads="1"/>
          </p:cNvSpPr>
          <p:nvPr>
            <p:ph type="ftr" sz="quarter" idx="3"/>
          </p:nvPr>
        </p:nvSpPr>
        <p:spPr bwMode="auto">
          <a:xfrm>
            <a:off x="7132638" y="6475413"/>
            <a:ext cx="141128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vl1pPr>
          </a:lstStyle>
          <a:p>
            <a:pPr>
              <a:defRPr/>
            </a:pPr>
            <a:r>
              <a:rPr lang="en-US"/>
              <a:t>Kneckt &amp; Ong (Nokia)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3066A78D-E1B5-44E6-892C-3205B1F28950}" type="slidenum">
              <a:rPr lang="en-US"/>
              <a:pPr>
                <a:defRPr/>
              </a:pPr>
              <a:t>‹#›</a:t>
            </a:fld>
            <a:endParaRPr lang="en-US"/>
          </a:p>
        </p:txBody>
      </p:sp>
      <p:sp>
        <p:nvSpPr>
          <p:cNvPr id="1031" name="Rectangle 7"/>
          <p:cNvSpPr>
            <a:spLocks noChangeArrowheads="1"/>
          </p:cNvSpPr>
          <p:nvPr/>
        </p:nvSpPr>
        <p:spPr bwMode="auto">
          <a:xfrm>
            <a:off x="5181600" y="334963"/>
            <a:ext cx="3263900" cy="274637"/>
          </a:xfrm>
          <a:prstGeom prst="rect">
            <a:avLst/>
          </a:prstGeom>
          <a:noFill/>
          <a:ln w="9525">
            <a:noFill/>
            <a:miter lim="800000"/>
            <a:headEnd/>
            <a:tailEnd/>
          </a:ln>
          <a:effectLst/>
        </p:spPr>
        <p:txBody>
          <a:bodyPr wrap="none" lIns="0" tIns="0" rIns="0" bIns="0" anchor="b">
            <a:spAutoFit/>
          </a:bodyPr>
          <a:lstStyle/>
          <a:p>
            <a:pPr marL="457200" lvl="4" algn="r" eaLnBrk="0" hangingPunct="0"/>
            <a:r>
              <a:rPr lang="en-US" sz="1800" b="1"/>
              <a:t>doc.: IEEE 802.11-11/0383r0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2" name="Date Placeholder 3"/>
          <p:cNvSpPr>
            <a:spLocks noGrp="1"/>
          </p:cNvSpPr>
          <p:nvPr>
            <p:ph type="dt" sz="quarter" idx="10"/>
          </p:nvPr>
        </p:nvSpPr>
        <p:spPr>
          <a:noFill/>
        </p:spPr>
        <p:txBody>
          <a:bodyPr/>
          <a:lstStyle/>
          <a:p>
            <a:r>
              <a:rPr lang="en-US" smtClean="0"/>
              <a:t>March 2011</a:t>
            </a:r>
          </a:p>
        </p:txBody>
      </p:sp>
      <p:sp>
        <p:nvSpPr>
          <p:cNvPr id="30733" name="Slide Number Placeholder 5"/>
          <p:cNvSpPr>
            <a:spLocks noGrp="1"/>
          </p:cNvSpPr>
          <p:nvPr>
            <p:ph type="sldNum" sz="quarter" idx="12"/>
          </p:nvPr>
        </p:nvSpPr>
        <p:spPr>
          <a:noFill/>
        </p:spPr>
        <p:txBody>
          <a:bodyPr/>
          <a:lstStyle/>
          <a:p>
            <a:r>
              <a:rPr lang="en-US" smtClean="0"/>
              <a:t>Slide </a:t>
            </a:r>
            <a:fld id="{207ED5B7-4CC4-40F3-B6D2-53D429B71C38}" type="slidenum">
              <a:rPr lang="en-US" smtClean="0"/>
              <a:pPr/>
              <a:t>1</a:t>
            </a:fld>
            <a:endParaRPr lang="en-US" smtClean="0"/>
          </a:p>
        </p:txBody>
      </p:sp>
      <p:sp>
        <p:nvSpPr>
          <p:cNvPr id="30734" name="Rectangle 2"/>
          <p:cNvSpPr>
            <a:spLocks noGrp="1" noChangeArrowheads="1"/>
          </p:cNvSpPr>
          <p:nvPr>
            <p:ph type="title"/>
          </p:nvPr>
        </p:nvSpPr>
        <p:spPr/>
        <p:txBody>
          <a:bodyPr/>
          <a:lstStyle/>
          <a:p>
            <a:pPr eaLnBrk="1" hangingPunct="1"/>
            <a:r>
              <a:rPr lang="en-US" smtClean="0"/>
              <a:t>Resolutions to Static RTS CTS Comments</a:t>
            </a:r>
          </a:p>
        </p:txBody>
      </p:sp>
      <p:sp>
        <p:nvSpPr>
          <p:cNvPr id="30735"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smtClean="0"/>
              <a:t>Date:</a:t>
            </a:r>
            <a:r>
              <a:rPr lang="en-US" sz="2000" b="0" smtClean="0"/>
              <a:t> 2011-03-14</a:t>
            </a:r>
          </a:p>
        </p:txBody>
      </p:sp>
      <p:graphicFrame>
        <p:nvGraphicFramePr>
          <p:cNvPr id="30731" name="Object 11"/>
          <p:cNvGraphicFramePr>
            <a:graphicFrameLocks noChangeAspect="1"/>
          </p:cNvGraphicFramePr>
          <p:nvPr/>
        </p:nvGraphicFramePr>
        <p:xfrm>
          <a:off x="514350" y="2276475"/>
          <a:ext cx="8086725" cy="3076575"/>
        </p:xfrm>
        <a:graphic>
          <a:graphicData uri="http://schemas.openxmlformats.org/presentationml/2006/ole">
            <p:oleObj spid="_x0000_s30731" name="Document" r:id="rId4" imgW="8121335" imgH="3526163" progId="Word.Document.8">
              <p:embed/>
            </p:oleObj>
          </a:graphicData>
        </a:graphic>
      </p:graphicFrame>
      <p:sp>
        <p:nvSpPr>
          <p:cNvPr id="30736"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8" name="Date Placeholder 3"/>
          <p:cNvSpPr>
            <a:spLocks noGrp="1"/>
          </p:cNvSpPr>
          <p:nvPr>
            <p:ph type="dt" sz="quarter" idx="10"/>
          </p:nvPr>
        </p:nvSpPr>
        <p:spPr>
          <a:noFill/>
        </p:spPr>
        <p:txBody>
          <a:bodyPr/>
          <a:lstStyle/>
          <a:p>
            <a:r>
              <a:rPr lang="en-US" smtClean="0"/>
              <a:t>March 2011</a:t>
            </a:r>
          </a:p>
        </p:txBody>
      </p:sp>
      <p:sp>
        <p:nvSpPr>
          <p:cNvPr id="46089" name="Slide Number Placeholder 5"/>
          <p:cNvSpPr>
            <a:spLocks noGrp="1"/>
          </p:cNvSpPr>
          <p:nvPr>
            <p:ph type="sldNum" sz="quarter" idx="12"/>
          </p:nvPr>
        </p:nvSpPr>
        <p:spPr>
          <a:xfrm>
            <a:off x="4357688" y="6475413"/>
            <a:ext cx="504825" cy="182562"/>
          </a:xfrm>
          <a:noFill/>
        </p:spPr>
        <p:txBody>
          <a:bodyPr/>
          <a:lstStyle/>
          <a:p>
            <a:r>
              <a:rPr lang="en-US" smtClean="0"/>
              <a:t>Slide </a:t>
            </a:r>
            <a:fld id="{B8E6A17B-7947-4289-AE5C-308F19514725}" type="slidenum">
              <a:rPr lang="en-US" smtClean="0"/>
              <a:pPr/>
              <a:t>10</a:t>
            </a:fld>
            <a:endParaRPr lang="en-US" smtClean="0"/>
          </a:p>
        </p:txBody>
      </p:sp>
      <p:sp>
        <p:nvSpPr>
          <p:cNvPr id="46090" name="Rectangle 2"/>
          <p:cNvSpPr>
            <a:spLocks noGrp="1" noChangeArrowheads="1"/>
          </p:cNvSpPr>
          <p:nvPr>
            <p:ph type="title"/>
          </p:nvPr>
        </p:nvSpPr>
        <p:spPr/>
        <p:txBody>
          <a:bodyPr/>
          <a:lstStyle/>
          <a:p>
            <a:pPr eaLnBrk="1" hangingPunct="1"/>
            <a:r>
              <a:rPr lang="en-GB" smtClean="0"/>
              <a:t>Duration Field Handling</a:t>
            </a:r>
          </a:p>
        </p:txBody>
      </p:sp>
      <p:sp>
        <p:nvSpPr>
          <p:cNvPr id="46091" name="Rectangle 3"/>
          <p:cNvSpPr>
            <a:spLocks noGrp="1" noChangeArrowheads="1"/>
          </p:cNvSpPr>
          <p:nvPr>
            <p:ph type="body" idx="1"/>
          </p:nvPr>
        </p:nvSpPr>
        <p:spPr>
          <a:xfrm>
            <a:off x="684213" y="1989138"/>
            <a:ext cx="7772400" cy="4114800"/>
          </a:xfrm>
        </p:spPr>
        <p:txBody>
          <a:bodyPr/>
          <a:lstStyle/>
          <a:p>
            <a:pPr eaLnBrk="1" hangingPunct="1"/>
            <a:r>
              <a:rPr lang="en-US" smtClean="0"/>
              <a:t>The duration field of the RTS signals the use of probing operation:</a:t>
            </a:r>
          </a:p>
          <a:p>
            <a:pPr marL="1143000" lvl="2" eaLnBrk="1" hangingPunct="1"/>
            <a:r>
              <a:rPr lang="en-US" sz="2000" smtClean="0"/>
              <a:t>802.11ac RTS having duration field set to value between 72 and 132 indicates probing,i.e RTS setting NAV for 72 – 132 </a:t>
            </a:r>
            <a:r>
              <a:rPr lang="en-US" sz="2000" smtClean="0">
                <a:cs typeface="Times New Roman" pitchFamily="18" charset="0"/>
              </a:rPr>
              <a:t>µs</a:t>
            </a:r>
            <a:endParaRPr lang="en-US" sz="2000" smtClean="0"/>
          </a:p>
          <a:p>
            <a:pPr eaLnBrk="1" hangingPunct="1"/>
            <a:r>
              <a:rPr lang="en-US" smtClean="0"/>
              <a:t>The CTS transmitter sets the duration field:</a:t>
            </a:r>
          </a:p>
          <a:p>
            <a:pPr lvl="1" eaLnBrk="1" hangingPunct="1"/>
            <a:r>
              <a:rPr lang="en-US" smtClean="0"/>
              <a:t>When all resources were not reserved, the duration of the CTS is set to Value of the RTS duration field – (SIFS + CTS)</a:t>
            </a:r>
          </a:p>
          <a:p>
            <a:pPr lvl="1" eaLnBrk="1" hangingPunct="1"/>
            <a:r>
              <a:rPr lang="en-US" smtClean="0"/>
              <a:t>When all resources were reserved, the duration of CTS is set to (Value of the RTS duration field - 72</a:t>
            </a:r>
            <a:r>
              <a:rPr lang="en-US" smtClean="0">
                <a:cs typeface="Times New Roman" pitchFamily="18" charset="0"/>
              </a:rPr>
              <a:t>) </a:t>
            </a:r>
            <a:r>
              <a:rPr lang="en-US" smtClean="0"/>
              <a:t>* 32</a:t>
            </a:r>
            <a:r>
              <a:rPr lang="en-US" smtClean="0">
                <a:cs typeface="Times New Roman" pitchFamily="18" charset="0"/>
              </a:rPr>
              <a:t>µs</a:t>
            </a:r>
          </a:p>
          <a:p>
            <a:pPr marL="1143000" lvl="2" eaLnBrk="1" hangingPunct="1"/>
            <a:r>
              <a:rPr lang="en-US" sz="1800" smtClean="0">
                <a:cs typeface="Times New Roman" pitchFamily="18" charset="0"/>
              </a:rPr>
              <a:t>72µs is ~ duration for 2*SIFS + CTS</a:t>
            </a:r>
          </a:p>
          <a:p>
            <a:pPr marL="1143000" lvl="2" eaLnBrk="1" hangingPunct="1"/>
            <a:r>
              <a:rPr lang="en-US" sz="1800" smtClean="0">
                <a:cs typeface="Times New Roman" pitchFamily="18" charset="0"/>
              </a:rPr>
              <a:t>Maximum value of CTS duration field is 60 * </a:t>
            </a:r>
            <a:r>
              <a:rPr lang="en-US" sz="1800" smtClean="0"/>
              <a:t>32</a:t>
            </a:r>
            <a:r>
              <a:rPr lang="en-US" sz="1800" smtClean="0">
                <a:cs typeface="Times New Roman" pitchFamily="18" charset="0"/>
              </a:rPr>
              <a:t>µs = 1,92ms</a:t>
            </a:r>
          </a:p>
        </p:txBody>
      </p:sp>
      <p:graphicFrame>
        <p:nvGraphicFramePr>
          <p:cNvPr id="46087" name="Object 7"/>
          <p:cNvGraphicFramePr>
            <a:graphicFrameLocks noChangeAspect="1"/>
          </p:cNvGraphicFramePr>
          <p:nvPr/>
        </p:nvGraphicFramePr>
        <p:xfrm>
          <a:off x="4514850" y="3321050"/>
          <a:ext cx="114300" cy="215900"/>
        </p:xfrm>
        <a:graphic>
          <a:graphicData uri="http://schemas.openxmlformats.org/presentationml/2006/ole">
            <p:oleObj spid="_x0000_s46087" name="Equation" r:id="rId3" imgW="114120" imgH="2156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54274" name="Footer Placeholder 4"/>
          <p:cNvSpPr txBox="1">
            <a:spLocks noGrp="1"/>
          </p:cNvSpPr>
          <p:nvPr/>
        </p:nvSpPr>
        <p:spPr bwMode="auto">
          <a:xfrm>
            <a:off x="7132638" y="6475413"/>
            <a:ext cx="1411287" cy="182562"/>
          </a:xfrm>
          <a:prstGeom prst="rect">
            <a:avLst/>
          </a:prstGeom>
          <a:noFill/>
          <a:ln w="9525">
            <a:noFill/>
            <a:miter lim="800000"/>
            <a:headEnd/>
            <a:tailEnd/>
          </a:ln>
        </p:spPr>
        <p:txBody>
          <a:bodyPr wrap="none" lIns="0" tIns="0" rIns="0" bIns="0">
            <a:spAutoFit/>
          </a:bodyPr>
          <a:lstStyle/>
          <a:p>
            <a:pPr algn="r" eaLnBrk="0" hangingPunct="0"/>
            <a:r>
              <a:rPr lang="en-US"/>
              <a:t>Kneckt &amp; Ong (Nokia)</a:t>
            </a:r>
          </a:p>
        </p:txBody>
      </p:sp>
      <p:sp>
        <p:nvSpPr>
          <p:cNvPr id="54275"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873B01A-9BB2-45EC-BD8D-911E0E77C6F4}" type="slidenum">
              <a:rPr lang="en-US"/>
              <a:pPr algn="ctr" eaLnBrk="0" hangingPunct="0"/>
              <a:t>11</a:t>
            </a:fld>
            <a:endParaRPr lang="en-US"/>
          </a:p>
        </p:txBody>
      </p:sp>
      <p:sp>
        <p:nvSpPr>
          <p:cNvPr id="54276"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54277" name="Rectangle 2"/>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sz="3200" b="1">
                <a:solidFill>
                  <a:schemeClr val="tx2"/>
                </a:solidFill>
              </a:rPr>
              <a:t>Example of Probing Reservation</a:t>
            </a:r>
          </a:p>
        </p:txBody>
      </p:sp>
      <p:pic>
        <p:nvPicPr>
          <p:cNvPr id="54279" name="Picture 2"/>
          <p:cNvPicPr>
            <a:picLocks noChangeAspect="1" noChangeArrowheads="1"/>
          </p:cNvPicPr>
          <p:nvPr/>
        </p:nvPicPr>
        <p:blipFill>
          <a:blip r:embed="rId2"/>
          <a:srcRect/>
          <a:stretch>
            <a:fillRect/>
          </a:stretch>
        </p:blipFill>
        <p:spPr bwMode="auto">
          <a:xfrm>
            <a:off x="1619250" y="1700213"/>
            <a:ext cx="5905500" cy="477361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48130" name="Footer Placeholder 4"/>
          <p:cNvSpPr txBox="1">
            <a:spLocks noGrp="1"/>
          </p:cNvSpPr>
          <p:nvPr/>
        </p:nvSpPr>
        <p:spPr bwMode="auto">
          <a:xfrm>
            <a:off x="7132638" y="6475413"/>
            <a:ext cx="1411287" cy="182562"/>
          </a:xfrm>
          <a:prstGeom prst="rect">
            <a:avLst/>
          </a:prstGeom>
          <a:noFill/>
          <a:ln w="9525">
            <a:noFill/>
            <a:miter lim="800000"/>
            <a:headEnd/>
            <a:tailEnd/>
          </a:ln>
        </p:spPr>
        <p:txBody>
          <a:bodyPr wrap="none" lIns="0" tIns="0" rIns="0" bIns="0">
            <a:spAutoFit/>
          </a:bodyPr>
          <a:lstStyle/>
          <a:p>
            <a:pPr algn="r" eaLnBrk="0" hangingPunct="0"/>
            <a:r>
              <a:rPr lang="en-US"/>
              <a:t>Kneckt &amp; Ong (Nokia)</a:t>
            </a:r>
          </a:p>
        </p:txBody>
      </p:sp>
      <p:sp>
        <p:nvSpPr>
          <p:cNvPr id="48131"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76A11EB9-B396-40AB-8DA5-5EE4D443E389}" type="slidenum">
              <a:rPr lang="en-US"/>
              <a:pPr algn="ctr" eaLnBrk="0" hangingPunct="0"/>
              <a:t>12</a:t>
            </a:fld>
            <a:endParaRPr lang="en-US"/>
          </a:p>
        </p:txBody>
      </p:sp>
      <p:sp>
        <p:nvSpPr>
          <p:cNvPr id="48132"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48133" name="Rectangle 2"/>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sz="3200" b="1">
                <a:solidFill>
                  <a:schemeClr val="tx2"/>
                </a:solidFill>
              </a:rPr>
              <a:t>Comparison of Static Reservations with and without Probing</a:t>
            </a:r>
          </a:p>
        </p:txBody>
      </p:sp>
      <p:pic>
        <p:nvPicPr>
          <p:cNvPr id="48135" name="Picture 2"/>
          <p:cNvPicPr>
            <a:picLocks noChangeAspect="1" noChangeArrowheads="1"/>
          </p:cNvPicPr>
          <p:nvPr/>
        </p:nvPicPr>
        <p:blipFill>
          <a:blip r:embed="rId2"/>
          <a:srcRect/>
          <a:stretch>
            <a:fillRect/>
          </a:stretch>
        </p:blipFill>
        <p:spPr bwMode="auto">
          <a:xfrm>
            <a:off x="250825" y="1773238"/>
            <a:ext cx="8634413" cy="46799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49154" name="Footer Placeholder 4"/>
          <p:cNvSpPr txBox="1">
            <a:spLocks noGrp="1"/>
          </p:cNvSpPr>
          <p:nvPr/>
        </p:nvSpPr>
        <p:spPr bwMode="auto">
          <a:xfrm>
            <a:off x="7132638" y="6475413"/>
            <a:ext cx="1411287" cy="182562"/>
          </a:xfrm>
          <a:prstGeom prst="rect">
            <a:avLst/>
          </a:prstGeom>
          <a:noFill/>
          <a:ln w="9525">
            <a:noFill/>
            <a:miter lim="800000"/>
            <a:headEnd/>
            <a:tailEnd/>
          </a:ln>
        </p:spPr>
        <p:txBody>
          <a:bodyPr wrap="none" lIns="0" tIns="0" rIns="0" bIns="0">
            <a:spAutoFit/>
          </a:bodyPr>
          <a:lstStyle/>
          <a:p>
            <a:pPr algn="r" eaLnBrk="0" hangingPunct="0"/>
            <a:r>
              <a:rPr lang="en-US"/>
              <a:t>Kneckt &amp; Ong (Nokia)</a:t>
            </a:r>
          </a:p>
        </p:txBody>
      </p:sp>
      <p:sp>
        <p:nvSpPr>
          <p:cNvPr id="49155"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8EDD82CD-7542-41C4-8D2F-E3A636F09C21}" type="slidenum">
              <a:rPr lang="en-US"/>
              <a:pPr algn="ctr" eaLnBrk="0" hangingPunct="0"/>
              <a:t>13</a:t>
            </a:fld>
            <a:endParaRPr lang="en-US"/>
          </a:p>
        </p:txBody>
      </p:sp>
      <p:sp>
        <p:nvSpPr>
          <p:cNvPr id="49156"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49157" name="Rectangle 2"/>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sz="3200" b="1">
                <a:solidFill>
                  <a:schemeClr val="tx2"/>
                </a:solidFill>
              </a:rPr>
              <a:t>Preamble during “CTS Timeout” </a:t>
            </a:r>
          </a:p>
        </p:txBody>
      </p:sp>
      <p:pic>
        <p:nvPicPr>
          <p:cNvPr id="49159" name="Picture 1"/>
          <p:cNvPicPr>
            <a:picLocks noChangeAspect="1" noChangeArrowheads="1"/>
          </p:cNvPicPr>
          <p:nvPr/>
        </p:nvPicPr>
        <p:blipFill>
          <a:blip r:embed="rId2"/>
          <a:srcRect/>
          <a:stretch>
            <a:fillRect/>
          </a:stretch>
        </p:blipFill>
        <p:spPr bwMode="auto">
          <a:xfrm>
            <a:off x="250825" y="1916113"/>
            <a:ext cx="8642350" cy="4508500"/>
          </a:xfrm>
          <a:prstGeom prst="rect">
            <a:avLst/>
          </a:prstGeom>
          <a:noFill/>
          <a:ln w="9525">
            <a:noFill/>
            <a:miter lim="800000"/>
            <a:headEnd/>
            <a:tailEnd/>
          </a:ln>
        </p:spPr>
      </p:pic>
      <p:sp>
        <p:nvSpPr>
          <p:cNvPr id="146" name="TextBox 145"/>
          <p:cNvSpPr txBox="1">
            <a:spLocks noChangeArrowheads="1"/>
          </p:cNvSpPr>
          <p:nvPr/>
        </p:nvSpPr>
        <p:spPr bwMode="auto">
          <a:xfrm>
            <a:off x="539750" y="1916113"/>
            <a:ext cx="4895850" cy="517525"/>
          </a:xfrm>
          <a:prstGeom prst="rect">
            <a:avLst/>
          </a:prstGeom>
          <a:noFill/>
          <a:ln w="9525">
            <a:noFill/>
            <a:miter lim="800000"/>
            <a:headEnd/>
            <a:tailEnd/>
          </a:ln>
        </p:spPr>
        <p:txBody>
          <a:bodyPr>
            <a:spAutoFit/>
          </a:bodyPr>
          <a:lstStyle/>
          <a:p>
            <a:r>
              <a:rPr lang="en-US" sz="1400">
                <a:solidFill>
                  <a:srgbClr val="0033CC"/>
                </a:solidFill>
                <a:latin typeface="Nokia Standard Multiscript" pitchFamily="34" charset="0"/>
              </a:rPr>
              <a:t>The CTS timeout duration is 110 </a:t>
            </a:r>
            <a:r>
              <a:rPr lang="en-US" sz="1400">
                <a:solidFill>
                  <a:srgbClr val="0033CC"/>
                </a:solidFill>
                <a:latin typeface="Nokia Standard Multiscript" pitchFamily="34" charset="0"/>
                <a:cs typeface="Nokia Standard Multiscript" pitchFamily="34" charset="0"/>
              </a:rPr>
              <a:t>µs, i.e. 10 Slots + Preamble. </a:t>
            </a:r>
          </a:p>
          <a:p>
            <a:r>
              <a:rPr lang="en-US" sz="1400">
                <a:solidFill>
                  <a:srgbClr val="0033CC"/>
                </a:solidFill>
                <a:latin typeface="Nokia Standard Multiscript" pitchFamily="34" charset="0"/>
                <a:cs typeface="Nokia Standard Multiscript" pitchFamily="34" charset="0"/>
              </a:rPr>
              <a:t>TXOP obtaining within 10 slots is likely.</a:t>
            </a:r>
            <a:endParaRPr lang="en-US">
              <a:latin typeface="Nokia Standard Multiscript"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51202" name="Footer Placeholder 4"/>
          <p:cNvSpPr txBox="1">
            <a:spLocks noGrp="1"/>
          </p:cNvSpPr>
          <p:nvPr/>
        </p:nvSpPr>
        <p:spPr bwMode="auto">
          <a:xfrm>
            <a:off x="7132638" y="6475413"/>
            <a:ext cx="1411287" cy="182562"/>
          </a:xfrm>
          <a:prstGeom prst="rect">
            <a:avLst/>
          </a:prstGeom>
          <a:noFill/>
          <a:ln w="9525">
            <a:noFill/>
            <a:miter lim="800000"/>
            <a:headEnd/>
            <a:tailEnd/>
          </a:ln>
        </p:spPr>
        <p:txBody>
          <a:bodyPr wrap="none" lIns="0" tIns="0" rIns="0" bIns="0">
            <a:spAutoFit/>
          </a:bodyPr>
          <a:lstStyle/>
          <a:p>
            <a:pPr algn="r" eaLnBrk="0" hangingPunct="0"/>
            <a:r>
              <a:rPr lang="en-US"/>
              <a:t>Kneckt &amp; Ong (Nokia)</a:t>
            </a:r>
          </a:p>
        </p:txBody>
      </p:sp>
      <p:sp>
        <p:nvSpPr>
          <p:cNvPr id="51203"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5F2950E6-ABE0-4570-8D21-B2BB5B9FA7AC}" type="slidenum">
              <a:rPr lang="en-US"/>
              <a:pPr algn="ctr" eaLnBrk="0" hangingPunct="0"/>
              <a:t>14</a:t>
            </a:fld>
            <a:endParaRPr lang="en-US"/>
          </a:p>
        </p:txBody>
      </p:sp>
      <p:sp>
        <p:nvSpPr>
          <p:cNvPr id="51204"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51205" name="Rectangle 2"/>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sz="3200" b="1">
                <a:solidFill>
                  <a:schemeClr val="tx2"/>
                </a:solidFill>
              </a:rPr>
              <a:t>Check of Available BW and Duration Adjustment</a:t>
            </a:r>
          </a:p>
        </p:txBody>
      </p:sp>
      <p:pic>
        <p:nvPicPr>
          <p:cNvPr id="51207" name="Picture 2"/>
          <p:cNvPicPr>
            <a:picLocks noChangeAspect="1" noChangeArrowheads="1"/>
          </p:cNvPicPr>
          <p:nvPr/>
        </p:nvPicPr>
        <p:blipFill>
          <a:blip r:embed="rId2"/>
          <a:srcRect/>
          <a:stretch>
            <a:fillRect/>
          </a:stretch>
        </p:blipFill>
        <p:spPr bwMode="auto">
          <a:xfrm>
            <a:off x="611188" y="1700213"/>
            <a:ext cx="7937500" cy="471328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52226" name="Footer Placeholder 4"/>
          <p:cNvSpPr txBox="1">
            <a:spLocks noGrp="1"/>
          </p:cNvSpPr>
          <p:nvPr/>
        </p:nvSpPr>
        <p:spPr bwMode="auto">
          <a:xfrm>
            <a:off x="7132638" y="6475413"/>
            <a:ext cx="1411287" cy="182562"/>
          </a:xfrm>
          <a:prstGeom prst="rect">
            <a:avLst/>
          </a:prstGeom>
          <a:noFill/>
          <a:ln w="9525">
            <a:noFill/>
            <a:miter lim="800000"/>
            <a:headEnd/>
            <a:tailEnd/>
          </a:ln>
        </p:spPr>
        <p:txBody>
          <a:bodyPr wrap="none" lIns="0" tIns="0" rIns="0" bIns="0">
            <a:spAutoFit/>
          </a:bodyPr>
          <a:lstStyle/>
          <a:p>
            <a:pPr algn="r" eaLnBrk="0" hangingPunct="0"/>
            <a:r>
              <a:rPr lang="en-US"/>
              <a:t>Kneckt &amp; Ong (Nokia)</a:t>
            </a:r>
          </a:p>
        </p:txBody>
      </p:sp>
      <p:sp>
        <p:nvSpPr>
          <p:cNvPr id="5222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D3F5FD01-722F-4EC0-88D5-D312428805D7}" type="slidenum">
              <a:rPr lang="en-US"/>
              <a:pPr algn="ctr" eaLnBrk="0" hangingPunct="0"/>
              <a:t>15</a:t>
            </a:fld>
            <a:endParaRPr lang="en-US"/>
          </a:p>
        </p:txBody>
      </p:sp>
      <p:sp>
        <p:nvSpPr>
          <p:cNvPr id="52228"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52229" name="Rectangle 2"/>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sz="3200" b="1">
                <a:solidFill>
                  <a:schemeClr val="tx2"/>
                </a:solidFill>
              </a:rPr>
              <a:t>Double Probing for AP</a:t>
            </a:r>
          </a:p>
        </p:txBody>
      </p:sp>
      <p:pic>
        <p:nvPicPr>
          <p:cNvPr id="52231" name="Picture 2"/>
          <p:cNvPicPr>
            <a:picLocks noChangeAspect="1" noChangeArrowheads="1"/>
          </p:cNvPicPr>
          <p:nvPr/>
        </p:nvPicPr>
        <p:blipFill>
          <a:blip r:embed="rId2"/>
          <a:srcRect/>
          <a:stretch>
            <a:fillRect/>
          </a:stretch>
        </p:blipFill>
        <p:spPr bwMode="auto">
          <a:xfrm>
            <a:off x="611188" y="1700213"/>
            <a:ext cx="7937500" cy="471328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smtClean="0"/>
              <a:t>Double Probing for AP,</a:t>
            </a:r>
            <a:br>
              <a:rPr lang="en-GB" smtClean="0"/>
            </a:br>
            <a:r>
              <a:rPr lang="en-US" smtClean="0"/>
              <a:t>Improved Resource Use</a:t>
            </a:r>
          </a:p>
        </p:txBody>
      </p:sp>
      <p:sp>
        <p:nvSpPr>
          <p:cNvPr id="76803" name="Rectangle 3"/>
          <p:cNvSpPr>
            <a:spLocks noGrp="1" noChangeArrowheads="1"/>
          </p:cNvSpPr>
          <p:nvPr>
            <p:ph type="body" idx="1"/>
          </p:nvPr>
        </p:nvSpPr>
        <p:spPr/>
        <p:txBody>
          <a:bodyPr/>
          <a:lstStyle/>
          <a:p>
            <a:r>
              <a:rPr lang="en-US" smtClean="0"/>
              <a:t>As shown in previous slide AP has 80 MHz available, but receives discontinuing CTS1</a:t>
            </a:r>
          </a:p>
          <a:p>
            <a:pPr lvl="1"/>
            <a:r>
              <a:rPr lang="en-US" smtClean="0"/>
              <a:t>The NAV is short after RTS1 and CTS1, just enough to protect the following RTS CTS transmission</a:t>
            </a:r>
          </a:p>
          <a:p>
            <a:r>
              <a:rPr lang="en-US" smtClean="0"/>
              <a:t>If the CCA of AP still indicates 80 MHz to be possible, then AP may transmit new RTS to other receiver address</a:t>
            </a:r>
          </a:p>
          <a:p>
            <a:pPr lvl="1"/>
            <a:r>
              <a:rPr lang="en-US" smtClean="0"/>
              <a:t>Other STA is close-by the AP or at the other side of the BSS </a:t>
            </a:r>
          </a:p>
          <a:p>
            <a:r>
              <a:rPr lang="en-US" smtClean="0"/>
              <a:t>The AP has opportunity to use the whole bandwidth</a:t>
            </a:r>
          </a:p>
          <a:p>
            <a:pPr lvl="1"/>
            <a:r>
              <a:rPr lang="en-US" smtClean="0"/>
              <a:t>Improves the AP efficiency and system capacity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mtClean="0"/>
              <a:t>Comparison of Reservation Alternatives</a:t>
            </a:r>
          </a:p>
        </p:txBody>
      </p:sp>
      <p:pic>
        <p:nvPicPr>
          <p:cNvPr id="74758" name="Picture 6"/>
          <p:cNvPicPr>
            <a:picLocks noChangeAspect="1" noChangeArrowheads="1"/>
          </p:cNvPicPr>
          <p:nvPr/>
        </p:nvPicPr>
        <p:blipFill>
          <a:blip r:embed="rId2"/>
          <a:srcRect/>
          <a:stretch>
            <a:fillRect/>
          </a:stretch>
        </p:blipFill>
        <p:spPr bwMode="auto">
          <a:xfrm>
            <a:off x="684213" y="1844675"/>
            <a:ext cx="8078787" cy="4478338"/>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Overhead of Reservation Alternatives</a:t>
            </a:r>
          </a:p>
        </p:txBody>
      </p:sp>
      <p:sp>
        <p:nvSpPr>
          <p:cNvPr id="77827" name="Rectangle 3"/>
          <p:cNvSpPr>
            <a:spLocks noGrp="1" noChangeArrowheads="1"/>
          </p:cNvSpPr>
          <p:nvPr>
            <p:ph type="body" idx="1"/>
          </p:nvPr>
        </p:nvSpPr>
        <p:spPr/>
        <p:txBody>
          <a:bodyPr/>
          <a:lstStyle/>
          <a:p>
            <a:pPr eaLnBrk="1" hangingPunct="1">
              <a:lnSpc>
                <a:spcPct val="90000"/>
              </a:lnSpc>
            </a:pPr>
            <a:r>
              <a:rPr lang="fi-FI" smtClean="0"/>
              <a:t>Successful RTS CTS signaling or probing reservation without optional CTS-to-self:</a:t>
            </a:r>
          </a:p>
          <a:p>
            <a:pPr lvl="1" eaLnBrk="1" hangingPunct="1">
              <a:lnSpc>
                <a:spcPct val="90000"/>
              </a:lnSpc>
            </a:pPr>
            <a:r>
              <a:rPr lang="fi-FI" smtClean="0"/>
              <a:t>RTS + CTS + SIFS = 104 </a:t>
            </a:r>
            <a:r>
              <a:rPr lang="fi-FI" smtClean="0">
                <a:cs typeface="Times New Roman" pitchFamily="18" charset="0"/>
              </a:rPr>
              <a:t>µs</a:t>
            </a:r>
          </a:p>
          <a:p>
            <a:pPr lvl="1" eaLnBrk="1" hangingPunct="1">
              <a:lnSpc>
                <a:spcPct val="90000"/>
              </a:lnSpc>
            </a:pPr>
            <a:r>
              <a:rPr lang="fi-FI" smtClean="0">
                <a:cs typeface="Times New Roman" pitchFamily="18" charset="0"/>
              </a:rPr>
              <a:t>48 µs + 40 µs + 16 µs = 104 µs</a:t>
            </a:r>
          </a:p>
          <a:p>
            <a:pPr eaLnBrk="1" hangingPunct="1">
              <a:lnSpc>
                <a:spcPct val="90000"/>
              </a:lnSpc>
            </a:pPr>
            <a:r>
              <a:rPr lang="fi-FI" smtClean="0">
                <a:cs typeface="Times New Roman" pitchFamily="18" charset="0"/>
              </a:rPr>
              <a:t>Succesful probing reservation with CTS-to-self:</a:t>
            </a:r>
          </a:p>
          <a:p>
            <a:pPr lvl="1" eaLnBrk="1" hangingPunct="1">
              <a:lnSpc>
                <a:spcPct val="90000"/>
              </a:lnSpc>
            </a:pPr>
            <a:r>
              <a:rPr lang="fi-FI" smtClean="0">
                <a:cs typeface="Times New Roman" pitchFamily="18" charset="0"/>
              </a:rPr>
              <a:t>1*RTS + 2*CTS + 2*SIFS  =160 µs</a:t>
            </a:r>
          </a:p>
          <a:p>
            <a:pPr lvl="1" eaLnBrk="1" hangingPunct="1">
              <a:lnSpc>
                <a:spcPct val="90000"/>
              </a:lnSpc>
            </a:pPr>
            <a:r>
              <a:rPr lang="fi-FI" smtClean="0">
                <a:cs typeface="Times New Roman" pitchFamily="18" charset="0"/>
              </a:rPr>
              <a:t>1*48 µs + 2*40 µs + 2*16 µs = 160µs</a:t>
            </a:r>
            <a:endParaRPr lang="fi-FI" smtClean="0"/>
          </a:p>
          <a:p>
            <a:pPr eaLnBrk="1" hangingPunct="1">
              <a:lnSpc>
                <a:spcPct val="90000"/>
              </a:lnSpc>
            </a:pPr>
            <a:r>
              <a:rPr lang="fi-FI" smtClean="0"/>
              <a:t>Short dynamic reservation and actual reservation (2*RTS CTS signaling):</a:t>
            </a:r>
          </a:p>
          <a:p>
            <a:pPr lvl="1" eaLnBrk="1" hangingPunct="1">
              <a:lnSpc>
                <a:spcPct val="90000"/>
              </a:lnSpc>
            </a:pPr>
            <a:r>
              <a:rPr lang="fi-FI" smtClean="0"/>
              <a:t>2* RTS + 2*CTS + 3*SIFS = 224 </a:t>
            </a:r>
            <a:r>
              <a:rPr lang="fi-FI" smtClean="0">
                <a:cs typeface="Times New Roman" pitchFamily="18" charset="0"/>
              </a:rPr>
              <a:t>µs</a:t>
            </a:r>
          </a:p>
          <a:p>
            <a:pPr lvl="1" eaLnBrk="1" hangingPunct="1">
              <a:lnSpc>
                <a:spcPct val="90000"/>
              </a:lnSpc>
            </a:pPr>
            <a:r>
              <a:rPr lang="fi-FI" smtClean="0">
                <a:cs typeface="Times New Roman" pitchFamily="18" charset="0"/>
              </a:rPr>
              <a:t>2*48 µs + 2*40 µs + 3*16 µs = 224 µs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a:xfrm>
            <a:off x="693738" y="685800"/>
            <a:ext cx="7772400" cy="1066800"/>
          </a:xfrm>
        </p:spPr>
        <p:txBody>
          <a:bodyPr/>
          <a:lstStyle/>
          <a:p>
            <a:pPr eaLnBrk="1" hangingPunct="1"/>
            <a:r>
              <a:rPr lang="en-US" smtClean="0"/>
              <a:t>Overhead of Reservation Alternatives</a:t>
            </a:r>
          </a:p>
        </p:txBody>
      </p:sp>
      <p:sp>
        <p:nvSpPr>
          <p:cNvPr id="57346" name="Rectangle 3"/>
          <p:cNvSpPr>
            <a:spLocks noGrp="1" noChangeArrowheads="1"/>
          </p:cNvSpPr>
          <p:nvPr>
            <p:ph type="body" idx="4294967295"/>
          </p:nvPr>
        </p:nvSpPr>
        <p:spPr>
          <a:xfrm>
            <a:off x="685800" y="1981200"/>
            <a:ext cx="7772400" cy="4327525"/>
          </a:xfrm>
        </p:spPr>
        <p:txBody>
          <a:bodyPr/>
          <a:lstStyle/>
          <a:p>
            <a:pPr eaLnBrk="1" hangingPunct="1"/>
            <a:r>
              <a:rPr lang="fi-FI" sz="2800" smtClean="0"/>
              <a:t>Consider the case when there are 3 consecutive reservations failures:</a:t>
            </a:r>
          </a:p>
          <a:p>
            <a:pPr eaLnBrk="1" hangingPunct="1"/>
            <a:r>
              <a:rPr lang="fi-FI" sz="2800" smtClean="0"/>
              <a:t>Static mode without probing</a:t>
            </a:r>
          </a:p>
          <a:p>
            <a:pPr lvl="1" eaLnBrk="1" hangingPunct="1"/>
            <a:r>
              <a:rPr lang="fi-FI" smtClean="0"/>
              <a:t>3*(TXOP obtaining + RTS + CTS_TIMEOUT) = 780 </a:t>
            </a:r>
            <a:r>
              <a:rPr lang="fi-FI" smtClean="0">
                <a:cs typeface="Times New Roman" pitchFamily="18" charset="0"/>
              </a:rPr>
              <a:t>µs</a:t>
            </a:r>
            <a:endParaRPr lang="fi-FI" smtClean="0"/>
          </a:p>
          <a:p>
            <a:pPr lvl="1" eaLnBrk="1" hangingPunct="1"/>
            <a:r>
              <a:rPr lang="fi-FI" smtClean="0"/>
              <a:t>3*(</a:t>
            </a:r>
            <a:r>
              <a:rPr lang="fi-FI" smtClean="0">
                <a:cs typeface="Times New Roman" pitchFamily="18" charset="0"/>
              </a:rPr>
              <a:t>102 µs + </a:t>
            </a:r>
            <a:r>
              <a:rPr lang="fi-FI" smtClean="0"/>
              <a:t>48 </a:t>
            </a:r>
            <a:r>
              <a:rPr lang="fi-FI" smtClean="0">
                <a:cs typeface="Times New Roman" pitchFamily="18" charset="0"/>
              </a:rPr>
              <a:t>µs + 110 µs) </a:t>
            </a:r>
            <a:r>
              <a:rPr lang="fi-FI" smtClean="0"/>
              <a:t>= 780 </a:t>
            </a:r>
            <a:r>
              <a:rPr lang="fi-FI" smtClean="0">
                <a:cs typeface="Times New Roman" pitchFamily="18" charset="0"/>
              </a:rPr>
              <a:t>µs</a:t>
            </a:r>
            <a:endParaRPr lang="fi-FI" smtClean="0"/>
          </a:p>
          <a:p>
            <a:pPr eaLnBrk="1" hangingPunct="1"/>
            <a:r>
              <a:rPr lang="fi-FI" sz="2800" smtClean="0"/>
              <a:t>Static mode with probing</a:t>
            </a:r>
          </a:p>
          <a:p>
            <a:pPr lvl="1" eaLnBrk="1" hangingPunct="1"/>
            <a:r>
              <a:rPr lang="fi-FI" smtClean="0"/>
              <a:t>TXOP obtaining + 3*RTS + 3*CTS + 5*SIFS = 446 </a:t>
            </a:r>
            <a:r>
              <a:rPr lang="fi-FI" smtClean="0">
                <a:cs typeface="Times New Roman" pitchFamily="18" charset="0"/>
              </a:rPr>
              <a:t>µs</a:t>
            </a:r>
            <a:endParaRPr lang="fi-FI" smtClean="0"/>
          </a:p>
          <a:p>
            <a:pPr lvl="1" eaLnBrk="1" hangingPunct="1"/>
            <a:r>
              <a:rPr lang="fi-FI" smtClean="0">
                <a:cs typeface="Times New Roman" pitchFamily="18" charset="0"/>
              </a:rPr>
              <a:t>102 µs + 3*48 µs + 3*40 µs + 5*16 µs = 446 µs</a:t>
            </a:r>
          </a:p>
          <a:p>
            <a:pPr lvl="1" eaLnBrk="1" hangingPunct="1"/>
            <a:r>
              <a:rPr lang="fi-FI" smtClean="0">
                <a:cs typeface="Times New Roman" pitchFamily="18" charset="0"/>
              </a:rPr>
              <a:t>Overhead reduced = </a:t>
            </a:r>
            <a:r>
              <a:rPr lang="fi-FI" b="1" smtClean="0">
                <a:cs typeface="Times New Roman" pitchFamily="18" charset="0"/>
              </a:rPr>
              <a:t>334 µs, (~43%)</a:t>
            </a:r>
          </a:p>
          <a:p>
            <a:pPr eaLnBrk="1" hangingPunct="1"/>
            <a:r>
              <a:rPr lang="fi-FI" sz="2000" smtClean="0">
                <a:cs typeface="Times New Roman" pitchFamily="18" charset="0"/>
              </a:rPr>
              <a:t>TXOP obtaining = DIFS + 7.5*SLOT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p:cNvSpPr>
            <a:spLocks noGrp="1"/>
          </p:cNvSpPr>
          <p:nvPr>
            <p:ph type="dt" sz="quarter" idx="10"/>
          </p:nvPr>
        </p:nvSpPr>
        <p:spPr>
          <a:noFill/>
        </p:spPr>
        <p:txBody>
          <a:bodyPr/>
          <a:lstStyle/>
          <a:p>
            <a:r>
              <a:rPr lang="en-US" smtClean="0"/>
              <a:t>March 2011</a:t>
            </a:r>
          </a:p>
        </p:txBody>
      </p:sp>
      <p:sp>
        <p:nvSpPr>
          <p:cNvPr id="32770" name="Slide Number Placeholder 5"/>
          <p:cNvSpPr>
            <a:spLocks noGrp="1"/>
          </p:cNvSpPr>
          <p:nvPr>
            <p:ph type="sldNum" sz="quarter" idx="12"/>
          </p:nvPr>
        </p:nvSpPr>
        <p:spPr>
          <a:noFill/>
        </p:spPr>
        <p:txBody>
          <a:bodyPr/>
          <a:lstStyle/>
          <a:p>
            <a:r>
              <a:rPr lang="en-US" smtClean="0"/>
              <a:t>Slide </a:t>
            </a:r>
            <a:fld id="{FBF0BBDA-0DE5-4EA3-A3C2-AA82BF1366E7}" type="slidenum">
              <a:rPr lang="en-US" smtClean="0"/>
              <a:pPr/>
              <a:t>2</a:t>
            </a:fld>
            <a:endParaRPr lang="en-US" smtClean="0"/>
          </a:p>
        </p:txBody>
      </p:sp>
      <p:sp>
        <p:nvSpPr>
          <p:cNvPr id="32771" name="Rectangle 2"/>
          <p:cNvSpPr>
            <a:spLocks noGrp="1" noChangeArrowheads="1"/>
          </p:cNvSpPr>
          <p:nvPr>
            <p:ph type="title"/>
          </p:nvPr>
        </p:nvSpPr>
        <p:spPr/>
        <p:txBody>
          <a:bodyPr/>
          <a:lstStyle/>
          <a:p>
            <a:pPr eaLnBrk="1" hangingPunct="1"/>
            <a:r>
              <a:rPr lang="en-US" smtClean="0"/>
              <a:t>Abstract</a:t>
            </a:r>
          </a:p>
        </p:txBody>
      </p:sp>
      <p:sp>
        <p:nvSpPr>
          <p:cNvPr id="32772" name="Rectangle 3"/>
          <p:cNvSpPr>
            <a:spLocks noGrp="1" noChangeArrowheads="1"/>
          </p:cNvSpPr>
          <p:nvPr>
            <p:ph type="body" idx="1"/>
          </p:nvPr>
        </p:nvSpPr>
        <p:spPr/>
        <p:txBody>
          <a:bodyPr/>
          <a:lstStyle/>
          <a:p>
            <a:pPr eaLnBrk="1" hangingPunct="1">
              <a:buFontTx/>
              <a:buNone/>
            </a:pPr>
            <a:r>
              <a:rPr lang="en-US" smtClean="0"/>
              <a:t>The presentation describes Probing reservations to improve static RTS CTS reservation mechanism</a:t>
            </a:r>
          </a:p>
          <a:p>
            <a:pPr eaLnBrk="1" hangingPunct="1">
              <a:buFontTx/>
              <a:buNone/>
            </a:pPr>
            <a:r>
              <a:rPr lang="en-US" smtClean="0"/>
              <a:t>In probing reservations the CTS duration is calculated from short RTS duration </a:t>
            </a:r>
          </a:p>
          <a:p>
            <a:pPr eaLnBrk="1" hangingPunct="1">
              <a:buFontTx/>
              <a:buNone/>
            </a:pPr>
            <a:endParaRPr lang="en-US" smtClean="0"/>
          </a:p>
          <a:p>
            <a:pPr eaLnBrk="1" hangingPunct="1">
              <a:buFontTx/>
              <a:buNone/>
            </a:pPr>
            <a:r>
              <a:rPr lang="en-US" smtClean="0"/>
              <a:t>The presentation and normative text in 11-11-384r0 provides solution for CIDs: </a:t>
            </a:r>
            <a:r>
              <a:rPr lang="en-GB" smtClean="0"/>
              <a:t>683, 698 and 1236</a:t>
            </a:r>
            <a:r>
              <a:rPr lang="en-US" smtClean="0"/>
              <a:t> </a:t>
            </a:r>
          </a:p>
          <a:p>
            <a:pPr eaLnBrk="1" hangingPunct="1">
              <a:buFontTx/>
              <a:buNone/>
            </a:pPr>
            <a:endParaRPr lang="en-US" smtClean="0"/>
          </a:p>
          <a:p>
            <a:pPr eaLnBrk="1" hangingPunct="1"/>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algn="l" eaLnBrk="1" hangingPunct="1"/>
            <a:r>
              <a:rPr lang="en-US" sz="3600" smtClean="0"/>
              <a:t>Adaptivity of Reservation Alternatives</a:t>
            </a:r>
            <a:r>
              <a:rPr lang="en-US" smtClean="0"/>
              <a:t/>
            </a:r>
            <a:br>
              <a:rPr lang="en-US" smtClean="0"/>
            </a:br>
            <a:endParaRPr lang="en-US" sz="2000" smtClean="0"/>
          </a:p>
        </p:txBody>
      </p:sp>
      <p:sp>
        <p:nvSpPr>
          <p:cNvPr id="55298" name="Rectangle 3"/>
          <p:cNvSpPr>
            <a:spLocks noGrp="1" noChangeArrowheads="1"/>
          </p:cNvSpPr>
          <p:nvPr>
            <p:ph type="body" idx="1"/>
          </p:nvPr>
        </p:nvSpPr>
        <p:spPr>
          <a:xfrm>
            <a:off x="685800" y="1844675"/>
            <a:ext cx="7772400" cy="4679950"/>
          </a:xfrm>
        </p:spPr>
        <p:txBody>
          <a:bodyPr/>
          <a:lstStyle/>
          <a:p>
            <a:pPr eaLnBrk="1" hangingPunct="1">
              <a:lnSpc>
                <a:spcPct val="90000"/>
              </a:lnSpc>
            </a:pPr>
            <a:r>
              <a:rPr lang="fi-FI" sz="2000" smtClean="0"/>
              <a:t>In the case, when all the requested bandwidth was not available:</a:t>
            </a:r>
          </a:p>
          <a:p>
            <a:pPr eaLnBrk="1" hangingPunct="1">
              <a:lnSpc>
                <a:spcPct val="90000"/>
              </a:lnSpc>
            </a:pPr>
            <a:r>
              <a:rPr lang="fi-FI" sz="2000" smtClean="0"/>
              <a:t>Dynamic reservation: </a:t>
            </a:r>
            <a:r>
              <a:rPr lang="fi-FI" sz="2000" b="0" smtClean="0"/>
              <a:t>CTS is transmitted at available channels</a:t>
            </a:r>
          </a:p>
          <a:p>
            <a:pPr lvl="1" eaLnBrk="1" hangingPunct="1">
              <a:lnSpc>
                <a:spcPct val="90000"/>
              </a:lnSpc>
            </a:pPr>
            <a:r>
              <a:rPr lang="fi-FI" sz="1800" smtClean="0"/>
              <a:t>Dynamic reservation sets the proposed NAV to available channels</a:t>
            </a:r>
          </a:p>
          <a:p>
            <a:pPr lvl="2" eaLnBrk="1" hangingPunct="1">
              <a:lnSpc>
                <a:spcPct val="90000"/>
              </a:lnSpc>
            </a:pPr>
            <a:r>
              <a:rPr lang="fi-FI" sz="1600" smtClean="0"/>
              <a:t>The Dynamic reservation easily sets duration field to the TXOPlimit and uses CF-End to release unused resources</a:t>
            </a:r>
          </a:p>
          <a:p>
            <a:pPr lvl="2" eaLnBrk="1" hangingPunct="1">
              <a:lnSpc>
                <a:spcPct val="90000"/>
              </a:lnSpc>
            </a:pPr>
            <a:r>
              <a:rPr lang="fi-FI" sz="1600" smtClean="0"/>
              <a:t>The challenges in the CF-End use are shown in back-up slides</a:t>
            </a:r>
          </a:p>
          <a:p>
            <a:pPr eaLnBrk="1" hangingPunct="1">
              <a:lnSpc>
                <a:spcPct val="90000"/>
              </a:lnSpc>
            </a:pPr>
            <a:r>
              <a:rPr lang="fi-FI" sz="2000" smtClean="0"/>
              <a:t>Static reservation without Probing: </a:t>
            </a:r>
            <a:r>
              <a:rPr lang="fi-FI" sz="2000" b="0" smtClean="0"/>
              <a:t>no CTS is transmitted </a:t>
            </a:r>
          </a:p>
          <a:p>
            <a:pPr lvl="1" eaLnBrk="1" hangingPunct="1">
              <a:lnSpc>
                <a:spcPct val="90000"/>
              </a:lnSpc>
            </a:pPr>
            <a:r>
              <a:rPr lang="fi-FI" sz="1800" smtClean="0"/>
              <a:t>No knowledge of the error, i.e. failure due to collision or unavailable resources</a:t>
            </a:r>
          </a:p>
          <a:p>
            <a:pPr eaLnBrk="1" hangingPunct="1">
              <a:lnSpc>
                <a:spcPct val="90000"/>
              </a:lnSpc>
            </a:pPr>
            <a:r>
              <a:rPr lang="fi-FI" sz="2000" smtClean="0"/>
              <a:t>Static reservation with Probing: </a:t>
            </a:r>
            <a:r>
              <a:rPr lang="fi-FI" sz="2000" b="0" smtClean="0"/>
              <a:t>CTS with ”short NAV” is transmitted at available channels</a:t>
            </a:r>
          </a:p>
          <a:p>
            <a:pPr lvl="1" eaLnBrk="1" hangingPunct="1">
              <a:lnSpc>
                <a:spcPct val="90000"/>
              </a:lnSpc>
            </a:pPr>
            <a:r>
              <a:rPr lang="fi-FI" smtClean="0"/>
              <a:t>The RTS transmitter may decide to continue reservation</a:t>
            </a:r>
          </a:p>
          <a:p>
            <a:pPr lvl="1" eaLnBrk="1" hangingPunct="1">
              <a:lnSpc>
                <a:spcPct val="90000"/>
              </a:lnSpc>
            </a:pPr>
            <a:r>
              <a:rPr lang="fi-FI" sz="1800" smtClean="0"/>
              <a:t>Single rule for backoff:</a:t>
            </a:r>
          </a:p>
          <a:p>
            <a:pPr lvl="2" eaLnBrk="1" hangingPunct="1">
              <a:lnSpc>
                <a:spcPct val="90000"/>
              </a:lnSpc>
            </a:pPr>
            <a:r>
              <a:rPr lang="fi-FI" sz="1600" smtClean="0"/>
              <a:t>Currently the static reservations have exception in backoff maintenance, i.e. the CW (backoff) is not increased after transmission error</a:t>
            </a:r>
            <a:endParaRPr lang="en-US" sz="16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3"/>
          <p:cNvSpPr>
            <a:spLocks noGrp="1"/>
          </p:cNvSpPr>
          <p:nvPr>
            <p:ph type="dt" sz="quarter" idx="10"/>
          </p:nvPr>
        </p:nvSpPr>
        <p:spPr>
          <a:noFill/>
        </p:spPr>
        <p:txBody>
          <a:bodyPr/>
          <a:lstStyle/>
          <a:p>
            <a:r>
              <a:rPr lang="en-US" smtClean="0"/>
              <a:t>March 2011</a:t>
            </a:r>
          </a:p>
        </p:txBody>
      </p:sp>
      <p:sp>
        <p:nvSpPr>
          <p:cNvPr id="67586" name="Slide Number Placeholder 5"/>
          <p:cNvSpPr>
            <a:spLocks noGrp="1"/>
          </p:cNvSpPr>
          <p:nvPr>
            <p:ph type="sldNum" sz="quarter" idx="12"/>
          </p:nvPr>
        </p:nvSpPr>
        <p:spPr>
          <a:xfrm>
            <a:off x="4357688" y="6475413"/>
            <a:ext cx="504825" cy="182562"/>
          </a:xfrm>
          <a:noFill/>
        </p:spPr>
        <p:txBody>
          <a:bodyPr/>
          <a:lstStyle/>
          <a:p>
            <a:r>
              <a:rPr lang="en-US" smtClean="0"/>
              <a:t>Slide </a:t>
            </a:r>
            <a:fld id="{821FA5EC-9A4D-444F-B5D6-6CC099ED8E00}" type="slidenum">
              <a:rPr lang="en-US" smtClean="0"/>
              <a:pPr/>
              <a:t>21</a:t>
            </a:fld>
            <a:endParaRPr lang="en-US" smtClean="0"/>
          </a:p>
        </p:txBody>
      </p:sp>
      <p:sp>
        <p:nvSpPr>
          <p:cNvPr id="67587" name="Rectangle 2"/>
          <p:cNvSpPr>
            <a:spLocks noGrp="1" noChangeArrowheads="1"/>
          </p:cNvSpPr>
          <p:nvPr>
            <p:ph type="title"/>
          </p:nvPr>
        </p:nvSpPr>
        <p:spPr/>
        <p:txBody>
          <a:bodyPr/>
          <a:lstStyle/>
          <a:p>
            <a:pPr eaLnBrk="1" hangingPunct="1"/>
            <a:r>
              <a:rPr lang="en-GB" smtClean="0"/>
              <a:t>Conclusions</a:t>
            </a:r>
          </a:p>
        </p:txBody>
      </p:sp>
      <p:sp>
        <p:nvSpPr>
          <p:cNvPr id="67588" name="Rectangle 3"/>
          <p:cNvSpPr>
            <a:spLocks noGrp="1" noChangeArrowheads="1"/>
          </p:cNvSpPr>
          <p:nvPr>
            <p:ph type="body" idx="1"/>
          </p:nvPr>
        </p:nvSpPr>
        <p:spPr>
          <a:xfrm>
            <a:off x="685800" y="1981200"/>
            <a:ext cx="7772400" cy="4471988"/>
          </a:xfrm>
        </p:spPr>
        <p:txBody>
          <a:bodyPr/>
          <a:lstStyle/>
          <a:p>
            <a:pPr eaLnBrk="1" hangingPunct="1"/>
            <a:r>
              <a:rPr lang="en-US" smtClean="0"/>
              <a:t>The presentation defined the static reservation with probing:</a:t>
            </a:r>
          </a:p>
          <a:p>
            <a:pPr lvl="1" eaLnBrk="1" hangingPunct="1"/>
            <a:r>
              <a:rPr lang="en-US" smtClean="0"/>
              <a:t>System and AP resource utilization is improved</a:t>
            </a:r>
          </a:p>
          <a:p>
            <a:pPr lvl="1" eaLnBrk="1" hangingPunct="1"/>
            <a:r>
              <a:rPr lang="en-US" smtClean="0"/>
              <a:t>RTS transmitter has more control to the medium reservation</a:t>
            </a:r>
          </a:p>
          <a:p>
            <a:pPr lvl="1" eaLnBrk="1" hangingPunct="1"/>
            <a:r>
              <a:rPr lang="en-US" smtClean="0"/>
              <a:t>Static reservation with probing is more error tolerant and minimize the impacts of unsuccessful reservations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3"/>
          <p:cNvSpPr>
            <a:spLocks noGrp="1"/>
          </p:cNvSpPr>
          <p:nvPr>
            <p:ph type="dt" sz="quarter" idx="10"/>
          </p:nvPr>
        </p:nvSpPr>
        <p:spPr>
          <a:noFill/>
        </p:spPr>
        <p:txBody>
          <a:bodyPr/>
          <a:lstStyle/>
          <a:p>
            <a:r>
              <a:rPr lang="en-US" smtClean="0"/>
              <a:t>March 2011</a:t>
            </a:r>
          </a:p>
        </p:txBody>
      </p:sp>
      <p:sp>
        <p:nvSpPr>
          <p:cNvPr id="58370" name="Slide Number Placeholder 5"/>
          <p:cNvSpPr>
            <a:spLocks noGrp="1"/>
          </p:cNvSpPr>
          <p:nvPr>
            <p:ph type="sldNum" sz="quarter" idx="12"/>
          </p:nvPr>
        </p:nvSpPr>
        <p:spPr>
          <a:xfrm>
            <a:off x="4357688" y="6475413"/>
            <a:ext cx="504825" cy="182562"/>
          </a:xfrm>
          <a:noFill/>
        </p:spPr>
        <p:txBody>
          <a:bodyPr/>
          <a:lstStyle/>
          <a:p>
            <a:r>
              <a:rPr lang="en-US" smtClean="0"/>
              <a:t>Slide </a:t>
            </a:r>
            <a:fld id="{A4EC5C7F-E7F8-4A22-A4BE-787588D0AEDE}" type="slidenum">
              <a:rPr lang="en-US" smtClean="0"/>
              <a:pPr/>
              <a:t>22</a:t>
            </a:fld>
            <a:endParaRPr lang="en-US" smtClean="0"/>
          </a:p>
        </p:txBody>
      </p:sp>
      <p:sp>
        <p:nvSpPr>
          <p:cNvPr id="58371" name="Rectangle 2"/>
          <p:cNvSpPr>
            <a:spLocks noGrp="1" noChangeArrowheads="1"/>
          </p:cNvSpPr>
          <p:nvPr>
            <p:ph type="title"/>
          </p:nvPr>
        </p:nvSpPr>
        <p:spPr/>
        <p:txBody>
          <a:bodyPr/>
          <a:lstStyle/>
          <a:p>
            <a:pPr eaLnBrk="1" hangingPunct="1"/>
            <a:r>
              <a:rPr lang="en-GB" smtClean="0"/>
              <a:t>Back-up: Greedy Reservation</a:t>
            </a:r>
          </a:p>
        </p:txBody>
      </p:sp>
      <p:sp>
        <p:nvSpPr>
          <p:cNvPr id="58373" name="Rectangle 3"/>
          <p:cNvSpPr>
            <a:spLocks noChangeArrowheads="1"/>
          </p:cNvSpPr>
          <p:nvPr/>
        </p:nvSpPr>
        <p:spPr bwMode="auto">
          <a:xfrm>
            <a:off x="684213" y="1773238"/>
            <a:ext cx="7772400" cy="4257675"/>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b="1"/>
              <a:t>RTS transmitter sets long NAV protection</a:t>
            </a:r>
          </a:p>
          <a:p>
            <a:pPr marL="342900" indent="-342900">
              <a:spcBef>
                <a:spcPct val="20000"/>
              </a:spcBef>
              <a:buFontTx/>
              <a:buChar char="•"/>
            </a:pPr>
            <a:r>
              <a:rPr lang="en-US" sz="2400" b="1"/>
              <a:t>CF-END is a vulnerable operation</a:t>
            </a:r>
          </a:p>
        </p:txBody>
      </p:sp>
      <p:pic>
        <p:nvPicPr>
          <p:cNvPr id="58374" name="Picture 1"/>
          <p:cNvPicPr>
            <a:picLocks noChangeAspect="1" noChangeArrowheads="1"/>
          </p:cNvPicPr>
          <p:nvPr/>
        </p:nvPicPr>
        <p:blipFill>
          <a:blip r:embed="rId2"/>
          <a:srcRect/>
          <a:stretch>
            <a:fillRect/>
          </a:stretch>
        </p:blipFill>
        <p:spPr bwMode="auto">
          <a:xfrm>
            <a:off x="827088" y="2708275"/>
            <a:ext cx="7489825" cy="381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r>
              <a:rPr lang="fi-FI" smtClean="0"/>
              <a:t>Back-up: Extending vs. Resetting the NAV</a:t>
            </a:r>
            <a:endParaRPr lang="en-US" smtClean="0"/>
          </a:p>
        </p:txBody>
      </p:sp>
      <p:sp>
        <p:nvSpPr>
          <p:cNvPr id="59394" name="Rectangle 3"/>
          <p:cNvSpPr>
            <a:spLocks noGrp="1" noChangeArrowheads="1"/>
          </p:cNvSpPr>
          <p:nvPr>
            <p:ph type="body" idx="1"/>
          </p:nvPr>
        </p:nvSpPr>
        <p:spPr>
          <a:xfrm>
            <a:off x="827088" y="1773238"/>
            <a:ext cx="7772400" cy="4114800"/>
          </a:xfrm>
        </p:spPr>
        <p:txBody>
          <a:bodyPr/>
          <a:lstStyle/>
          <a:p>
            <a:pPr>
              <a:lnSpc>
                <a:spcPct val="90000"/>
              </a:lnSpc>
            </a:pPr>
            <a:r>
              <a:rPr lang="fi-FI" sz="2000" smtClean="0"/>
              <a:t>The CF-End resets the NAVs (NAV is set to zero) at all receiving devices</a:t>
            </a:r>
          </a:p>
          <a:p>
            <a:pPr lvl="1">
              <a:lnSpc>
                <a:spcPct val="90000"/>
              </a:lnSpc>
            </a:pPr>
            <a:r>
              <a:rPr lang="fi-FI" sz="1800" smtClean="0"/>
              <a:t>Case1: STA3 may be hidden terminal to TXOP between STA1 and STA2</a:t>
            </a:r>
          </a:p>
          <a:p>
            <a:pPr lvl="1">
              <a:lnSpc>
                <a:spcPct val="90000"/>
              </a:lnSpc>
            </a:pPr>
            <a:endParaRPr lang="fi-FI" sz="1800" smtClean="0"/>
          </a:p>
          <a:p>
            <a:pPr lvl="1">
              <a:lnSpc>
                <a:spcPct val="90000"/>
              </a:lnSpc>
            </a:pPr>
            <a:endParaRPr lang="fi-FI" sz="1800" smtClean="0"/>
          </a:p>
          <a:p>
            <a:pPr lvl="1">
              <a:lnSpc>
                <a:spcPct val="90000"/>
              </a:lnSpc>
            </a:pPr>
            <a:r>
              <a:rPr lang="fi-FI" sz="1800" smtClean="0"/>
              <a:t>Case2: STA 3 is not getting the CF-End and does not reset the NAV. STA 3 starts the calculation of backoff after NAV expires</a:t>
            </a:r>
          </a:p>
          <a:p>
            <a:pPr lvl="1">
              <a:lnSpc>
                <a:spcPct val="90000"/>
              </a:lnSpc>
            </a:pPr>
            <a:endParaRPr lang="fi-FI" sz="1800" smtClean="0"/>
          </a:p>
          <a:p>
            <a:pPr lvl="1">
              <a:lnSpc>
                <a:spcPct val="90000"/>
              </a:lnSpc>
            </a:pPr>
            <a:endParaRPr lang="fi-FI" sz="1800" smtClean="0"/>
          </a:p>
          <a:p>
            <a:pPr lvl="1">
              <a:lnSpc>
                <a:spcPct val="90000"/>
              </a:lnSpc>
            </a:pPr>
            <a:endParaRPr lang="fi-FI" sz="1800" smtClean="0"/>
          </a:p>
          <a:p>
            <a:pPr>
              <a:lnSpc>
                <a:spcPct val="90000"/>
              </a:lnSpc>
            </a:pPr>
            <a:r>
              <a:rPr lang="fi-FI" sz="2000" smtClean="0"/>
              <a:t>Adaptive NAV avoids both problems</a:t>
            </a:r>
          </a:p>
          <a:p>
            <a:pPr lvl="1">
              <a:lnSpc>
                <a:spcPct val="90000"/>
              </a:lnSpc>
            </a:pPr>
            <a:r>
              <a:rPr lang="fi-FI" sz="1800" smtClean="0"/>
              <a:t>Adaptive NAV is more compatible with TXOP Power save, in which the STAs in the Doze state have similar challenges as described for case 1</a:t>
            </a:r>
          </a:p>
        </p:txBody>
      </p:sp>
      <p:sp>
        <p:nvSpPr>
          <p:cNvPr id="59395" name="Oval 4"/>
          <p:cNvSpPr>
            <a:spLocks noChangeArrowheads="1"/>
          </p:cNvSpPr>
          <p:nvPr/>
        </p:nvSpPr>
        <p:spPr bwMode="auto">
          <a:xfrm>
            <a:off x="1403350" y="4054475"/>
            <a:ext cx="720725" cy="360363"/>
          </a:xfrm>
          <a:prstGeom prst="ellipse">
            <a:avLst/>
          </a:prstGeom>
          <a:solidFill>
            <a:srgbClr val="FFFF99"/>
          </a:solidFill>
          <a:ln w="9525">
            <a:solidFill>
              <a:schemeClr val="tx1"/>
            </a:solidFill>
            <a:round/>
            <a:headEnd/>
            <a:tailEnd/>
          </a:ln>
        </p:spPr>
        <p:txBody>
          <a:bodyPr wrap="none" anchor="ctr"/>
          <a:lstStyle/>
          <a:p>
            <a:pPr algn="ctr"/>
            <a:r>
              <a:rPr lang="fi-FI"/>
              <a:t>STA 1</a:t>
            </a:r>
            <a:endParaRPr lang="en-US"/>
          </a:p>
        </p:txBody>
      </p:sp>
      <p:sp>
        <p:nvSpPr>
          <p:cNvPr id="59396" name="Oval 6"/>
          <p:cNvSpPr>
            <a:spLocks noChangeArrowheads="1"/>
          </p:cNvSpPr>
          <p:nvPr/>
        </p:nvSpPr>
        <p:spPr bwMode="auto">
          <a:xfrm>
            <a:off x="2914650" y="4125913"/>
            <a:ext cx="720725" cy="360362"/>
          </a:xfrm>
          <a:prstGeom prst="ellipse">
            <a:avLst/>
          </a:prstGeom>
          <a:solidFill>
            <a:srgbClr val="FFFF99"/>
          </a:solidFill>
          <a:ln w="9525">
            <a:solidFill>
              <a:schemeClr val="tx1"/>
            </a:solidFill>
            <a:round/>
            <a:headEnd/>
            <a:tailEnd/>
          </a:ln>
        </p:spPr>
        <p:txBody>
          <a:bodyPr wrap="none" anchor="ctr"/>
          <a:lstStyle/>
          <a:p>
            <a:pPr algn="ctr"/>
            <a:r>
              <a:rPr lang="fi-FI"/>
              <a:t>STA 2</a:t>
            </a:r>
            <a:endParaRPr lang="en-US"/>
          </a:p>
        </p:txBody>
      </p:sp>
      <p:sp>
        <p:nvSpPr>
          <p:cNvPr id="59397" name="Line 7"/>
          <p:cNvSpPr>
            <a:spLocks noChangeShapeType="1"/>
          </p:cNvSpPr>
          <p:nvPr/>
        </p:nvSpPr>
        <p:spPr bwMode="auto">
          <a:xfrm>
            <a:off x="2195513" y="4198938"/>
            <a:ext cx="647700" cy="0"/>
          </a:xfrm>
          <a:prstGeom prst="line">
            <a:avLst/>
          </a:prstGeom>
          <a:noFill/>
          <a:ln w="9525">
            <a:solidFill>
              <a:schemeClr val="tx1"/>
            </a:solidFill>
            <a:round/>
            <a:headEnd/>
            <a:tailEnd type="triangle" w="med" len="med"/>
          </a:ln>
        </p:spPr>
        <p:txBody>
          <a:bodyPr/>
          <a:lstStyle/>
          <a:p>
            <a:endParaRPr lang="en-US"/>
          </a:p>
        </p:txBody>
      </p:sp>
      <p:sp>
        <p:nvSpPr>
          <p:cNvPr id="59398" name="Text Box 8"/>
          <p:cNvSpPr txBox="1">
            <a:spLocks noChangeArrowheads="1"/>
          </p:cNvSpPr>
          <p:nvPr/>
        </p:nvSpPr>
        <p:spPr bwMode="auto">
          <a:xfrm>
            <a:off x="2246313" y="3933825"/>
            <a:ext cx="463550" cy="274638"/>
          </a:xfrm>
          <a:prstGeom prst="rect">
            <a:avLst/>
          </a:prstGeom>
          <a:noFill/>
          <a:ln w="9525">
            <a:noFill/>
            <a:miter lim="800000"/>
            <a:headEnd/>
            <a:tailEnd/>
          </a:ln>
        </p:spPr>
        <p:txBody>
          <a:bodyPr wrap="none">
            <a:spAutoFit/>
          </a:bodyPr>
          <a:lstStyle/>
          <a:p>
            <a:r>
              <a:rPr lang="fi-FI"/>
              <a:t>RTS</a:t>
            </a:r>
            <a:endParaRPr lang="en-US"/>
          </a:p>
        </p:txBody>
      </p:sp>
      <p:sp>
        <p:nvSpPr>
          <p:cNvPr id="59399" name="Oval 9"/>
          <p:cNvSpPr>
            <a:spLocks noChangeArrowheads="1"/>
          </p:cNvSpPr>
          <p:nvPr/>
        </p:nvSpPr>
        <p:spPr bwMode="auto">
          <a:xfrm>
            <a:off x="4430713" y="4125913"/>
            <a:ext cx="720725" cy="360362"/>
          </a:xfrm>
          <a:prstGeom prst="ellipse">
            <a:avLst/>
          </a:prstGeom>
          <a:solidFill>
            <a:srgbClr val="FFFF99"/>
          </a:solidFill>
          <a:ln w="9525">
            <a:solidFill>
              <a:schemeClr val="tx1"/>
            </a:solidFill>
            <a:round/>
            <a:headEnd/>
            <a:tailEnd/>
          </a:ln>
        </p:spPr>
        <p:txBody>
          <a:bodyPr wrap="none" anchor="ctr"/>
          <a:lstStyle/>
          <a:p>
            <a:pPr algn="ctr"/>
            <a:r>
              <a:rPr lang="fi-FI"/>
              <a:t>STA 3</a:t>
            </a:r>
            <a:endParaRPr lang="en-US"/>
          </a:p>
        </p:txBody>
      </p:sp>
      <p:sp>
        <p:nvSpPr>
          <p:cNvPr id="59400" name="Oval 10"/>
          <p:cNvSpPr>
            <a:spLocks noChangeArrowheads="1"/>
          </p:cNvSpPr>
          <p:nvPr/>
        </p:nvSpPr>
        <p:spPr bwMode="auto">
          <a:xfrm>
            <a:off x="5653088" y="4125913"/>
            <a:ext cx="720725" cy="360362"/>
          </a:xfrm>
          <a:prstGeom prst="ellipse">
            <a:avLst/>
          </a:prstGeom>
          <a:solidFill>
            <a:srgbClr val="FFFF99"/>
          </a:solidFill>
          <a:ln w="9525">
            <a:solidFill>
              <a:schemeClr val="tx1"/>
            </a:solidFill>
            <a:round/>
            <a:headEnd/>
            <a:tailEnd/>
          </a:ln>
        </p:spPr>
        <p:txBody>
          <a:bodyPr wrap="none" anchor="ctr"/>
          <a:lstStyle/>
          <a:p>
            <a:pPr algn="ctr"/>
            <a:r>
              <a:rPr lang="fi-FI"/>
              <a:t>STA 4</a:t>
            </a:r>
            <a:endParaRPr lang="en-US"/>
          </a:p>
        </p:txBody>
      </p:sp>
      <p:sp>
        <p:nvSpPr>
          <p:cNvPr id="59401" name="Line 16"/>
          <p:cNvSpPr>
            <a:spLocks noChangeShapeType="1"/>
          </p:cNvSpPr>
          <p:nvPr/>
        </p:nvSpPr>
        <p:spPr bwMode="auto">
          <a:xfrm flipH="1">
            <a:off x="2198688" y="4427538"/>
            <a:ext cx="649287" cy="0"/>
          </a:xfrm>
          <a:prstGeom prst="line">
            <a:avLst/>
          </a:prstGeom>
          <a:noFill/>
          <a:ln w="9525">
            <a:solidFill>
              <a:schemeClr val="tx1"/>
            </a:solidFill>
            <a:round/>
            <a:headEnd/>
            <a:tailEnd type="triangle" w="med" len="med"/>
          </a:ln>
        </p:spPr>
        <p:txBody>
          <a:bodyPr/>
          <a:lstStyle/>
          <a:p>
            <a:endParaRPr lang="en-US"/>
          </a:p>
        </p:txBody>
      </p:sp>
      <p:sp>
        <p:nvSpPr>
          <p:cNvPr id="59402" name="Text Box 17"/>
          <p:cNvSpPr txBox="1">
            <a:spLocks noChangeArrowheads="1"/>
          </p:cNvSpPr>
          <p:nvPr/>
        </p:nvSpPr>
        <p:spPr bwMode="auto">
          <a:xfrm>
            <a:off x="2238375" y="4197350"/>
            <a:ext cx="463550" cy="274638"/>
          </a:xfrm>
          <a:prstGeom prst="rect">
            <a:avLst/>
          </a:prstGeom>
          <a:noFill/>
          <a:ln w="9525">
            <a:noFill/>
            <a:miter lim="800000"/>
            <a:headEnd/>
            <a:tailEnd/>
          </a:ln>
        </p:spPr>
        <p:txBody>
          <a:bodyPr wrap="none">
            <a:spAutoFit/>
          </a:bodyPr>
          <a:lstStyle/>
          <a:p>
            <a:r>
              <a:rPr lang="fi-FI"/>
              <a:t>CTS</a:t>
            </a:r>
            <a:endParaRPr lang="en-US"/>
          </a:p>
        </p:txBody>
      </p:sp>
      <p:sp>
        <p:nvSpPr>
          <p:cNvPr id="59403" name="Line 18"/>
          <p:cNvSpPr>
            <a:spLocks noChangeShapeType="1"/>
          </p:cNvSpPr>
          <p:nvPr/>
        </p:nvSpPr>
        <p:spPr bwMode="auto">
          <a:xfrm flipH="1">
            <a:off x="3708400" y="4283075"/>
            <a:ext cx="649288" cy="0"/>
          </a:xfrm>
          <a:prstGeom prst="line">
            <a:avLst/>
          </a:prstGeom>
          <a:noFill/>
          <a:ln w="9525">
            <a:solidFill>
              <a:schemeClr val="tx1"/>
            </a:solidFill>
            <a:round/>
            <a:headEnd type="triangle" w="med" len="med"/>
            <a:tailEnd/>
          </a:ln>
        </p:spPr>
        <p:txBody>
          <a:bodyPr/>
          <a:lstStyle/>
          <a:p>
            <a:endParaRPr lang="en-US"/>
          </a:p>
        </p:txBody>
      </p:sp>
      <p:sp>
        <p:nvSpPr>
          <p:cNvPr id="59404" name="Text Box 19"/>
          <p:cNvSpPr txBox="1">
            <a:spLocks noChangeArrowheads="1"/>
          </p:cNvSpPr>
          <p:nvPr/>
        </p:nvSpPr>
        <p:spPr bwMode="auto">
          <a:xfrm>
            <a:off x="3781425" y="4283075"/>
            <a:ext cx="463550" cy="274638"/>
          </a:xfrm>
          <a:prstGeom prst="rect">
            <a:avLst/>
          </a:prstGeom>
          <a:noFill/>
          <a:ln w="9525">
            <a:noFill/>
            <a:miter lim="800000"/>
            <a:headEnd/>
            <a:tailEnd/>
          </a:ln>
        </p:spPr>
        <p:txBody>
          <a:bodyPr wrap="none">
            <a:spAutoFit/>
          </a:bodyPr>
          <a:lstStyle/>
          <a:p>
            <a:r>
              <a:rPr lang="fi-FI"/>
              <a:t>CTS</a:t>
            </a:r>
            <a:endParaRPr lang="en-US"/>
          </a:p>
        </p:txBody>
      </p:sp>
      <p:sp>
        <p:nvSpPr>
          <p:cNvPr id="59405" name="Line 20"/>
          <p:cNvSpPr>
            <a:spLocks noChangeShapeType="1"/>
          </p:cNvSpPr>
          <p:nvPr/>
        </p:nvSpPr>
        <p:spPr bwMode="auto">
          <a:xfrm flipH="1">
            <a:off x="2198688" y="4714875"/>
            <a:ext cx="649287" cy="0"/>
          </a:xfrm>
          <a:prstGeom prst="line">
            <a:avLst/>
          </a:prstGeom>
          <a:noFill/>
          <a:ln w="9525">
            <a:solidFill>
              <a:schemeClr val="tx1"/>
            </a:solidFill>
            <a:round/>
            <a:headEnd type="triangle" w="med" len="med"/>
            <a:tailEnd/>
          </a:ln>
        </p:spPr>
        <p:txBody>
          <a:bodyPr/>
          <a:lstStyle/>
          <a:p>
            <a:endParaRPr lang="en-US"/>
          </a:p>
        </p:txBody>
      </p:sp>
      <p:sp>
        <p:nvSpPr>
          <p:cNvPr id="59406" name="Text Box 21"/>
          <p:cNvSpPr txBox="1">
            <a:spLocks noChangeArrowheads="1"/>
          </p:cNvSpPr>
          <p:nvPr/>
        </p:nvSpPr>
        <p:spPr bwMode="auto">
          <a:xfrm>
            <a:off x="2127250" y="4454525"/>
            <a:ext cx="666750" cy="274638"/>
          </a:xfrm>
          <a:prstGeom prst="rect">
            <a:avLst/>
          </a:prstGeom>
          <a:noFill/>
          <a:ln w="9525">
            <a:noFill/>
            <a:miter lim="800000"/>
            <a:headEnd/>
            <a:tailEnd/>
          </a:ln>
        </p:spPr>
        <p:txBody>
          <a:bodyPr wrap="none">
            <a:spAutoFit/>
          </a:bodyPr>
          <a:lstStyle/>
          <a:p>
            <a:r>
              <a:rPr lang="fi-FI"/>
              <a:t>CF-End</a:t>
            </a:r>
            <a:endParaRPr lang="en-US"/>
          </a:p>
        </p:txBody>
      </p:sp>
      <p:sp>
        <p:nvSpPr>
          <p:cNvPr id="59407" name="Oval 22"/>
          <p:cNvSpPr>
            <a:spLocks noChangeArrowheads="1"/>
          </p:cNvSpPr>
          <p:nvPr/>
        </p:nvSpPr>
        <p:spPr bwMode="auto">
          <a:xfrm>
            <a:off x="1476375" y="2781300"/>
            <a:ext cx="720725" cy="360363"/>
          </a:xfrm>
          <a:prstGeom prst="ellipse">
            <a:avLst/>
          </a:prstGeom>
          <a:solidFill>
            <a:srgbClr val="FFFF99"/>
          </a:solidFill>
          <a:ln w="9525">
            <a:solidFill>
              <a:schemeClr val="tx1"/>
            </a:solidFill>
            <a:round/>
            <a:headEnd/>
            <a:tailEnd/>
          </a:ln>
        </p:spPr>
        <p:txBody>
          <a:bodyPr wrap="none" anchor="ctr"/>
          <a:lstStyle/>
          <a:p>
            <a:pPr algn="ctr"/>
            <a:r>
              <a:rPr lang="fi-FI"/>
              <a:t>STA 1</a:t>
            </a:r>
            <a:endParaRPr lang="en-US"/>
          </a:p>
        </p:txBody>
      </p:sp>
      <p:sp>
        <p:nvSpPr>
          <p:cNvPr id="59408" name="Oval 23"/>
          <p:cNvSpPr>
            <a:spLocks noChangeArrowheads="1"/>
          </p:cNvSpPr>
          <p:nvPr/>
        </p:nvSpPr>
        <p:spPr bwMode="auto">
          <a:xfrm>
            <a:off x="2987675" y="2852738"/>
            <a:ext cx="720725" cy="360362"/>
          </a:xfrm>
          <a:prstGeom prst="ellipse">
            <a:avLst/>
          </a:prstGeom>
          <a:solidFill>
            <a:srgbClr val="FFFF99"/>
          </a:solidFill>
          <a:ln w="9525">
            <a:solidFill>
              <a:schemeClr val="tx1"/>
            </a:solidFill>
            <a:round/>
            <a:headEnd/>
            <a:tailEnd/>
          </a:ln>
        </p:spPr>
        <p:txBody>
          <a:bodyPr wrap="none" anchor="ctr"/>
          <a:lstStyle/>
          <a:p>
            <a:pPr algn="ctr"/>
            <a:r>
              <a:rPr lang="fi-FI"/>
              <a:t>STA 2</a:t>
            </a:r>
            <a:endParaRPr lang="en-US"/>
          </a:p>
        </p:txBody>
      </p:sp>
      <p:sp>
        <p:nvSpPr>
          <p:cNvPr id="59409" name="Line 24"/>
          <p:cNvSpPr>
            <a:spLocks noChangeShapeType="1"/>
          </p:cNvSpPr>
          <p:nvPr/>
        </p:nvSpPr>
        <p:spPr bwMode="auto">
          <a:xfrm>
            <a:off x="2268538" y="2925763"/>
            <a:ext cx="647700" cy="0"/>
          </a:xfrm>
          <a:prstGeom prst="line">
            <a:avLst/>
          </a:prstGeom>
          <a:noFill/>
          <a:ln w="9525">
            <a:solidFill>
              <a:schemeClr val="tx1"/>
            </a:solidFill>
            <a:round/>
            <a:headEnd/>
            <a:tailEnd type="triangle" w="med" len="med"/>
          </a:ln>
        </p:spPr>
        <p:txBody>
          <a:bodyPr/>
          <a:lstStyle/>
          <a:p>
            <a:endParaRPr lang="en-US"/>
          </a:p>
        </p:txBody>
      </p:sp>
      <p:sp>
        <p:nvSpPr>
          <p:cNvPr id="59410" name="Text Box 25"/>
          <p:cNvSpPr txBox="1">
            <a:spLocks noChangeArrowheads="1"/>
          </p:cNvSpPr>
          <p:nvPr/>
        </p:nvSpPr>
        <p:spPr bwMode="auto">
          <a:xfrm>
            <a:off x="2319338" y="2660650"/>
            <a:ext cx="463550" cy="274638"/>
          </a:xfrm>
          <a:prstGeom prst="rect">
            <a:avLst/>
          </a:prstGeom>
          <a:noFill/>
          <a:ln w="9525">
            <a:noFill/>
            <a:miter lim="800000"/>
            <a:headEnd/>
            <a:tailEnd/>
          </a:ln>
        </p:spPr>
        <p:txBody>
          <a:bodyPr wrap="none">
            <a:spAutoFit/>
          </a:bodyPr>
          <a:lstStyle/>
          <a:p>
            <a:r>
              <a:rPr lang="fi-FI"/>
              <a:t>RTS</a:t>
            </a:r>
            <a:endParaRPr lang="en-US"/>
          </a:p>
        </p:txBody>
      </p:sp>
      <p:sp>
        <p:nvSpPr>
          <p:cNvPr id="59411" name="Oval 26"/>
          <p:cNvSpPr>
            <a:spLocks noChangeArrowheads="1"/>
          </p:cNvSpPr>
          <p:nvPr/>
        </p:nvSpPr>
        <p:spPr bwMode="auto">
          <a:xfrm>
            <a:off x="4503738" y="2852738"/>
            <a:ext cx="720725" cy="360362"/>
          </a:xfrm>
          <a:prstGeom prst="ellipse">
            <a:avLst/>
          </a:prstGeom>
          <a:solidFill>
            <a:srgbClr val="FFFF99"/>
          </a:solidFill>
          <a:ln w="9525">
            <a:solidFill>
              <a:schemeClr val="tx1"/>
            </a:solidFill>
            <a:round/>
            <a:headEnd/>
            <a:tailEnd/>
          </a:ln>
        </p:spPr>
        <p:txBody>
          <a:bodyPr wrap="none" anchor="ctr"/>
          <a:lstStyle/>
          <a:p>
            <a:pPr algn="ctr"/>
            <a:r>
              <a:rPr lang="fi-FI"/>
              <a:t>STA 3</a:t>
            </a:r>
            <a:endParaRPr lang="en-US"/>
          </a:p>
        </p:txBody>
      </p:sp>
      <p:sp>
        <p:nvSpPr>
          <p:cNvPr id="59412" name="Oval 27"/>
          <p:cNvSpPr>
            <a:spLocks noChangeArrowheads="1"/>
          </p:cNvSpPr>
          <p:nvPr/>
        </p:nvSpPr>
        <p:spPr bwMode="auto">
          <a:xfrm>
            <a:off x="5938838" y="2852738"/>
            <a:ext cx="720725" cy="360362"/>
          </a:xfrm>
          <a:prstGeom prst="ellipse">
            <a:avLst/>
          </a:prstGeom>
          <a:solidFill>
            <a:srgbClr val="FFFF99"/>
          </a:solidFill>
          <a:ln w="9525">
            <a:solidFill>
              <a:schemeClr val="tx1"/>
            </a:solidFill>
            <a:round/>
            <a:headEnd/>
            <a:tailEnd/>
          </a:ln>
        </p:spPr>
        <p:txBody>
          <a:bodyPr wrap="none" anchor="ctr"/>
          <a:lstStyle/>
          <a:p>
            <a:pPr algn="ctr"/>
            <a:r>
              <a:rPr lang="fi-FI"/>
              <a:t>STA 4</a:t>
            </a:r>
            <a:endParaRPr lang="en-US"/>
          </a:p>
        </p:txBody>
      </p:sp>
      <p:sp>
        <p:nvSpPr>
          <p:cNvPr id="59413" name="Line 28"/>
          <p:cNvSpPr>
            <a:spLocks noChangeShapeType="1"/>
          </p:cNvSpPr>
          <p:nvPr/>
        </p:nvSpPr>
        <p:spPr bwMode="auto">
          <a:xfrm flipH="1">
            <a:off x="2198688" y="3141663"/>
            <a:ext cx="649287" cy="0"/>
          </a:xfrm>
          <a:prstGeom prst="line">
            <a:avLst/>
          </a:prstGeom>
          <a:noFill/>
          <a:ln w="9525">
            <a:solidFill>
              <a:schemeClr val="tx1"/>
            </a:solidFill>
            <a:round/>
            <a:headEnd/>
            <a:tailEnd type="triangle" w="med" len="med"/>
          </a:ln>
        </p:spPr>
        <p:txBody>
          <a:bodyPr/>
          <a:lstStyle/>
          <a:p>
            <a:endParaRPr lang="en-US"/>
          </a:p>
        </p:txBody>
      </p:sp>
      <p:sp>
        <p:nvSpPr>
          <p:cNvPr id="59414" name="Text Box 29"/>
          <p:cNvSpPr txBox="1">
            <a:spLocks noChangeArrowheads="1"/>
          </p:cNvSpPr>
          <p:nvPr/>
        </p:nvSpPr>
        <p:spPr bwMode="auto">
          <a:xfrm>
            <a:off x="2311400" y="2924175"/>
            <a:ext cx="463550" cy="274638"/>
          </a:xfrm>
          <a:prstGeom prst="rect">
            <a:avLst/>
          </a:prstGeom>
          <a:noFill/>
          <a:ln w="9525">
            <a:noFill/>
            <a:miter lim="800000"/>
            <a:headEnd/>
            <a:tailEnd/>
          </a:ln>
        </p:spPr>
        <p:txBody>
          <a:bodyPr wrap="none">
            <a:spAutoFit/>
          </a:bodyPr>
          <a:lstStyle/>
          <a:p>
            <a:r>
              <a:rPr lang="fi-FI"/>
              <a:t>CTS</a:t>
            </a:r>
            <a:endParaRPr lang="en-US"/>
          </a:p>
        </p:txBody>
      </p:sp>
      <p:sp>
        <p:nvSpPr>
          <p:cNvPr id="59415" name="Line 30"/>
          <p:cNvSpPr>
            <a:spLocks noChangeShapeType="1"/>
          </p:cNvSpPr>
          <p:nvPr/>
        </p:nvSpPr>
        <p:spPr bwMode="auto">
          <a:xfrm flipH="1">
            <a:off x="3781425" y="3082925"/>
            <a:ext cx="649288" cy="0"/>
          </a:xfrm>
          <a:prstGeom prst="line">
            <a:avLst/>
          </a:prstGeom>
          <a:noFill/>
          <a:ln w="9525">
            <a:solidFill>
              <a:schemeClr val="tx1"/>
            </a:solidFill>
            <a:round/>
            <a:headEnd type="triangle" w="med" len="med"/>
            <a:tailEnd/>
          </a:ln>
        </p:spPr>
        <p:txBody>
          <a:bodyPr/>
          <a:lstStyle/>
          <a:p>
            <a:endParaRPr lang="en-US"/>
          </a:p>
        </p:txBody>
      </p:sp>
      <p:sp>
        <p:nvSpPr>
          <p:cNvPr id="59416" name="Text Box 31"/>
          <p:cNvSpPr txBox="1">
            <a:spLocks noChangeArrowheads="1"/>
          </p:cNvSpPr>
          <p:nvPr/>
        </p:nvSpPr>
        <p:spPr bwMode="auto">
          <a:xfrm>
            <a:off x="3851275" y="2867025"/>
            <a:ext cx="463550" cy="274638"/>
          </a:xfrm>
          <a:prstGeom prst="rect">
            <a:avLst/>
          </a:prstGeom>
          <a:noFill/>
          <a:ln w="9525">
            <a:noFill/>
            <a:miter lim="800000"/>
            <a:headEnd/>
            <a:tailEnd/>
          </a:ln>
        </p:spPr>
        <p:txBody>
          <a:bodyPr wrap="none">
            <a:spAutoFit/>
          </a:bodyPr>
          <a:lstStyle/>
          <a:p>
            <a:r>
              <a:rPr lang="fi-FI"/>
              <a:t>CTS</a:t>
            </a:r>
            <a:endParaRPr lang="en-US"/>
          </a:p>
        </p:txBody>
      </p:sp>
      <p:sp>
        <p:nvSpPr>
          <p:cNvPr id="59417" name="Line 32"/>
          <p:cNvSpPr>
            <a:spLocks noChangeShapeType="1"/>
          </p:cNvSpPr>
          <p:nvPr/>
        </p:nvSpPr>
        <p:spPr bwMode="auto">
          <a:xfrm flipH="1">
            <a:off x="5219700" y="3009900"/>
            <a:ext cx="649288" cy="0"/>
          </a:xfrm>
          <a:prstGeom prst="line">
            <a:avLst/>
          </a:prstGeom>
          <a:noFill/>
          <a:ln w="9525">
            <a:solidFill>
              <a:schemeClr val="tx1"/>
            </a:solidFill>
            <a:round/>
            <a:headEnd/>
            <a:tailEnd type="triangle" w="med" len="med"/>
          </a:ln>
        </p:spPr>
        <p:txBody>
          <a:bodyPr/>
          <a:lstStyle/>
          <a:p>
            <a:endParaRPr lang="en-US"/>
          </a:p>
        </p:txBody>
      </p:sp>
      <p:sp>
        <p:nvSpPr>
          <p:cNvPr id="59418" name="Text Box 33"/>
          <p:cNvSpPr txBox="1">
            <a:spLocks noChangeArrowheads="1"/>
          </p:cNvSpPr>
          <p:nvPr/>
        </p:nvSpPr>
        <p:spPr bwMode="auto">
          <a:xfrm>
            <a:off x="5219700" y="2794000"/>
            <a:ext cx="666750" cy="274638"/>
          </a:xfrm>
          <a:prstGeom prst="rect">
            <a:avLst/>
          </a:prstGeom>
          <a:noFill/>
          <a:ln w="9525">
            <a:noFill/>
            <a:miter lim="800000"/>
            <a:headEnd/>
            <a:tailEnd/>
          </a:ln>
        </p:spPr>
        <p:txBody>
          <a:bodyPr wrap="none">
            <a:spAutoFit/>
          </a:bodyPr>
          <a:lstStyle/>
          <a:p>
            <a:r>
              <a:rPr lang="fi-FI"/>
              <a:t>CF-End</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GB" smtClean="0"/>
              <a:t>Pre-motion</a:t>
            </a:r>
            <a:endParaRPr lang="en-US" smtClean="0"/>
          </a:p>
        </p:txBody>
      </p:sp>
      <p:sp>
        <p:nvSpPr>
          <p:cNvPr id="78851" name="Rectangle 3"/>
          <p:cNvSpPr>
            <a:spLocks noGrp="1" noChangeArrowheads="1"/>
          </p:cNvSpPr>
          <p:nvPr>
            <p:ph type="body" idx="1"/>
          </p:nvPr>
        </p:nvSpPr>
        <p:spPr/>
        <p:txBody>
          <a:bodyPr/>
          <a:lstStyle/>
          <a:p>
            <a:r>
              <a:rPr lang="en-US" smtClean="0"/>
              <a:t>Do you accept to include the normative text as described in 11-11-0384-00-00ac-resolutions-to-static-RTS-CTS-comments.doc to the spec framework document and to solve CIDs </a:t>
            </a:r>
            <a:r>
              <a:rPr lang="en-GB" smtClean="0"/>
              <a:t>683, 698 and 1236</a:t>
            </a:r>
            <a:r>
              <a:rPr lang="en-US" smtClean="0"/>
              <a:t> ? </a:t>
            </a:r>
          </a:p>
          <a:p>
            <a:endParaRPr lang="fi-FI" smtClean="0"/>
          </a:p>
          <a:p>
            <a:r>
              <a:rPr lang="fi-FI" smtClean="0"/>
              <a:t>Y</a:t>
            </a:r>
          </a:p>
          <a:p>
            <a:r>
              <a:rPr lang="fi-FI" smtClean="0"/>
              <a:t>N</a:t>
            </a:r>
          </a:p>
          <a:p>
            <a:r>
              <a:rPr lang="fi-FI" smtClean="0"/>
              <a:t>A</a:t>
            </a:r>
            <a:endParaRPr lang="en-US" smtClean="0"/>
          </a:p>
          <a:p>
            <a:endParaRPr lang="fi-FI"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a:noFill/>
        </p:spPr>
        <p:txBody>
          <a:bodyPr/>
          <a:lstStyle/>
          <a:p>
            <a:r>
              <a:rPr lang="en-US" smtClean="0"/>
              <a:t>March 2011</a:t>
            </a:r>
          </a:p>
        </p:txBody>
      </p:sp>
      <p:sp>
        <p:nvSpPr>
          <p:cNvPr id="34818" name="Slide Number Placeholder 5"/>
          <p:cNvSpPr>
            <a:spLocks noGrp="1"/>
          </p:cNvSpPr>
          <p:nvPr>
            <p:ph type="sldNum" sz="quarter" idx="12"/>
          </p:nvPr>
        </p:nvSpPr>
        <p:spPr>
          <a:xfrm>
            <a:off x="4395788" y="6475413"/>
            <a:ext cx="428625" cy="182562"/>
          </a:xfrm>
          <a:noFill/>
        </p:spPr>
        <p:txBody>
          <a:bodyPr/>
          <a:lstStyle/>
          <a:p>
            <a:r>
              <a:rPr lang="en-US" smtClean="0"/>
              <a:t>Slide </a:t>
            </a:r>
            <a:fld id="{6B411651-8FC2-41F7-8C3D-E5BD70518609}" type="slidenum">
              <a:rPr lang="en-US" smtClean="0"/>
              <a:pPr/>
              <a:t>3</a:t>
            </a:fld>
            <a:endParaRPr lang="en-US" smtClean="0"/>
          </a:p>
        </p:txBody>
      </p:sp>
      <p:sp>
        <p:nvSpPr>
          <p:cNvPr id="34819" name="Rectangle 2"/>
          <p:cNvSpPr>
            <a:spLocks noGrp="1" noChangeArrowheads="1"/>
          </p:cNvSpPr>
          <p:nvPr>
            <p:ph type="title"/>
          </p:nvPr>
        </p:nvSpPr>
        <p:spPr/>
        <p:txBody>
          <a:bodyPr/>
          <a:lstStyle/>
          <a:p>
            <a:pPr eaLnBrk="1" hangingPunct="1"/>
            <a:r>
              <a:rPr lang="en-US" smtClean="0"/>
              <a:t>Recap, RTS/CTS </a:t>
            </a:r>
            <a:r>
              <a:rPr lang="en-GB" smtClean="0"/>
              <a:t>in 802.11ac</a:t>
            </a:r>
          </a:p>
        </p:txBody>
      </p:sp>
      <p:pic>
        <p:nvPicPr>
          <p:cNvPr id="34820" name="Picture 2"/>
          <p:cNvPicPr>
            <a:picLocks noChangeAspect="1" noChangeArrowheads="1"/>
          </p:cNvPicPr>
          <p:nvPr/>
        </p:nvPicPr>
        <p:blipFill>
          <a:blip r:embed="rId2"/>
          <a:srcRect/>
          <a:stretch>
            <a:fillRect/>
          </a:stretch>
        </p:blipFill>
        <p:spPr bwMode="auto">
          <a:xfrm>
            <a:off x="649288" y="2133600"/>
            <a:ext cx="7810500" cy="3986213"/>
          </a:xfrm>
          <a:prstGeom prst="rect">
            <a:avLst/>
          </a:prstGeom>
          <a:noFill/>
          <a:ln w="9525">
            <a:noFill/>
            <a:miter lim="800000"/>
            <a:headEnd/>
            <a:tailEnd/>
          </a:ln>
        </p:spPr>
      </p:pic>
      <p:sp>
        <p:nvSpPr>
          <p:cNvPr id="34821" name="Text Box 7"/>
          <p:cNvSpPr txBox="1">
            <a:spLocks noChangeArrowheads="1"/>
          </p:cNvSpPr>
          <p:nvPr/>
        </p:nvSpPr>
        <p:spPr bwMode="auto">
          <a:xfrm>
            <a:off x="879475" y="6116638"/>
            <a:ext cx="5284788" cy="304800"/>
          </a:xfrm>
          <a:prstGeom prst="rect">
            <a:avLst/>
          </a:prstGeom>
          <a:noFill/>
          <a:ln w="9525">
            <a:noFill/>
            <a:miter lim="800000"/>
            <a:headEnd/>
            <a:tailEnd/>
          </a:ln>
        </p:spPr>
        <p:txBody>
          <a:bodyPr wrap="none">
            <a:spAutoFit/>
          </a:bodyPr>
          <a:lstStyle/>
          <a:p>
            <a:r>
              <a:rPr lang="fi-FI" sz="1400"/>
              <a:t>Please note, the total duration of the TXOP is between [0…TXOPlimit]</a:t>
            </a:r>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p:cNvSpPr>
            <a:spLocks noGrp="1"/>
          </p:cNvSpPr>
          <p:nvPr>
            <p:ph type="dt" sz="quarter" idx="10"/>
          </p:nvPr>
        </p:nvSpPr>
        <p:spPr>
          <a:noFill/>
        </p:spPr>
        <p:txBody>
          <a:bodyPr/>
          <a:lstStyle/>
          <a:p>
            <a:r>
              <a:rPr lang="en-US" smtClean="0"/>
              <a:t>March 2011</a:t>
            </a:r>
          </a:p>
        </p:txBody>
      </p:sp>
      <p:sp>
        <p:nvSpPr>
          <p:cNvPr id="35842" name="Slide Number Placeholder 5"/>
          <p:cNvSpPr>
            <a:spLocks noGrp="1"/>
          </p:cNvSpPr>
          <p:nvPr>
            <p:ph type="sldNum" sz="quarter" idx="12"/>
          </p:nvPr>
        </p:nvSpPr>
        <p:spPr>
          <a:xfrm>
            <a:off x="4395788" y="6475413"/>
            <a:ext cx="428625" cy="182562"/>
          </a:xfrm>
          <a:noFill/>
        </p:spPr>
        <p:txBody>
          <a:bodyPr/>
          <a:lstStyle/>
          <a:p>
            <a:r>
              <a:rPr lang="en-US" smtClean="0"/>
              <a:t>Slide </a:t>
            </a:r>
            <a:fld id="{6753835D-5F12-44DD-9528-FEF8A7F8A193}" type="slidenum">
              <a:rPr lang="en-US" smtClean="0"/>
              <a:pPr/>
              <a:t>4</a:t>
            </a:fld>
            <a:endParaRPr lang="en-US" smtClean="0"/>
          </a:p>
        </p:txBody>
      </p:sp>
      <p:sp>
        <p:nvSpPr>
          <p:cNvPr id="35843" name="Rectangle 2"/>
          <p:cNvSpPr>
            <a:spLocks noGrp="1" noChangeArrowheads="1"/>
          </p:cNvSpPr>
          <p:nvPr>
            <p:ph type="title"/>
          </p:nvPr>
        </p:nvSpPr>
        <p:spPr/>
        <p:txBody>
          <a:bodyPr/>
          <a:lstStyle/>
          <a:p>
            <a:pPr eaLnBrk="1" hangingPunct="1"/>
            <a:r>
              <a:rPr lang="en-GB" smtClean="0"/>
              <a:t>Recap, RTS/CTS in 802.11ac</a:t>
            </a:r>
          </a:p>
        </p:txBody>
      </p:sp>
      <p:sp>
        <p:nvSpPr>
          <p:cNvPr id="35844" name="Rectangle 3"/>
          <p:cNvSpPr>
            <a:spLocks noGrp="1" noChangeArrowheads="1"/>
          </p:cNvSpPr>
          <p:nvPr>
            <p:ph type="body" idx="1"/>
          </p:nvPr>
        </p:nvSpPr>
        <p:spPr>
          <a:xfrm>
            <a:off x="685800" y="1981200"/>
            <a:ext cx="7847013" cy="4400550"/>
          </a:xfrm>
        </p:spPr>
        <p:txBody>
          <a:bodyPr/>
          <a:lstStyle/>
          <a:p>
            <a:pPr eaLnBrk="1" hangingPunct="1"/>
            <a:r>
              <a:rPr lang="en-US" sz="2000" smtClean="0"/>
              <a:t>RTS is transmitted to all channels that are requested to be reserved</a:t>
            </a:r>
          </a:p>
          <a:p>
            <a:pPr eaLnBrk="1" hangingPunct="1"/>
            <a:r>
              <a:rPr lang="en-US" sz="2000" smtClean="0"/>
              <a:t>CTS is transmitted to all channels that are reserved</a:t>
            </a:r>
          </a:p>
          <a:p>
            <a:pPr lvl="1" eaLnBrk="1" hangingPunct="1"/>
            <a:r>
              <a:rPr lang="en-US" sz="1800" smtClean="0"/>
              <a:t>RTS and CTS are received only on the primary channel</a:t>
            </a:r>
          </a:p>
          <a:p>
            <a:pPr eaLnBrk="1" hangingPunct="1"/>
            <a:r>
              <a:rPr lang="en-US" sz="2000" smtClean="0"/>
              <a:t>802.11ac includes information to RTS and CTS:</a:t>
            </a:r>
          </a:p>
          <a:p>
            <a:pPr lvl="1" eaLnBrk="1" hangingPunct="1"/>
            <a:r>
              <a:rPr lang="en-US" sz="1800" smtClean="0"/>
              <a:t>Provides static/dynamic BW reservation mode (1 bit)</a:t>
            </a:r>
          </a:p>
          <a:p>
            <a:pPr lvl="1" eaLnBrk="1" hangingPunct="1"/>
            <a:r>
              <a:rPr lang="en-US" sz="1800" smtClean="0"/>
              <a:t>Channel BW (2 bits) is indicated in both RTS and CTS frames</a:t>
            </a:r>
          </a:p>
          <a:p>
            <a:pPr eaLnBrk="1" hangingPunct="1"/>
            <a:r>
              <a:rPr lang="en-US" sz="2000" smtClean="0"/>
              <a:t>The 802.11ac introduces CCA to all bandwidths</a:t>
            </a:r>
          </a:p>
          <a:p>
            <a:pPr lvl="1" eaLnBrk="1" hangingPunct="1"/>
            <a:r>
              <a:rPr lang="en-US" sz="1800" smtClean="0"/>
              <a:t>CCA is performed by RTS and CTS transmitters a PIFS before RTS transmission</a:t>
            </a:r>
          </a:p>
          <a:p>
            <a:pPr eaLnBrk="1" hangingPunct="1"/>
            <a:r>
              <a:rPr lang="en-US" sz="2000" smtClean="0"/>
              <a:t>Highest transmission bandwidth is used if possible, otherwise the lower option is used (Minimum is 20 MHz)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lstStyle/>
          <a:p>
            <a:pPr eaLnBrk="1" hangingPunct="1"/>
            <a:r>
              <a:rPr lang="en-US" smtClean="0"/>
              <a:t>Recap, Reservation Control in RTS CTS</a:t>
            </a:r>
          </a:p>
        </p:txBody>
      </p:sp>
      <p:sp>
        <p:nvSpPr>
          <p:cNvPr id="36866" name="Rectangle 3"/>
          <p:cNvSpPr>
            <a:spLocks noGrp="1" noChangeArrowheads="1"/>
          </p:cNvSpPr>
          <p:nvPr>
            <p:ph type="body" idx="4294967295"/>
          </p:nvPr>
        </p:nvSpPr>
        <p:spPr>
          <a:xfrm>
            <a:off x="900113" y="1773238"/>
            <a:ext cx="7772400" cy="4114800"/>
          </a:xfrm>
        </p:spPr>
        <p:txBody>
          <a:bodyPr/>
          <a:lstStyle/>
          <a:p>
            <a:pPr eaLnBrk="1" hangingPunct="1"/>
            <a:r>
              <a:rPr lang="en-GB" smtClean="0"/>
              <a:t>Static reservation :( All or nothing)</a:t>
            </a:r>
          </a:p>
          <a:p>
            <a:pPr lvl="1" eaLnBrk="1" hangingPunct="1"/>
            <a:r>
              <a:rPr lang="en-GB" smtClean="0"/>
              <a:t>CTS reserves the whole requested bandwidth</a:t>
            </a:r>
          </a:p>
          <a:p>
            <a:pPr lvl="2" eaLnBrk="1" hangingPunct="1"/>
            <a:r>
              <a:rPr lang="en-GB" sz="2000" smtClean="0"/>
              <a:t>Any busy channel avoids the CTS transmission, i.e. signaling fails easily</a:t>
            </a:r>
          </a:p>
          <a:p>
            <a:pPr eaLnBrk="1" hangingPunct="1"/>
            <a:r>
              <a:rPr lang="en-GB" smtClean="0"/>
              <a:t>Dynamic reservation :( Anything will do)</a:t>
            </a:r>
          </a:p>
          <a:p>
            <a:pPr lvl="1" eaLnBrk="1" hangingPunct="1"/>
            <a:r>
              <a:rPr lang="en-GB" smtClean="0"/>
              <a:t>CTS reserves any available bandwidth</a:t>
            </a:r>
          </a:p>
          <a:p>
            <a:pPr lvl="2" eaLnBrk="1" hangingPunct="1"/>
            <a:r>
              <a:rPr lang="en-GB" sz="2000" smtClean="0"/>
              <a:t>The RTS transmitter does not know the bandwidth of the reservation which complicates the estimation of reservation duration</a:t>
            </a:r>
          </a:p>
          <a:p>
            <a:pPr lvl="2" eaLnBrk="1" hangingPunct="1"/>
            <a:r>
              <a:rPr lang="en-GB" sz="2000" smtClean="0"/>
              <a:t>Reservation of small bandwidth may reduce the throughput of BSS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GB" smtClean="0"/>
              <a:t>Recap, RTS transmission</a:t>
            </a:r>
          </a:p>
        </p:txBody>
      </p:sp>
      <p:sp>
        <p:nvSpPr>
          <p:cNvPr id="37890" name="Rectangle 3"/>
          <p:cNvSpPr>
            <a:spLocks noGrp="1" noChangeArrowheads="1"/>
          </p:cNvSpPr>
          <p:nvPr>
            <p:ph type="body" idx="1"/>
          </p:nvPr>
        </p:nvSpPr>
        <p:spPr/>
        <p:txBody>
          <a:bodyPr/>
          <a:lstStyle/>
          <a:p>
            <a:pPr eaLnBrk="1" hangingPunct="1"/>
            <a:r>
              <a:rPr lang="en-US" smtClean="0"/>
              <a:t>9.2.5.4 Setting and resetting the NAV [802.11 2007]</a:t>
            </a:r>
            <a:r>
              <a:rPr lang="en-US" b="0" smtClean="0"/>
              <a:t>: </a:t>
            </a:r>
          </a:p>
          <a:p>
            <a:pPr lvl="1" eaLnBrk="1" hangingPunct="1"/>
            <a:r>
              <a:rPr lang="en-US" b="1" i="1" smtClean="0"/>
              <a:t>“A STA that used information from an RTS frame as the most recent basis to update its NAV setting is permitted to reset its NAV if no PHY-RXSTART.indication is detected from the PHY during a period with a duration of (2 × aSIFSTime) + (CTS_Time) + aPHY-RX-START-Delay + (2 × aSlotTime) starting at the PHY-RXEND.indication corresponding to the detection of the RTS frame.”</a:t>
            </a:r>
          </a:p>
          <a:p>
            <a:pPr eaLnBrk="1" hangingPunct="1"/>
            <a:r>
              <a:rPr lang="en-US" b="0" smtClean="0"/>
              <a:t>Any PLCP preamble that is received within CTS_Timeout sets the NAV</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mtClean="0"/>
              <a:t>Recap, CTS Procedure</a:t>
            </a:r>
          </a:p>
        </p:txBody>
      </p:sp>
      <p:sp>
        <p:nvSpPr>
          <p:cNvPr id="38914" name="Rectangle 3"/>
          <p:cNvSpPr>
            <a:spLocks noGrp="1" noChangeArrowheads="1"/>
          </p:cNvSpPr>
          <p:nvPr>
            <p:ph type="body" idx="1"/>
          </p:nvPr>
        </p:nvSpPr>
        <p:spPr/>
        <p:txBody>
          <a:bodyPr/>
          <a:lstStyle/>
          <a:p>
            <a:pPr eaLnBrk="1" hangingPunct="1"/>
            <a:r>
              <a:rPr lang="en-US" smtClean="0"/>
              <a:t>9.2.5.7 CTS procedure [802.11 2007]</a:t>
            </a:r>
            <a:r>
              <a:rPr lang="en-US" b="0" smtClean="0"/>
              <a:t>: </a:t>
            </a:r>
          </a:p>
          <a:p>
            <a:pPr lvl="1" eaLnBrk="1" hangingPunct="1"/>
            <a:r>
              <a:rPr lang="en-US" i="1" smtClean="0"/>
              <a:t>”</a:t>
            </a:r>
            <a:r>
              <a:rPr lang="en-US" b="1" i="1" smtClean="0"/>
              <a:t>A STA that is addressed by an RTS frame shall transmit a CTS frame after a SIFS period if the NAV at the STA receiving the RTS frame indicates that the medium is idle. If the NAV at the STA receiving the RTS indicates the medium is not idle, that STA shall not respond to the RTS frame.”</a:t>
            </a:r>
          </a:p>
          <a:p>
            <a:pPr eaLnBrk="1" hangingPunct="1"/>
            <a:r>
              <a:rPr lang="en-US" b="0" smtClean="0"/>
              <a:t>When the NAV is set, CTS cannot be send</a:t>
            </a:r>
          </a:p>
          <a:p>
            <a:pPr lvl="1" eaLnBrk="1" hangingPunct="1"/>
            <a:r>
              <a:rPr lang="fi-FI" b="1" smtClean="0"/>
              <a:t>802.11ac and 802.11 Mb 6.05 sets an exception, CTS will be responded to RTS received from saved TXOP holder, this is explained in the following slide</a:t>
            </a:r>
            <a:endParaRPr lang="en-US" b="1"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p:txBody>
          <a:bodyPr/>
          <a:lstStyle/>
          <a:p>
            <a:pPr eaLnBrk="1" hangingPunct="1"/>
            <a:r>
              <a:rPr lang="en-US" smtClean="0"/>
              <a:t>Recap, Double RTS CTS Signaling</a:t>
            </a:r>
          </a:p>
        </p:txBody>
      </p:sp>
      <p:sp>
        <p:nvSpPr>
          <p:cNvPr id="39938" name="Rectangle 3"/>
          <p:cNvSpPr>
            <a:spLocks noGrp="1" noChangeArrowheads="1"/>
          </p:cNvSpPr>
          <p:nvPr>
            <p:ph type="body" idx="4294967295"/>
          </p:nvPr>
        </p:nvSpPr>
        <p:spPr>
          <a:xfrm>
            <a:off x="323850" y="1628775"/>
            <a:ext cx="8496300" cy="1800225"/>
          </a:xfrm>
        </p:spPr>
        <p:txBody>
          <a:bodyPr/>
          <a:lstStyle/>
          <a:p>
            <a:pPr lvl="1" eaLnBrk="1" hangingPunct="1">
              <a:lnSpc>
                <a:spcPct val="90000"/>
              </a:lnSpc>
              <a:buFontTx/>
              <a:buNone/>
            </a:pPr>
            <a:r>
              <a:rPr lang="en-US" sz="1600" smtClean="0"/>
              <a:t>Dual RTS CTS signaling is possible based on the following additional rules [802.11-REVmb/D6.05, 9.19.2.2]:</a:t>
            </a:r>
          </a:p>
          <a:p>
            <a:pPr lvl="1" eaLnBrk="1" hangingPunct="1">
              <a:lnSpc>
                <a:spcPct val="90000"/>
              </a:lnSpc>
            </a:pPr>
            <a:r>
              <a:rPr lang="en-US" sz="1600" smtClean="0"/>
              <a:t>Receiving STA stores the address of TXOP holder after receiving RTS-1 during the initial frame exchange sequence</a:t>
            </a:r>
          </a:p>
          <a:p>
            <a:pPr lvl="1" eaLnBrk="1" hangingPunct="1">
              <a:lnSpc>
                <a:spcPct val="90000"/>
              </a:lnSpc>
            </a:pPr>
            <a:r>
              <a:rPr lang="en-US" sz="1600" smtClean="0"/>
              <a:t>Receiving STA shall reply with CTS frame if RA address of RTS-2 equals its MAC address and TA address of RTS-2 equals saved TXOP holder’s address, without regard for, and without resetting, its NAV</a:t>
            </a:r>
          </a:p>
        </p:txBody>
      </p:sp>
      <p:pic>
        <p:nvPicPr>
          <p:cNvPr id="39939" name="Picture 2"/>
          <p:cNvPicPr>
            <a:picLocks noChangeAspect="1" noChangeArrowheads="1"/>
          </p:cNvPicPr>
          <p:nvPr/>
        </p:nvPicPr>
        <p:blipFill>
          <a:blip r:embed="rId2"/>
          <a:srcRect/>
          <a:stretch>
            <a:fillRect/>
          </a:stretch>
        </p:blipFill>
        <p:spPr bwMode="auto">
          <a:xfrm>
            <a:off x="1116013" y="3213100"/>
            <a:ext cx="6911975" cy="347503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mtClean="0"/>
              <a:t>Probing RTS CTS in Brief</a:t>
            </a:r>
          </a:p>
        </p:txBody>
      </p:sp>
      <p:sp>
        <p:nvSpPr>
          <p:cNvPr id="41986" name="Rectangle 3"/>
          <p:cNvSpPr>
            <a:spLocks noGrp="1" noChangeArrowheads="1"/>
          </p:cNvSpPr>
          <p:nvPr>
            <p:ph type="body" idx="1"/>
          </p:nvPr>
        </p:nvSpPr>
        <p:spPr/>
        <p:txBody>
          <a:bodyPr/>
          <a:lstStyle/>
          <a:p>
            <a:pPr eaLnBrk="1" hangingPunct="1"/>
            <a:r>
              <a:rPr lang="en-US" smtClean="0"/>
              <a:t>RTS transmitter uses static reservation and short duration field to indicate probing reservation</a:t>
            </a:r>
          </a:p>
          <a:p>
            <a:pPr eaLnBrk="1" hangingPunct="1"/>
            <a:r>
              <a:rPr lang="en-US" smtClean="0"/>
              <a:t>CTS transmitter decides:</a:t>
            </a:r>
          </a:p>
          <a:p>
            <a:pPr lvl="1" eaLnBrk="1" hangingPunct="1"/>
            <a:r>
              <a:rPr lang="en-US" smtClean="0"/>
              <a:t>If the requested resources may be reserved, then the CTS transmitter calculates the NAV duration from the duration in RTS frame</a:t>
            </a:r>
          </a:p>
          <a:p>
            <a:pPr lvl="1" eaLnBrk="1" hangingPunct="1"/>
            <a:r>
              <a:rPr lang="en-US" smtClean="0"/>
              <a:t>If the requested resources may not be reserved, then the CTS transmitter sets short NAV duration</a:t>
            </a:r>
          </a:p>
          <a:p>
            <a:pPr eaLnBrk="1" hangingPunct="1"/>
            <a:r>
              <a:rPr lang="en-US" smtClean="0"/>
              <a:t>If CTS contains long NAV, the RTS transmitter may transmit CTS_to_self to extend the NAV in its coverage</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18454</TotalTime>
  <Words>1339</Words>
  <Application>Microsoft Office PowerPoint</Application>
  <PresentationFormat>On-screen Show (4:3)</PresentationFormat>
  <Paragraphs>185</Paragraphs>
  <Slides>24</Slides>
  <Notes>2</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2</vt:i4>
      </vt:variant>
      <vt:variant>
        <vt:lpstr>Slide Titles</vt:lpstr>
      </vt:variant>
      <vt:variant>
        <vt:i4>24</vt:i4>
      </vt:variant>
    </vt:vector>
  </HeadingPairs>
  <TitlesOfParts>
    <vt:vector size="30" baseType="lpstr">
      <vt:lpstr>Times New Roman</vt:lpstr>
      <vt:lpstr>Arial</vt:lpstr>
      <vt:lpstr>Nokia Standard Multiscript</vt:lpstr>
      <vt:lpstr>802-11-Submission</vt:lpstr>
      <vt:lpstr>Document</vt:lpstr>
      <vt:lpstr>Equation</vt:lpstr>
      <vt:lpstr>Resolutions to Static RTS CTS Comments</vt:lpstr>
      <vt:lpstr>Abstract</vt:lpstr>
      <vt:lpstr>Recap, RTS/CTS in 802.11ac</vt:lpstr>
      <vt:lpstr>Recap, RTS/CTS in 802.11ac</vt:lpstr>
      <vt:lpstr>Recap, Reservation Control in RTS CTS</vt:lpstr>
      <vt:lpstr>Recap, RTS transmission</vt:lpstr>
      <vt:lpstr>Recap, CTS Procedure</vt:lpstr>
      <vt:lpstr>Recap, Double RTS CTS Signaling</vt:lpstr>
      <vt:lpstr>Probing RTS CTS in Brief</vt:lpstr>
      <vt:lpstr>Duration Field Handling</vt:lpstr>
      <vt:lpstr>Slide 11</vt:lpstr>
      <vt:lpstr>Slide 12</vt:lpstr>
      <vt:lpstr>Slide 13</vt:lpstr>
      <vt:lpstr>Slide 14</vt:lpstr>
      <vt:lpstr>Slide 15</vt:lpstr>
      <vt:lpstr>Double Probing for AP, Improved Resource Use</vt:lpstr>
      <vt:lpstr>Comparison of Reservation Alternatives</vt:lpstr>
      <vt:lpstr>Overhead of Reservation Alternatives</vt:lpstr>
      <vt:lpstr>Overhead of Reservation Alternatives</vt:lpstr>
      <vt:lpstr>Adaptivity of Reservation Alternatives </vt:lpstr>
      <vt:lpstr>Conclusions</vt:lpstr>
      <vt:lpstr>Back-up: Greedy Reservation</vt:lpstr>
      <vt:lpstr>Back-up: Extending vs. Resetting the NAV</vt:lpstr>
      <vt:lpstr>Pre-motion</vt:lpstr>
    </vt:vector>
  </TitlesOfParts>
  <Company>NOKIA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Medium Reservation Procedures</dc:title>
  <dc:creator>e2ong</dc:creator>
  <cp:lastModifiedBy>kneckt</cp:lastModifiedBy>
  <cp:revision>267</cp:revision>
  <cp:lastPrinted>1998-02-10T13:28:06Z</cp:lastPrinted>
  <dcterms:created xsi:type="dcterms:W3CDTF">2011-01-25T07:26:09Z</dcterms:created>
  <dcterms:modified xsi:type="dcterms:W3CDTF">2011-03-14T12:51:21Z</dcterms:modified>
</cp:coreProperties>
</file>