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66" r:id="rId4"/>
    <p:sldId id="271" r:id="rId5"/>
    <p:sldId id="272" r:id="rId6"/>
    <p:sldId id="273" r:id="rId7"/>
    <p:sldId id="274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4839CF2C-EFC4-A04F-A170-1977FA97D39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E0602F7-9EF9-F749-897E-181131A2B654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EC11D1A-2C70-074D-8BD8-6DF097EDC262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65F2F97-A7D4-8642-8C6F-586119C4E18D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0454B55-BA28-3744-9A24-E9C7BE05A14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862FE61-3315-A94D-A7DB-70BC4F45890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3473B4-DE58-5941-AA7C-29F553518AF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F4856A-DC04-424E-8DEA-EEDE997EF6F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C5340D0-A785-0B42-9084-0F923B951AD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3806E5-04BA-1F46-BCC2-A00EF509615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997CFE-B7C5-8A4B-A250-57A5C00CDED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7CE3B07-230E-3646-8B5A-729AE91B00C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9D50067-F23C-B948-8CB9-5D23A4C98BC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BDC72CF-B094-EF4C-B30D-367F9B4E450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50C3B9C-6D8D-A24F-BA8D-551F7986007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0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smtClean="0"/>
              <a:t>March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0729" y="6475413"/>
            <a:ext cx="24531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smtClean="0"/>
              <a:t>Marc Emmelmann, Fraunhofer FOKUS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045D058-7C7E-084C-985E-388E8E76F739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-11/0357r0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D8887A-33D5-2345-9E4D-04E67E7A95B9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 focused path </a:t>
            </a:r>
            <a:r>
              <a:rPr lang="en-US" dirty="0" err="1" smtClean="0"/>
              <a:t>torwards</a:t>
            </a:r>
            <a:r>
              <a:rPr lang="en-US" dirty="0" smtClean="0"/>
              <a:t> </a:t>
            </a:r>
            <a:r>
              <a:rPr lang="en-US" dirty="0" err="1" smtClean="0"/>
              <a:t>TGai</a:t>
            </a:r>
            <a:r>
              <a:rPr lang="en-US" dirty="0" smtClean="0"/>
              <a:t> D1.0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2011-</a:t>
            </a:r>
            <a:r>
              <a:rPr lang="en-US" sz="2000" b="0" smtClean="0"/>
              <a:t>03-14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08000" y="2620963"/>
          <a:ext cx="8156575" cy="2941637"/>
        </p:xfrm>
        <a:graphic>
          <a:graphicData uri="http://schemas.openxmlformats.org/presentationml/2006/ole">
            <p:oleObj spid="_x0000_s30731" name="Dokument" r:id="rId4" imgW="8255000" imgH="29845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955E41A-9905-D749-B716-380C704D8693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Focused path towards D1.0 of </a:t>
            </a:r>
            <a:r>
              <a:rPr lang="en-US" dirty="0" err="1" smtClean="0"/>
              <a:t>TGai</a:t>
            </a:r>
            <a:r>
              <a:rPr lang="en-US" dirty="0" smtClean="0"/>
              <a:t> summarizing scope and assumptions of </a:t>
            </a:r>
            <a:r>
              <a:rPr lang="en-US" dirty="0" err="1" smtClean="0"/>
              <a:t>TGai</a:t>
            </a:r>
            <a:r>
              <a:rPr lang="en-US" dirty="0" smtClean="0"/>
              <a:t> per PAR &amp; 5C.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D2D9918-9572-334C-B48E-2CB13418FC72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TGai</a:t>
            </a:r>
            <a:r>
              <a:rPr lang="en-GB" dirty="0" smtClean="0"/>
              <a:t> Problem Statement &amp; Scope</a:t>
            </a:r>
            <a:endParaRPr lang="en-GB" dirty="0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685800" y="1905000"/>
            <a:ext cx="8001000" cy="18978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t" anchorCtr="0"/>
          <a:lstStyle/>
          <a:p>
            <a:r>
              <a:rPr lang="en-US" sz="1600" b="1" dirty="0" smtClean="0"/>
              <a:t>FIA SG</a:t>
            </a:r>
            <a:endParaRPr lang="en-US" sz="1600" b="1" dirty="0"/>
          </a:p>
        </p:txBody>
      </p:sp>
      <p:sp>
        <p:nvSpPr>
          <p:cNvPr id="9" name="Abgerundetes Rechteck 8"/>
          <p:cNvSpPr/>
          <p:nvPr/>
        </p:nvSpPr>
        <p:spPr bwMode="auto">
          <a:xfrm>
            <a:off x="685800" y="3962400"/>
            <a:ext cx="8001000" cy="2133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t" anchorCtr="0"/>
          <a:lstStyle/>
          <a:p>
            <a:r>
              <a:rPr lang="en-US" sz="1600" b="1" dirty="0" err="1" smtClean="0"/>
              <a:t>TGai</a:t>
            </a:r>
            <a:r>
              <a:rPr lang="en-US" sz="1600" b="1" dirty="0" smtClean="0"/>
              <a:t> FLS</a:t>
            </a:r>
            <a:endParaRPr lang="en-US" sz="16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2057400" y="2057400"/>
            <a:ext cx="669493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Agreed problem statement</a:t>
            </a:r>
            <a:r>
              <a:rPr lang="en-US" dirty="0" smtClean="0"/>
              <a:t>: To much time spent in 802.11 link set-up</a:t>
            </a:r>
          </a:p>
          <a:p>
            <a:r>
              <a:rPr lang="en-US" dirty="0" smtClean="0"/>
              <a:t>Four major aspects:</a:t>
            </a:r>
          </a:p>
          <a:p>
            <a:r>
              <a:rPr lang="en-US" dirty="0" smtClean="0"/>
              <a:t>	(1) AP discovery, (2) Network Discovery,</a:t>
            </a:r>
            <a:br>
              <a:rPr lang="en-US" dirty="0" smtClean="0"/>
            </a:br>
            <a:r>
              <a:rPr lang="en-US" dirty="0" smtClean="0"/>
              <a:t>	(3) secure 802.11 link set-up, (4) higher layer (IP </a:t>
            </a:r>
            <a:r>
              <a:rPr lang="en-US" dirty="0" err="1" smtClean="0"/>
              <a:t>addr</a:t>
            </a:r>
            <a:r>
              <a:rPr lang="en-US" dirty="0" smtClean="0"/>
              <a:t>. Assignment)</a:t>
            </a:r>
          </a:p>
          <a:p>
            <a:endParaRPr lang="en-US" dirty="0" smtClean="0"/>
          </a:p>
          <a:p>
            <a:r>
              <a:rPr lang="en-US" dirty="0" smtClean="0"/>
              <a:t>	(1), (3), and (4) main focus of upcoming TG; (2) addressed by </a:t>
            </a:r>
            <a:r>
              <a:rPr lang="en-US" dirty="0" err="1" smtClean="0"/>
              <a:t>TGu</a:t>
            </a:r>
            <a:endParaRPr lang="en-US" dirty="0" smtClean="0"/>
          </a:p>
          <a:p>
            <a:r>
              <a:rPr lang="en-US" dirty="0" smtClean="0"/>
              <a:t>Biggest potential for performance improvement:  </a:t>
            </a:r>
          </a:p>
          <a:p>
            <a:r>
              <a:rPr lang="en-US" dirty="0" smtClean="0"/>
              <a:t>	AP discovery &amp; “parallelization of message exchanges” for higher layer protocols</a:t>
            </a:r>
          </a:p>
          <a:p>
            <a:r>
              <a:rPr lang="en-US" dirty="0" smtClean="0"/>
              <a:t>	Security: pre-conditions for security scheme strongly influence potential performance gain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981200" y="4084260"/>
            <a:ext cx="65522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Scope</a:t>
            </a:r>
            <a:r>
              <a:rPr lang="en-US" dirty="0" smtClean="0"/>
              <a:t>: Modifications to the 802.11 MAC to enable fast link set-up</a:t>
            </a:r>
          </a:p>
          <a:p>
            <a:r>
              <a:rPr lang="en-US" dirty="0" smtClean="0"/>
              <a:t>	“link” as defined per IEEE 802.11 baseline</a:t>
            </a:r>
          </a:p>
          <a:p>
            <a:endParaRPr lang="en-US" dirty="0" smtClean="0"/>
          </a:p>
          <a:p>
            <a:r>
              <a:rPr lang="en-US" dirty="0" smtClean="0"/>
              <a:t>Application layer end-to-end- (secure) link set </a:t>
            </a:r>
            <a:r>
              <a:rPr lang="en-US" i="1" dirty="0" smtClean="0"/>
              <a:t>not </a:t>
            </a:r>
            <a:r>
              <a:rPr lang="en-US" dirty="0" smtClean="0"/>
              <a:t>in scope of </a:t>
            </a:r>
            <a:r>
              <a:rPr lang="en-US" dirty="0" err="1" smtClean="0"/>
              <a:t>TGai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Concurrency in the exchange of higher layer messages during 802.11 link set-up is one approach to</a:t>
            </a:r>
            <a:br>
              <a:rPr lang="en-US" dirty="0" smtClean="0"/>
            </a:br>
            <a:r>
              <a:rPr lang="en-US" dirty="0" smtClean="0"/>
              <a:t>	reduce the total time spent in link set-up (even if considering appl. Layer end2end links)</a:t>
            </a:r>
            <a:br>
              <a:rPr lang="en-US" dirty="0" smtClean="0"/>
            </a:br>
            <a:r>
              <a:rPr lang="en-US" dirty="0" smtClean="0"/>
              <a:t>but: providing schemes for providing concurrent message exchange is enough, </a:t>
            </a:r>
            <a:r>
              <a:rPr lang="en-US" dirty="0" err="1" smtClean="0"/>
              <a:t>TGai</a:t>
            </a:r>
            <a:r>
              <a:rPr lang="en-US" dirty="0" smtClean="0"/>
              <a:t> does not need</a:t>
            </a:r>
            <a:br>
              <a:rPr lang="en-US" dirty="0" smtClean="0"/>
            </a:br>
            <a:r>
              <a:rPr lang="en-US" dirty="0" smtClean="0"/>
              <a:t>	to consider a completed link establishment on higher layers (just enable an “early” start</a:t>
            </a:r>
            <a:br>
              <a:rPr lang="en-US" dirty="0" smtClean="0"/>
            </a:br>
            <a:r>
              <a:rPr lang="en-US" dirty="0" smtClean="0"/>
              <a:t>	of message exchange)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228600" y="6096000"/>
            <a:ext cx="12192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STA can access</a:t>
            </a:r>
            <a:br>
              <a:rPr lang="en-US" dirty="0" smtClean="0"/>
            </a:br>
            <a:r>
              <a:rPr lang="en-US" dirty="0" smtClean="0"/>
              <a:t>“the Internet”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Definition of Link &amp; Evaluation of Link Set-Up time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We had several discussions during SG phase on the </a:t>
            </a:r>
            <a:r>
              <a:rPr lang="en-US" sz="1800" dirty="0" smtClean="0"/>
              <a:t>definition of “link”</a:t>
            </a:r>
            <a:r>
              <a:rPr lang="en-US" sz="1800" b="0" dirty="0" smtClean="0"/>
              <a:t>. Based on this discussion, the PAR uses language within the context of IEEE 802.11, i.e.: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1400" b="0" dirty="0" smtClean="0"/>
              <a:t>3.76 link: In the context of an IEEE 802.11 medium access control (MAC) entity, a physical path consisting of exactly one traversal of the wireless medium (WM) that is used to transfer an MAC service data unit (MSDU) between two stations (</a:t>
            </a:r>
            <a:r>
              <a:rPr lang="en-US" sz="1400" b="0" dirty="0" err="1" smtClean="0"/>
              <a:t>STAs</a:t>
            </a:r>
            <a:r>
              <a:rPr lang="en-US" sz="1400" b="0" dirty="0" smtClean="0"/>
              <a:t>). [IEEE 802.11-2007]</a:t>
            </a:r>
            <a:endParaRPr lang="en-US" sz="2000" b="0" dirty="0" smtClean="0"/>
          </a:p>
          <a:p>
            <a:endParaRPr lang="en-US" sz="2000" dirty="0" smtClean="0"/>
          </a:p>
          <a:p>
            <a:r>
              <a:rPr lang="en-US" sz="1800" b="0" dirty="0" smtClean="0"/>
              <a:t>Given that </a:t>
            </a:r>
            <a:r>
              <a:rPr lang="en-US" sz="1800" b="0" dirty="0" err="1" smtClean="0"/>
              <a:t>TGai’s</a:t>
            </a:r>
            <a:r>
              <a:rPr lang="en-US" sz="1800" b="0" dirty="0" smtClean="0"/>
              <a:t> goal is to </a:t>
            </a:r>
            <a:r>
              <a:rPr lang="en-US" sz="1800" dirty="0" smtClean="0"/>
              <a:t>explore how to use concurrency </a:t>
            </a:r>
            <a:r>
              <a:rPr lang="en-US" sz="1800" b="0" dirty="0" smtClean="0"/>
              <a:t>of higher layer message exchanges during 802.11 link set-up, </a:t>
            </a:r>
            <a:r>
              <a:rPr lang="en-US" sz="1800" b="0" dirty="0" err="1" smtClean="0"/>
              <a:t>TGai</a:t>
            </a:r>
            <a:r>
              <a:rPr lang="en-US" sz="1800" b="0" dirty="0" smtClean="0"/>
              <a:t> should agree on an evaluation criteria for comparing proposals which also </a:t>
            </a:r>
            <a:r>
              <a:rPr lang="en-US" sz="1800" dirty="0" smtClean="0"/>
              <a:t>considers higher layer aspects</a:t>
            </a:r>
          </a:p>
          <a:p>
            <a:pPr lvl="1"/>
            <a:r>
              <a:rPr lang="en-US" sz="1600" dirty="0" smtClean="0"/>
              <a:t>This does </a:t>
            </a:r>
            <a:r>
              <a:rPr lang="en-US" sz="1600" i="1" u="sng" dirty="0" smtClean="0"/>
              <a:t>not</a:t>
            </a:r>
            <a:r>
              <a:rPr lang="en-US" sz="1600" dirty="0" smtClean="0"/>
              <a:t> change the scope of </a:t>
            </a:r>
            <a:r>
              <a:rPr lang="en-US" sz="1600" dirty="0" err="1" smtClean="0"/>
              <a:t>TGai</a:t>
            </a:r>
            <a:endParaRPr lang="en-US" sz="1600" dirty="0" smtClean="0"/>
          </a:p>
          <a:p>
            <a:pPr lvl="1"/>
            <a:r>
              <a:rPr lang="en-US" sz="1600" dirty="0" smtClean="0"/>
              <a:t>Based on the discussion during SG phase, </a:t>
            </a:r>
            <a:r>
              <a:rPr lang="en-US" sz="1600" dirty="0" err="1" smtClean="0"/>
              <a:t>TGai</a:t>
            </a:r>
            <a:r>
              <a:rPr lang="en-US" sz="1600" dirty="0" smtClean="0"/>
              <a:t> should consider for evaluation purposes</a:t>
            </a:r>
          </a:p>
          <a:p>
            <a:pPr lvl="2"/>
            <a:r>
              <a:rPr lang="en-US" sz="1400" dirty="0" smtClean="0"/>
              <a:t>The time when a local (!!!) IP address is assigned to a STA as the end of the link set up</a:t>
            </a:r>
          </a:p>
          <a:p>
            <a:pPr lvl="2"/>
            <a:r>
              <a:rPr lang="en-US" sz="1400" dirty="0" smtClean="0"/>
              <a:t>Open: when to start measuring? When STA enters AP coverage (assuming perfect knowledge for evaluation purposes)?  </a:t>
            </a:r>
            <a:endParaRPr lang="en-US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EF4856A-DC04-424E-8DEA-EEDE997EF6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hteckiger Pfeil 6"/>
          <p:cNvSpPr/>
          <p:nvPr/>
        </p:nvSpPr>
        <p:spPr bwMode="auto">
          <a:xfrm>
            <a:off x="990600" y="5638800"/>
            <a:ext cx="518335" cy="450018"/>
          </a:xfrm>
          <a:prstGeom prst="bent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A-priori Knowledge vs. Performance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EF4856A-DC04-424E-8DEA-EEDE997EF6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hteck 6"/>
          <p:cNvSpPr/>
          <p:nvPr/>
        </p:nvSpPr>
        <p:spPr bwMode="auto">
          <a:xfrm>
            <a:off x="1371600" y="5105400"/>
            <a:ext cx="1741714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 / Network Discovery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3124200" y="5105400"/>
            <a:ext cx="23622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Secure 802.11 Link Set-Up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3429000" y="5410200"/>
            <a:ext cx="43434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Higher Layer Protocol Exchange (IP </a:t>
            </a:r>
            <a:r>
              <a:rPr lang="en-US" sz="1400" dirty="0" err="1" smtClean="0"/>
              <a:t>Addr</a:t>
            </a:r>
            <a:r>
              <a:rPr lang="en-US" sz="1400" dirty="0" smtClean="0"/>
              <a:t>. Assignment)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505200" y="5867400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Concurrency of higher layer</a:t>
            </a:r>
            <a:br>
              <a:rPr lang="en-US" dirty="0" smtClean="0"/>
            </a:br>
            <a:r>
              <a:rPr lang="en-US" dirty="0" smtClean="0"/>
              <a:t>protocol message exchange</a:t>
            </a:r>
            <a:endParaRPr lang="en-US" dirty="0"/>
          </a:p>
        </p:txBody>
      </p:sp>
      <p:sp>
        <p:nvSpPr>
          <p:cNvPr id="12" name="Pfeil nach links und rechts 11"/>
          <p:cNvSpPr/>
          <p:nvPr/>
        </p:nvSpPr>
        <p:spPr bwMode="auto">
          <a:xfrm>
            <a:off x="3429000" y="5791200"/>
            <a:ext cx="2057400" cy="152400"/>
          </a:xfrm>
          <a:prstGeom prst="leftRightArrow">
            <a:avLst/>
          </a:prstGeom>
          <a:solidFill>
            <a:srgbClr val="CC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sp>
      <p:sp>
        <p:nvSpPr>
          <p:cNvPr id="13" name="Textfeld 12"/>
          <p:cNvSpPr txBox="1"/>
          <p:nvPr/>
        </p:nvSpPr>
        <p:spPr>
          <a:xfrm rot="16200000">
            <a:off x="345005" y="5318619"/>
            <a:ext cx="10112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Link Set-</a:t>
            </a:r>
            <a:br>
              <a:rPr lang="en-US" sz="1600" b="1" dirty="0" smtClean="0"/>
            </a:br>
            <a:r>
              <a:rPr lang="en-US" sz="1600" b="1" dirty="0" smtClean="0"/>
              <a:t>Up Phase</a:t>
            </a:r>
            <a:endParaRPr lang="en-US" sz="1600" b="1" dirty="0"/>
          </a:p>
        </p:txBody>
      </p:sp>
      <p:sp>
        <p:nvSpPr>
          <p:cNvPr id="14" name="Pfeil nach unten 13"/>
          <p:cNvSpPr/>
          <p:nvPr/>
        </p:nvSpPr>
        <p:spPr bwMode="auto">
          <a:xfrm>
            <a:off x="533399" y="1900796"/>
            <a:ext cx="228601" cy="289980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anchor="ctr"/>
          <a:lstStyle/>
          <a:p>
            <a:pPr algn="ctr"/>
            <a:endParaRPr lang="en-US" sz="1400" dirty="0"/>
          </a:p>
        </p:txBody>
      </p:sp>
      <p:sp>
        <p:nvSpPr>
          <p:cNvPr id="15" name="Pfeil nach oben 14"/>
          <p:cNvSpPr/>
          <p:nvPr/>
        </p:nvSpPr>
        <p:spPr bwMode="auto">
          <a:xfrm>
            <a:off x="762000" y="1905000"/>
            <a:ext cx="228600" cy="2895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Rechteck 15"/>
          <p:cNvSpPr/>
          <p:nvPr/>
        </p:nvSpPr>
        <p:spPr>
          <a:xfrm rot="16200000">
            <a:off x="-688380" y="3126780"/>
            <a:ext cx="22633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Increase in A-Priori Knowledge</a:t>
            </a:r>
            <a:endParaRPr lang="en-US" b="1" dirty="0"/>
          </a:p>
        </p:txBody>
      </p:sp>
      <p:sp>
        <p:nvSpPr>
          <p:cNvPr id="17" name="Rechteck 16"/>
          <p:cNvSpPr/>
          <p:nvPr/>
        </p:nvSpPr>
        <p:spPr>
          <a:xfrm rot="16200000">
            <a:off x="-9913" y="3210314"/>
            <a:ext cx="21256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Increase in Link Set-Up Time</a:t>
            </a:r>
            <a:endParaRPr lang="en-US" b="1" dirty="0"/>
          </a:p>
        </p:txBody>
      </p:sp>
      <p:sp>
        <p:nvSpPr>
          <p:cNvPr id="18" name="Diagonal liegende Ecken des Rechtecks abrunden 17"/>
          <p:cNvSpPr/>
          <p:nvPr/>
        </p:nvSpPr>
        <p:spPr bwMode="auto">
          <a:xfrm>
            <a:off x="1371600" y="1905000"/>
            <a:ext cx="1600200" cy="533400"/>
          </a:xfrm>
          <a:prstGeom prst="round2Diag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 dirty="0" smtClean="0"/>
              <a:t>No Assumptions (Today)</a:t>
            </a:r>
            <a:endParaRPr lang="en-US" dirty="0"/>
          </a:p>
        </p:txBody>
      </p:sp>
      <p:sp>
        <p:nvSpPr>
          <p:cNvPr id="19" name="Diagonal liegende Ecken des Rechtecks abrunden 18"/>
          <p:cNvSpPr/>
          <p:nvPr/>
        </p:nvSpPr>
        <p:spPr bwMode="auto">
          <a:xfrm>
            <a:off x="1371600" y="3810000"/>
            <a:ext cx="1600200" cy="1066800"/>
          </a:xfrm>
          <a:prstGeom prst="round2Diag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 dirty="0" smtClean="0"/>
              <a:t>Perfect Knowledge</a:t>
            </a:r>
          </a:p>
          <a:p>
            <a:r>
              <a:rPr lang="en-US" dirty="0" smtClean="0"/>
              <a:t>(E.g. location based information on </a:t>
            </a:r>
            <a:r>
              <a:rPr lang="en-US" dirty="0" err="1" smtClean="0"/>
              <a:t>APs</a:t>
            </a:r>
            <a:r>
              <a:rPr lang="en-US" dirty="0" smtClean="0"/>
              <a:t>’ frequency and coverage)</a:t>
            </a:r>
            <a:endParaRPr lang="en-US" dirty="0"/>
          </a:p>
        </p:txBody>
      </p:sp>
      <p:sp>
        <p:nvSpPr>
          <p:cNvPr id="20" name="Diagonal liegende Ecken des Rechtecks abrunden 19"/>
          <p:cNvSpPr/>
          <p:nvPr/>
        </p:nvSpPr>
        <p:spPr bwMode="auto">
          <a:xfrm>
            <a:off x="3124200" y="1905000"/>
            <a:ext cx="1600200" cy="533400"/>
          </a:xfrm>
          <a:prstGeom prst="round2Diag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 dirty="0" smtClean="0"/>
              <a:t>E.g. RSNA as in IEEE 802.11</a:t>
            </a:r>
            <a:endParaRPr lang="en-US" dirty="0"/>
          </a:p>
        </p:txBody>
      </p:sp>
      <p:sp>
        <p:nvSpPr>
          <p:cNvPr id="21" name="Diagonal liegende Ecken des Rechtecks abrunden 20"/>
          <p:cNvSpPr/>
          <p:nvPr/>
        </p:nvSpPr>
        <p:spPr bwMode="auto">
          <a:xfrm>
            <a:off x="3124200" y="4343400"/>
            <a:ext cx="1600200" cy="533400"/>
          </a:xfrm>
          <a:prstGeom prst="round2Diag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 dirty="0" smtClean="0"/>
              <a:t>E.g. pre-shared keys (i.e. SIM card)</a:t>
            </a:r>
            <a:endParaRPr lang="en-US" dirty="0"/>
          </a:p>
        </p:txBody>
      </p:sp>
      <p:sp>
        <p:nvSpPr>
          <p:cNvPr id="22" name="Diagonal liegende Ecken des Rechtecks abrunden 21"/>
          <p:cNvSpPr/>
          <p:nvPr/>
        </p:nvSpPr>
        <p:spPr bwMode="auto">
          <a:xfrm>
            <a:off x="3733800" y="2667000"/>
            <a:ext cx="1600200" cy="685800"/>
          </a:xfrm>
          <a:prstGeom prst="round2Diag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 dirty="0" smtClean="0"/>
              <a:t>RSNA in combination with improved message exchange</a:t>
            </a:r>
            <a:endParaRPr lang="en-US" dirty="0"/>
          </a:p>
        </p:txBody>
      </p:sp>
      <p:sp>
        <p:nvSpPr>
          <p:cNvPr id="23" name="Diagonal liegende Ecken des Rechtecks abrunden 22"/>
          <p:cNvSpPr/>
          <p:nvPr/>
        </p:nvSpPr>
        <p:spPr bwMode="auto">
          <a:xfrm>
            <a:off x="5486400" y="1905000"/>
            <a:ext cx="2133600" cy="838200"/>
          </a:xfrm>
          <a:prstGeom prst="round2Diag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 dirty="0" smtClean="0"/>
              <a:t>No assumptions on architecture (DHCP Server anywhere in the AP’s subnet)</a:t>
            </a:r>
            <a:endParaRPr lang="en-US" dirty="0"/>
          </a:p>
        </p:txBody>
      </p:sp>
      <p:sp>
        <p:nvSpPr>
          <p:cNvPr id="24" name="Diagonal liegende Ecken des Rechtecks abrunden 23"/>
          <p:cNvSpPr/>
          <p:nvPr/>
        </p:nvSpPr>
        <p:spPr bwMode="auto">
          <a:xfrm>
            <a:off x="5867400" y="3505200"/>
            <a:ext cx="1752600" cy="685800"/>
          </a:xfrm>
          <a:prstGeom prst="round2Diag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 dirty="0" smtClean="0"/>
              <a:t>Strong assumptions</a:t>
            </a:r>
            <a:br>
              <a:rPr lang="en-US" dirty="0" smtClean="0"/>
            </a:br>
            <a:r>
              <a:rPr lang="en-US" dirty="0" smtClean="0"/>
              <a:t>(e.g. DHCP Server co-located with AP)</a:t>
            </a:r>
            <a:endParaRPr lang="en-US" dirty="0"/>
          </a:p>
        </p:txBody>
      </p:sp>
      <p:sp>
        <p:nvSpPr>
          <p:cNvPr id="25" name="Diagonal liegende Ecken des Rechtecks abrunden 24"/>
          <p:cNvSpPr/>
          <p:nvPr/>
        </p:nvSpPr>
        <p:spPr bwMode="auto">
          <a:xfrm>
            <a:off x="5486400" y="4343400"/>
            <a:ext cx="2133600" cy="533400"/>
          </a:xfrm>
          <a:prstGeom prst="round2Diag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 dirty="0" smtClean="0"/>
              <a:t>Vender specific cross-layer implementations</a:t>
            </a:r>
            <a:endParaRPr lang="en-US" dirty="0"/>
          </a:p>
        </p:txBody>
      </p:sp>
      <p:sp>
        <p:nvSpPr>
          <p:cNvPr id="26" name="Vertikale Rolle 25"/>
          <p:cNvSpPr/>
          <p:nvPr/>
        </p:nvSpPr>
        <p:spPr bwMode="auto">
          <a:xfrm>
            <a:off x="7772400" y="1905000"/>
            <a:ext cx="1371599" cy="3352800"/>
          </a:xfrm>
          <a:prstGeom prst="verticalScroll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 sz="1100" dirty="0" smtClean="0"/>
              <a:t>Assumptions will influence the acceptance of the 802.11 WG of proposals / the </a:t>
            </a:r>
            <a:r>
              <a:rPr lang="en-US" sz="1100" dirty="0" err="1" smtClean="0"/>
              <a:t>TGai</a:t>
            </a:r>
            <a:r>
              <a:rPr lang="en-US" sz="1100" dirty="0" smtClean="0"/>
              <a:t> draft.</a:t>
            </a:r>
          </a:p>
          <a:p>
            <a:endParaRPr lang="en-US" sz="1100" dirty="0" smtClean="0"/>
          </a:p>
          <a:p>
            <a:r>
              <a:rPr lang="en-US" sz="1100" dirty="0" smtClean="0"/>
              <a:t>Assumptions have to be stated per proposal for assessment purposes.</a:t>
            </a:r>
          </a:p>
          <a:p>
            <a:endParaRPr lang="en-US" sz="1100" dirty="0" smtClean="0"/>
          </a:p>
          <a:p>
            <a:r>
              <a:rPr lang="en-US" sz="1100" dirty="0" smtClean="0"/>
              <a:t>Shall </a:t>
            </a:r>
            <a:r>
              <a:rPr lang="en-US" sz="1100" dirty="0" err="1" smtClean="0"/>
              <a:t>TGai</a:t>
            </a:r>
            <a:r>
              <a:rPr lang="en-US" sz="1100" dirty="0" smtClean="0"/>
              <a:t> limit assumptions ? 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hteck 140"/>
          <p:cNvSpPr/>
          <p:nvPr/>
        </p:nvSpPr>
        <p:spPr bwMode="auto">
          <a:xfrm>
            <a:off x="76200" y="3733800"/>
            <a:ext cx="8991600" cy="2743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0" name="Rechteck 139"/>
          <p:cNvSpPr/>
          <p:nvPr/>
        </p:nvSpPr>
        <p:spPr bwMode="auto">
          <a:xfrm>
            <a:off x="76200" y="1752600"/>
            <a:ext cx="7924800" cy="1371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Way forward:  focused towards comprehensive Draft R1.0 to get immediate WG feedback</a:t>
            </a:r>
            <a:endParaRPr lang="en-US" sz="2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696200" y="6475413"/>
            <a:ext cx="466725" cy="182562"/>
          </a:xfrm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977604" y="6475413"/>
            <a:ext cx="502992" cy="184666"/>
          </a:xfrm>
        </p:spPr>
        <p:txBody>
          <a:bodyPr anchor="ctr"/>
          <a:lstStyle/>
          <a:p>
            <a:r>
              <a:rPr lang="en-US" smtClean="0"/>
              <a:t>Slide </a:t>
            </a:r>
            <a:fld id="{5EF4856A-DC04-424E-8DEA-EEDE997EF6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iagonal liegende Ecken des Rechtecks abrunden 6"/>
          <p:cNvSpPr/>
          <p:nvPr/>
        </p:nvSpPr>
        <p:spPr bwMode="auto">
          <a:xfrm>
            <a:off x="5715000" y="1905000"/>
            <a:ext cx="1143000" cy="53340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en-US" dirty="0" smtClean="0"/>
              <a:t>Ideas for Improvements</a:t>
            </a:r>
            <a:endParaRPr lang="en-US" dirty="0"/>
          </a:p>
        </p:txBody>
      </p:sp>
      <p:sp>
        <p:nvSpPr>
          <p:cNvPr id="8" name="Diagonal liegende Ecken des Rechtecks abrunden 7"/>
          <p:cNvSpPr/>
          <p:nvPr/>
        </p:nvSpPr>
        <p:spPr bwMode="auto">
          <a:xfrm>
            <a:off x="228600" y="1905000"/>
            <a:ext cx="1066800" cy="53340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en-US" dirty="0" smtClean="0"/>
              <a:t>Use Cases &amp; Scenarios</a:t>
            </a:r>
            <a:endParaRPr lang="en-US" dirty="0"/>
          </a:p>
        </p:txBody>
      </p:sp>
      <p:sp>
        <p:nvSpPr>
          <p:cNvPr id="9" name="Diagonal liegende Ecken des Rechtecks abrunden 8"/>
          <p:cNvSpPr/>
          <p:nvPr/>
        </p:nvSpPr>
        <p:spPr bwMode="auto">
          <a:xfrm>
            <a:off x="2743200" y="2514600"/>
            <a:ext cx="1066800" cy="38100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en-US" dirty="0" smtClean="0"/>
              <a:t>Assumptions</a:t>
            </a:r>
            <a:endParaRPr lang="en-US" dirty="0"/>
          </a:p>
        </p:txBody>
      </p:sp>
      <p:cxnSp>
        <p:nvCxnSpPr>
          <p:cNvPr id="11" name="Gerade Verbindung mit Pfeil 10"/>
          <p:cNvCxnSpPr>
            <a:stCxn id="8" idx="0"/>
            <a:endCxn id="7" idx="2"/>
          </p:cNvCxnSpPr>
          <p:nvPr/>
        </p:nvCxnSpPr>
        <p:spPr bwMode="auto">
          <a:xfrm>
            <a:off x="1295400" y="2171700"/>
            <a:ext cx="4419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Gerade Verbindung mit Pfeil 13"/>
          <p:cNvCxnSpPr>
            <a:stCxn id="8" idx="0"/>
            <a:endCxn id="9" idx="2"/>
          </p:cNvCxnSpPr>
          <p:nvPr/>
        </p:nvCxnSpPr>
        <p:spPr bwMode="auto">
          <a:xfrm>
            <a:off x="1295400" y="2171700"/>
            <a:ext cx="14478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Gerade Verbindung mit Pfeil 16"/>
          <p:cNvCxnSpPr>
            <a:stCxn id="9" idx="0"/>
            <a:endCxn id="7" idx="2"/>
          </p:cNvCxnSpPr>
          <p:nvPr/>
        </p:nvCxnSpPr>
        <p:spPr bwMode="auto">
          <a:xfrm flipV="1">
            <a:off x="3810000" y="2171700"/>
            <a:ext cx="19050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32" name="Gruppierung 31"/>
          <p:cNvGrpSpPr/>
          <p:nvPr/>
        </p:nvGrpSpPr>
        <p:grpSpPr>
          <a:xfrm>
            <a:off x="304800" y="4800600"/>
            <a:ext cx="1447800" cy="1127760"/>
            <a:chOff x="914400" y="4419600"/>
            <a:chExt cx="1447800" cy="1127760"/>
          </a:xfrm>
        </p:grpSpPr>
        <p:sp>
          <p:nvSpPr>
            <p:cNvPr id="31" name="Diagonal liegende Ecken des Rechtecks abrunden 30"/>
            <p:cNvSpPr/>
            <p:nvPr/>
          </p:nvSpPr>
          <p:spPr bwMode="auto">
            <a:xfrm>
              <a:off x="1219200" y="4419600"/>
              <a:ext cx="1143000" cy="822960"/>
            </a:xfrm>
            <a:prstGeom prst="round2Diag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29" name="Diagonal liegende Ecken des Rechtecks abrunden 28"/>
            <p:cNvSpPr/>
            <p:nvPr/>
          </p:nvSpPr>
          <p:spPr bwMode="auto">
            <a:xfrm>
              <a:off x="1066800" y="4572000"/>
              <a:ext cx="1143000" cy="822960"/>
            </a:xfrm>
            <a:prstGeom prst="round2Diag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28" name="Diagonal liegende Ecken des Rechtecks abrunden 27"/>
            <p:cNvSpPr/>
            <p:nvPr/>
          </p:nvSpPr>
          <p:spPr bwMode="auto">
            <a:xfrm>
              <a:off x="914400" y="4724400"/>
              <a:ext cx="1143000" cy="822960"/>
            </a:xfrm>
            <a:prstGeom prst="round2Diag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/>
              <a:r>
                <a:rPr lang="en-US" dirty="0" smtClean="0"/>
                <a:t>Individual Use Case &amp; Scenario Submissions</a:t>
              </a:r>
              <a:endParaRPr lang="en-US" dirty="0"/>
            </a:p>
          </p:txBody>
        </p:sp>
      </p:grpSp>
      <p:sp>
        <p:nvSpPr>
          <p:cNvPr id="33" name="Diagonal liegende Ecken des Rechtecks abrunden 32"/>
          <p:cNvSpPr/>
          <p:nvPr/>
        </p:nvSpPr>
        <p:spPr bwMode="auto">
          <a:xfrm>
            <a:off x="2286000" y="5029200"/>
            <a:ext cx="1295400" cy="68580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en-US" dirty="0" err="1" smtClean="0"/>
              <a:t>TGai</a:t>
            </a:r>
            <a:r>
              <a:rPr lang="en-US" dirty="0" smtClean="0"/>
              <a:t> Use Case Document</a:t>
            </a:r>
            <a:endParaRPr lang="en-US" dirty="0"/>
          </a:p>
        </p:txBody>
      </p:sp>
      <p:cxnSp>
        <p:nvCxnSpPr>
          <p:cNvPr id="35" name="Gerade Verbindung mit Pfeil 34"/>
          <p:cNvCxnSpPr>
            <a:endCxn id="33" idx="2"/>
          </p:cNvCxnSpPr>
          <p:nvPr/>
        </p:nvCxnSpPr>
        <p:spPr bwMode="auto">
          <a:xfrm>
            <a:off x="1752600" y="5212080"/>
            <a:ext cx="533400" cy="160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Gerade Verbindung mit Pfeil 37"/>
          <p:cNvCxnSpPr>
            <a:endCxn id="33" idx="2"/>
          </p:cNvCxnSpPr>
          <p:nvPr/>
        </p:nvCxnSpPr>
        <p:spPr bwMode="auto">
          <a:xfrm>
            <a:off x="1600200" y="5364480"/>
            <a:ext cx="685800" cy="76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1" name="Gerade Verbindung mit Pfeil 40"/>
          <p:cNvCxnSpPr>
            <a:endCxn id="33" idx="2"/>
          </p:cNvCxnSpPr>
          <p:nvPr/>
        </p:nvCxnSpPr>
        <p:spPr bwMode="auto">
          <a:xfrm flipV="1">
            <a:off x="1447800" y="5372100"/>
            <a:ext cx="838200" cy="1447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6" name="Legende m. Linie (1) (Markierungsleiste) 55"/>
          <p:cNvSpPr/>
          <p:nvPr/>
        </p:nvSpPr>
        <p:spPr bwMode="auto">
          <a:xfrm>
            <a:off x="2286000" y="5791201"/>
            <a:ext cx="2667000" cy="609600"/>
          </a:xfrm>
          <a:prstGeom prst="accentCallout1">
            <a:avLst>
              <a:gd name="adj1" fmla="val 18750"/>
              <a:gd name="adj2" fmla="val -8333"/>
              <a:gd name="adj3" fmla="val -48419"/>
              <a:gd name="adj4" fmla="val -13374"/>
            </a:avLst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 sz="1100" dirty="0" smtClean="0"/>
              <a:t>Avoid duplication of  use cases &amp; scenarios yielding to same requirements.</a:t>
            </a:r>
          </a:p>
          <a:p>
            <a:r>
              <a:rPr lang="en-US" sz="1100" dirty="0" smtClean="0"/>
              <a:t>Represent all interest groups</a:t>
            </a:r>
          </a:p>
        </p:txBody>
      </p:sp>
      <p:sp>
        <p:nvSpPr>
          <p:cNvPr id="59" name="Diagonal liegende Ecken des Rechtecks abrunden 58"/>
          <p:cNvSpPr/>
          <p:nvPr/>
        </p:nvSpPr>
        <p:spPr bwMode="auto">
          <a:xfrm>
            <a:off x="4572000" y="5029200"/>
            <a:ext cx="1295400" cy="68580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en-US" dirty="0" err="1" smtClean="0"/>
              <a:t>TGai</a:t>
            </a:r>
            <a:r>
              <a:rPr lang="en-US" dirty="0" smtClean="0"/>
              <a:t> Technical / Functional Requirements</a:t>
            </a:r>
            <a:endParaRPr lang="en-US" dirty="0"/>
          </a:p>
        </p:txBody>
      </p:sp>
      <p:cxnSp>
        <p:nvCxnSpPr>
          <p:cNvPr id="61" name="Gerade Verbindung mit Pfeil 60"/>
          <p:cNvCxnSpPr>
            <a:stCxn id="33" idx="0"/>
            <a:endCxn id="59" idx="2"/>
          </p:cNvCxnSpPr>
          <p:nvPr/>
        </p:nvCxnSpPr>
        <p:spPr bwMode="auto">
          <a:xfrm>
            <a:off x="3581400" y="5372100"/>
            <a:ext cx="990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Diagonal liegende Ecken des Rechtecks abrunden 66"/>
          <p:cNvSpPr/>
          <p:nvPr/>
        </p:nvSpPr>
        <p:spPr bwMode="auto">
          <a:xfrm>
            <a:off x="3429000" y="3962400"/>
            <a:ext cx="1447800" cy="83820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en-US" dirty="0" smtClean="0"/>
              <a:t>Optional: Derived assumptions limiting technical proposals</a:t>
            </a:r>
            <a:endParaRPr lang="en-US" dirty="0"/>
          </a:p>
        </p:txBody>
      </p:sp>
      <p:cxnSp>
        <p:nvCxnSpPr>
          <p:cNvPr id="69" name="Form 68"/>
          <p:cNvCxnSpPr>
            <a:stCxn id="33" idx="3"/>
            <a:endCxn id="67" idx="2"/>
          </p:cNvCxnSpPr>
          <p:nvPr/>
        </p:nvCxnSpPr>
        <p:spPr bwMode="auto">
          <a:xfrm rot="5400000" flipH="1" flipV="1">
            <a:off x="2857500" y="4457700"/>
            <a:ext cx="647700" cy="4953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1" name="Form 70"/>
          <p:cNvCxnSpPr>
            <a:stCxn id="67" idx="0"/>
            <a:endCxn id="59" idx="3"/>
          </p:cNvCxnSpPr>
          <p:nvPr/>
        </p:nvCxnSpPr>
        <p:spPr bwMode="auto">
          <a:xfrm>
            <a:off x="4876800" y="4381500"/>
            <a:ext cx="342900" cy="6477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1" name="Gekrümmte Verbindung 80"/>
          <p:cNvCxnSpPr>
            <a:stCxn id="9" idx="1"/>
            <a:endCxn id="67" idx="3"/>
          </p:cNvCxnSpPr>
          <p:nvPr/>
        </p:nvCxnSpPr>
        <p:spPr bwMode="auto">
          <a:xfrm rot="16200000" flipH="1">
            <a:off x="3181350" y="2990850"/>
            <a:ext cx="1066800" cy="8763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100" name="Gruppierung 99"/>
          <p:cNvGrpSpPr/>
          <p:nvPr/>
        </p:nvGrpSpPr>
        <p:grpSpPr>
          <a:xfrm>
            <a:off x="6248400" y="4495800"/>
            <a:ext cx="1600200" cy="1371600"/>
            <a:chOff x="914400" y="4419600"/>
            <a:chExt cx="1447800" cy="1127760"/>
          </a:xfrm>
        </p:grpSpPr>
        <p:sp>
          <p:nvSpPr>
            <p:cNvPr id="101" name="Diagonal liegende Ecken des Rechtecks abrunden 100"/>
            <p:cNvSpPr/>
            <p:nvPr/>
          </p:nvSpPr>
          <p:spPr bwMode="auto">
            <a:xfrm>
              <a:off x="1219200" y="4419600"/>
              <a:ext cx="1143000" cy="822960"/>
            </a:xfrm>
            <a:prstGeom prst="round2Diag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102" name="Diagonal liegende Ecken des Rechtecks abrunden 101"/>
            <p:cNvSpPr/>
            <p:nvPr/>
          </p:nvSpPr>
          <p:spPr bwMode="auto">
            <a:xfrm>
              <a:off x="1066800" y="4572000"/>
              <a:ext cx="1143000" cy="822960"/>
            </a:xfrm>
            <a:prstGeom prst="round2Diag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103" name="Diagonal liegende Ecken des Rechtecks abrunden 102"/>
            <p:cNvSpPr/>
            <p:nvPr/>
          </p:nvSpPr>
          <p:spPr bwMode="auto">
            <a:xfrm>
              <a:off x="914400" y="4724400"/>
              <a:ext cx="1143000" cy="822960"/>
            </a:xfrm>
            <a:prstGeom prst="round2Diag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/>
              <a:r>
                <a:rPr lang="en-US" dirty="0" smtClean="0"/>
                <a:t>Individual Submissions on selected improvements areas</a:t>
              </a:r>
              <a:endParaRPr lang="en-US" dirty="0"/>
            </a:p>
          </p:txBody>
        </p:sp>
      </p:grpSp>
      <p:sp>
        <p:nvSpPr>
          <p:cNvPr id="104" name="Diagonal liegende Ecken des Rechtecks abrunden 103"/>
          <p:cNvSpPr/>
          <p:nvPr/>
        </p:nvSpPr>
        <p:spPr bwMode="auto">
          <a:xfrm>
            <a:off x="8153400" y="4876800"/>
            <a:ext cx="838200" cy="53340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en-US" dirty="0" err="1" smtClean="0"/>
              <a:t>TGai</a:t>
            </a:r>
            <a:r>
              <a:rPr lang="en-US" dirty="0" smtClean="0"/>
              <a:t>  Draft 1.0</a:t>
            </a:r>
            <a:endParaRPr lang="en-US" dirty="0"/>
          </a:p>
        </p:txBody>
      </p:sp>
      <p:cxnSp>
        <p:nvCxnSpPr>
          <p:cNvPr id="106" name="Gerade Verbindung mit Pfeil 105"/>
          <p:cNvCxnSpPr>
            <a:endCxn id="104" idx="2"/>
          </p:cNvCxnSpPr>
          <p:nvPr/>
        </p:nvCxnSpPr>
        <p:spPr bwMode="auto">
          <a:xfrm>
            <a:off x="7848600" y="4996249"/>
            <a:ext cx="304800" cy="147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8" name="Gerade Verbindung mit Pfeil 107"/>
          <p:cNvCxnSpPr>
            <a:endCxn id="104" idx="2"/>
          </p:cNvCxnSpPr>
          <p:nvPr/>
        </p:nvCxnSpPr>
        <p:spPr bwMode="auto">
          <a:xfrm flipV="1">
            <a:off x="7680158" y="5143500"/>
            <a:ext cx="473242" cy="381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0" name="Gerade Verbindung mit Pfeil 109"/>
          <p:cNvCxnSpPr>
            <a:endCxn id="104" idx="2"/>
          </p:cNvCxnSpPr>
          <p:nvPr/>
        </p:nvCxnSpPr>
        <p:spPr bwMode="auto">
          <a:xfrm flipV="1">
            <a:off x="7511716" y="5143500"/>
            <a:ext cx="641684" cy="2234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2" name="Gekrümmte Verbindung 111"/>
          <p:cNvCxnSpPr>
            <a:stCxn id="8" idx="1"/>
            <a:endCxn id="31" idx="3"/>
          </p:cNvCxnSpPr>
          <p:nvPr/>
        </p:nvCxnSpPr>
        <p:spPr bwMode="auto">
          <a:xfrm rot="16200000" flipH="1">
            <a:off x="-209550" y="3409950"/>
            <a:ext cx="2362200" cy="4191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6" name="Gekrümmte Verbindung 115"/>
          <p:cNvCxnSpPr>
            <a:stCxn id="7" idx="1"/>
            <a:endCxn id="101" idx="3"/>
          </p:cNvCxnSpPr>
          <p:nvPr/>
        </p:nvCxnSpPr>
        <p:spPr bwMode="auto">
          <a:xfrm rot="16200000" flipH="1">
            <a:off x="5723021" y="3001879"/>
            <a:ext cx="2057400" cy="930442"/>
          </a:xfrm>
          <a:prstGeom prst="curvedConnector3">
            <a:avLst>
              <a:gd name="adj1" fmla="val 5340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8" name="Gerade Verbindung mit Pfeil 117"/>
          <p:cNvCxnSpPr>
            <a:stCxn id="59" idx="0"/>
          </p:cNvCxnSpPr>
          <p:nvPr/>
        </p:nvCxnSpPr>
        <p:spPr bwMode="auto">
          <a:xfrm flipV="1">
            <a:off x="5867400" y="5366952"/>
            <a:ext cx="381000" cy="51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2" name="Textfeld 141"/>
          <p:cNvSpPr txBox="1"/>
          <p:nvPr/>
        </p:nvSpPr>
        <p:spPr>
          <a:xfrm>
            <a:off x="7086600" y="2743200"/>
            <a:ext cx="851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FIA SG</a:t>
            </a:r>
            <a:endParaRPr lang="en-US" sz="1600" b="1" dirty="0"/>
          </a:p>
        </p:txBody>
      </p:sp>
      <p:sp>
        <p:nvSpPr>
          <p:cNvPr id="143" name="Textfeld 142"/>
          <p:cNvSpPr txBox="1"/>
          <p:nvPr/>
        </p:nvSpPr>
        <p:spPr>
          <a:xfrm>
            <a:off x="7923279" y="6096000"/>
            <a:ext cx="1068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TGai</a:t>
            </a:r>
            <a:r>
              <a:rPr lang="en-US" sz="1600" b="1" dirty="0" smtClean="0"/>
              <a:t> FLS</a:t>
            </a:r>
            <a:endParaRPr lang="en-US" sz="1600" b="1" dirty="0"/>
          </a:p>
        </p:txBody>
      </p:sp>
      <p:sp>
        <p:nvSpPr>
          <p:cNvPr id="144" name="Pfeil nach unten 143"/>
          <p:cNvSpPr/>
          <p:nvPr/>
        </p:nvSpPr>
        <p:spPr bwMode="auto">
          <a:xfrm>
            <a:off x="4953000" y="3581400"/>
            <a:ext cx="1446750" cy="1183114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en-US" b="1" dirty="0" smtClean="0"/>
              <a:t>Keep focused on </a:t>
            </a:r>
            <a:r>
              <a:rPr lang="en-US" b="1" dirty="0" err="1" smtClean="0"/>
              <a:t>TGai</a:t>
            </a:r>
            <a:r>
              <a:rPr lang="en-US" b="1" dirty="0" smtClean="0"/>
              <a:t> scope</a:t>
            </a:r>
            <a:endParaRPr lang="en-US" b="1" dirty="0"/>
          </a:p>
        </p:txBody>
      </p:sp>
      <p:sp>
        <p:nvSpPr>
          <p:cNvPr id="145" name="Pfeil nach unten 144"/>
          <p:cNvSpPr/>
          <p:nvPr/>
        </p:nvSpPr>
        <p:spPr bwMode="auto">
          <a:xfrm>
            <a:off x="6400800" y="3352800"/>
            <a:ext cx="2667000" cy="1106914"/>
          </a:xfrm>
          <a:prstGeom prst="downArrow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en-US" b="1" dirty="0" smtClean="0"/>
              <a:t>Address initial areas for improvements 1</a:t>
            </a:r>
            <a:r>
              <a:rPr lang="en-US" b="1" baseline="30000" dirty="0" smtClean="0"/>
              <a:t>st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has a narrow, well defined focus that was intensively discussed during SG phase</a:t>
            </a:r>
          </a:p>
          <a:p>
            <a:pPr lvl="1"/>
            <a:r>
              <a:rPr lang="en-US" dirty="0" smtClean="0"/>
              <a:t>keep the project targeted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ocus on key working areas as discussed in SG phase</a:t>
            </a:r>
          </a:p>
          <a:p>
            <a:pPr lvl="1"/>
            <a:r>
              <a:rPr lang="en-US" dirty="0" smtClean="0"/>
              <a:t>get feedback from the WG by having Draft 1.0 according to our timeline</a:t>
            </a:r>
          </a:p>
          <a:p>
            <a:r>
              <a:rPr lang="en-US" dirty="0" smtClean="0"/>
              <a:t>Please revisit SG documents if you did not participate in FIA SG; feel free to contact TG Chairs for finding “key documents”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EF4856A-DC04-424E-8DEA-EEDE997EF6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8822329-BF25-3E4A-829C-8246E948ABAD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11-10/1152r01: </a:t>
            </a:r>
            <a:r>
              <a:rPr lang="en-US" sz="1600" dirty="0" err="1" smtClean="0"/>
              <a:t>TGai</a:t>
            </a:r>
            <a:r>
              <a:rPr lang="en-US" sz="1600" dirty="0" smtClean="0"/>
              <a:t> PAR</a:t>
            </a:r>
          </a:p>
          <a:p>
            <a:r>
              <a:rPr lang="en-US" sz="1600" dirty="0" smtClean="0"/>
              <a:t>11-10/1106r01: </a:t>
            </a:r>
            <a:r>
              <a:rPr lang="de-DE" sz="1600" dirty="0" smtClean="0"/>
              <a:t>PAR &amp; 5C </a:t>
            </a:r>
            <a:r>
              <a:rPr lang="de-DE" sz="1600" dirty="0" err="1" smtClean="0"/>
              <a:t>Transition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FIA to Fast Initial Link </a:t>
            </a:r>
            <a:r>
              <a:rPr lang="de-DE" sz="1600" dirty="0" err="1" smtClean="0"/>
              <a:t>Set-Up</a:t>
            </a:r>
            <a:endParaRPr lang="de-DE" sz="1600" dirty="0" smtClean="0"/>
          </a:p>
          <a:p>
            <a:r>
              <a:rPr lang="de-DE" sz="1600" dirty="0" smtClean="0"/>
              <a:t>11-10/0965r01: Potential </a:t>
            </a:r>
            <a:r>
              <a:rPr lang="de-DE" sz="1600" dirty="0" err="1" smtClean="0"/>
              <a:t>performance</a:t>
            </a:r>
            <a:r>
              <a:rPr lang="de-DE" sz="1600" dirty="0" smtClean="0"/>
              <a:t> </a:t>
            </a:r>
            <a:r>
              <a:rPr lang="de-DE" sz="1600" dirty="0" err="1" smtClean="0"/>
              <a:t>improvements</a:t>
            </a:r>
            <a:r>
              <a:rPr lang="de-DE" sz="1600" dirty="0" smtClean="0"/>
              <a:t> </a:t>
            </a:r>
            <a:r>
              <a:rPr lang="de-DE" sz="1600" dirty="0" err="1" smtClean="0"/>
              <a:t>with</a:t>
            </a:r>
            <a:r>
              <a:rPr lang="de-DE" sz="1600" dirty="0" smtClean="0"/>
              <a:t> fast </a:t>
            </a:r>
            <a:r>
              <a:rPr lang="de-DE" sz="1600" dirty="0" err="1" smtClean="0"/>
              <a:t>initial</a:t>
            </a:r>
            <a:r>
              <a:rPr lang="de-DE" sz="1600" dirty="0" smtClean="0"/>
              <a:t> link </a:t>
            </a:r>
            <a:r>
              <a:rPr lang="de-DE" sz="1600" dirty="0" err="1" smtClean="0"/>
              <a:t>set-up</a:t>
            </a:r>
            <a:endParaRPr lang="de-DE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0</TotalTime>
  <Words>967</Words>
  <Application>Microsoft Macintosh PowerPoint</Application>
  <PresentationFormat>Bildschirmpräsentation (4:3)</PresentationFormat>
  <Paragraphs>112</Paragraphs>
  <Slides>8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802-11-Submission</vt:lpstr>
      <vt:lpstr>Dokument</vt:lpstr>
      <vt:lpstr>A focused path torwards TGai D1.0</vt:lpstr>
      <vt:lpstr>Abstract</vt:lpstr>
      <vt:lpstr>TGai Problem Statement &amp; Scope</vt:lpstr>
      <vt:lpstr>Definition of Link &amp; Evaluation of Link Set-Up time</vt:lpstr>
      <vt:lpstr>A-priori Knowledge vs. Performance</vt:lpstr>
      <vt:lpstr>Way forward:  focused towards comprehensive Draft R1.0 to get immediate WG feedback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focused path forwards TGai D1.0</dc:title>
  <dc:subject/>
  <dc:creator>Marc Emmelmann</dc:creator>
  <cp:keywords/>
  <dc:description/>
  <cp:lastModifiedBy>Marc Emmelmann</cp:lastModifiedBy>
  <cp:revision>13</cp:revision>
  <cp:lastPrinted>1998-02-10T13:28:06Z</cp:lastPrinted>
  <dcterms:created xsi:type="dcterms:W3CDTF">2011-03-14T05:40:31Z</dcterms:created>
  <dcterms:modified xsi:type="dcterms:W3CDTF">2011-03-14T05:42:56Z</dcterms:modified>
  <cp:category/>
</cp:coreProperties>
</file>