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1" r:id="rId3"/>
    <p:sldId id="283" r:id="rId4"/>
    <p:sldId id="278" r:id="rId5"/>
    <p:sldId id="279" r:id="rId6"/>
    <p:sldId id="280" r:id="rId7"/>
    <p:sldId id="282" r:id="rId8"/>
    <p:sldId id="284" r:id="rId9"/>
    <p:sldId id="270" r:id="rId10"/>
    <p:sldId id="271" r:id="rId11"/>
    <p:sldId id="272" r:id="rId12"/>
    <p:sldId id="273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4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W\Documents\stmek\80215TG3C\11ah\COST231%20Walfish-Ikegami%20Model_1_201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W\Documents\stmek\80215TG3C\11ah\COST231%20Walfish-Ikegami%20Model_1_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403710623588832"/>
          <c:y val="4.7534494730244597E-2"/>
          <c:w val="0.72004105994426382"/>
          <c:h val="0.75560914260717726"/>
        </c:manualLayout>
      </c:layout>
      <c:lineChart>
        <c:grouping val="standard"/>
        <c:ser>
          <c:idx val="0"/>
          <c:order val="0"/>
          <c:tx>
            <c:v>AP Ant=4, C Ant=1</c:v>
          </c:tx>
          <c:marker>
            <c:symbol val="none"/>
          </c:marker>
          <c:cat>
            <c:numRef>
              <c:f>'Link Budget'!$K$13:$N$13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Budget'!$K$14:$N$14</c:f>
              <c:numCache>
                <c:formatCode>General</c:formatCode>
                <c:ptCount val="4"/>
                <c:pt idx="0">
                  <c:v>112.2</c:v>
                </c:pt>
                <c:pt idx="1">
                  <c:v>129.1</c:v>
                </c:pt>
                <c:pt idx="2">
                  <c:v>137.5</c:v>
                </c:pt>
                <c:pt idx="3">
                  <c:v>143.5</c:v>
                </c:pt>
              </c:numCache>
            </c:numRef>
          </c:val>
        </c:ser>
        <c:ser>
          <c:idx val="1"/>
          <c:order val="1"/>
          <c:tx>
            <c:v>AP Ant=8, C Ant=1</c:v>
          </c:tx>
          <c:marker>
            <c:symbol val="none"/>
          </c:marker>
          <c:cat>
            <c:numRef>
              <c:f>'Link Budget'!$K$13:$N$13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Budget'!$K$15:$N$15</c:f>
              <c:numCache>
                <c:formatCode>General</c:formatCode>
                <c:ptCount val="4"/>
                <c:pt idx="0">
                  <c:v>114.63</c:v>
                </c:pt>
                <c:pt idx="1">
                  <c:v>127.9</c:v>
                </c:pt>
                <c:pt idx="2">
                  <c:v>135.19999999999999</c:v>
                </c:pt>
                <c:pt idx="3">
                  <c:v>140.30000000000001</c:v>
                </c:pt>
              </c:numCache>
            </c:numRef>
          </c:val>
        </c:ser>
        <c:ser>
          <c:idx val="2"/>
          <c:order val="2"/>
          <c:tx>
            <c:v>AP Ant=12, C Ant=1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'Link Budget'!$K$13:$N$13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Budget'!$K$16:$N$16</c:f>
              <c:numCache>
                <c:formatCode>General</c:formatCode>
                <c:ptCount val="4"/>
                <c:pt idx="0">
                  <c:v>107.25</c:v>
                </c:pt>
                <c:pt idx="1">
                  <c:v>118.7</c:v>
                </c:pt>
                <c:pt idx="2">
                  <c:v>125.4</c:v>
                </c:pt>
                <c:pt idx="3">
                  <c:v>130.1</c:v>
                </c:pt>
              </c:numCache>
            </c:numRef>
          </c:val>
        </c:ser>
        <c:ser>
          <c:idx val="3"/>
          <c:order val="3"/>
          <c:tx>
            <c:v>AP Ant=16, C Ant=1</c:v>
          </c:tx>
          <c:marker>
            <c:symbol val="none"/>
          </c:marker>
          <c:cat>
            <c:numRef>
              <c:f>'Link Budget'!$K$13:$N$13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Budget'!$K$17:$N$17</c:f>
              <c:numCache>
                <c:formatCode>General</c:formatCode>
                <c:ptCount val="4"/>
                <c:pt idx="0">
                  <c:v>100.61999999999999</c:v>
                </c:pt>
                <c:pt idx="1">
                  <c:v>112.1</c:v>
                </c:pt>
                <c:pt idx="2">
                  <c:v>118.8</c:v>
                </c:pt>
                <c:pt idx="3">
                  <c:v>123.5</c:v>
                </c:pt>
              </c:numCache>
            </c:numRef>
          </c:val>
        </c:ser>
        <c:marker val="1"/>
        <c:axId val="120295424"/>
        <c:axId val="120297344"/>
      </c:lineChart>
      <c:catAx>
        <c:axId val="120295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120297344"/>
        <c:crosses val="autoZero"/>
        <c:auto val="1"/>
        <c:lblAlgn val="ctr"/>
        <c:lblOffset val="100"/>
      </c:catAx>
      <c:valAx>
        <c:axId val="120297344"/>
        <c:scaling>
          <c:orientation val="minMax"/>
          <c:max val="150"/>
          <c:min val="90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 Loss (dB)</a:t>
                </a:r>
              </a:p>
            </c:rich>
          </c:tx>
          <c:layout/>
        </c:title>
        <c:numFmt formatCode="General" sourceLinked="1"/>
        <c:tickLblPos val="nextTo"/>
        <c:crossAx val="12029542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1304155730533838"/>
          <c:y val="0.45293598716827088"/>
          <c:w val="0.32785924472665234"/>
          <c:h val="0.30476823683626436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846288552876193"/>
          <c:y val="5.1400554097404488E-2"/>
          <c:w val="0.72004105994426382"/>
          <c:h val="0.75560914260717726"/>
        </c:manualLayout>
      </c:layout>
      <c:lineChart>
        <c:grouping val="standard"/>
        <c:ser>
          <c:idx val="0"/>
          <c:order val="0"/>
          <c:tx>
            <c:v>AP Ant=8, C Ant=2</c:v>
          </c:tx>
          <c:marker>
            <c:symbol val="none"/>
          </c:marker>
          <c:cat>
            <c:numRef>
              <c:f>'Link Budget'!$K$21:$N$21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Budget'!$K$22:$N$22</c:f>
              <c:numCache>
                <c:formatCode>General</c:formatCode>
                <c:ptCount val="4"/>
                <c:pt idx="0">
                  <c:v>113.4</c:v>
                </c:pt>
                <c:pt idx="1">
                  <c:v>126.7</c:v>
                </c:pt>
                <c:pt idx="2">
                  <c:v>134.07</c:v>
                </c:pt>
                <c:pt idx="3">
                  <c:v>139.30000000000001</c:v>
                </c:pt>
              </c:numCache>
            </c:numRef>
          </c:val>
        </c:ser>
        <c:ser>
          <c:idx val="1"/>
          <c:order val="1"/>
          <c:tx>
            <c:v>AP Ant=8, C Ant=4</c:v>
          </c:tx>
          <c:marker>
            <c:symbol val="none"/>
          </c:marker>
          <c:cat>
            <c:numRef>
              <c:f>'Link Budget'!$K$21:$N$21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Budget'!$K$23:$N$23</c:f>
              <c:numCache>
                <c:formatCode>General</c:formatCode>
                <c:ptCount val="4"/>
                <c:pt idx="0">
                  <c:v>110.1</c:v>
                </c:pt>
                <c:pt idx="1">
                  <c:v>123.9</c:v>
                </c:pt>
                <c:pt idx="2">
                  <c:v>131.41999999999999</c:v>
                </c:pt>
                <c:pt idx="3">
                  <c:v>136.80000000000001</c:v>
                </c:pt>
              </c:numCache>
            </c:numRef>
          </c:val>
        </c:ser>
        <c:ser>
          <c:idx val="2"/>
          <c:order val="2"/>
          <c:tx>
            <c:v>AP Ant=8, C Ant=6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'Link Budget'!$K$21:$N$21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Budget'!$K$24:$N$24</c:f>
              <c:numCache>
                <c:formatCode>General</c:formatCode>
                <c:ptCount val="4"/>
                <c:pt idx="0">
                  <c:v>105.1</c:v>
                </c:pt>
                <c:pt idx="1">
                  <c:v>119.6</c:v>
                </c:pt>
                <c:pt idx="2">
                  <c:v>127.6</c:v>
                </c:pt>
                <c:pt idx="3">
                  <c:v>133.19999999999999</c:v>
                </c:pt>
              </c:numCache>
            </c:numRef>
          </c:val>
        </c:ser>
        <c:ser>
          <c:idx val="3"/>
          <c:order val="3"/>
          <c:tx>
            <c:v>AP Ant=8, C Ant=8</c:v>
          </c:tx>
          <c:marker>
            <c:symbol val="none"/>
          </c:marker>
          <c:cat>
            <c:numRef>
              <c:f>'Link Budget'!$K$21:$N$21</c:f>
              <c:numCache>
                <c:formatCode>General</c:formatCode>
                <c:ptCount val="4"/>
                <c:pt idx="0">
                  <c:v>250</c:v>
                </c:pt>
                <c:pt idx="1">
                  <c:v>500</c:v>
                </c:pt>
                <c:pt idx="2">
                  <c:v>750</c:v>
                </c:pt>
                <c:pt idx="3">
                  <c:v>1000</c:v>
                </c:pt>
              </c:numCache>
            </c:numRef>
          </c:cat>
          <c:val>
            <c:numRef>
              <c:f>'Link Budget'!$K$25:$N$25</c:f>
              <c:numCache>
                <c:formatCode>General</c:formatCode>
                <c:ptCount val="4"/>
                <c:pt idx="0">
                  <c:v>94.5</c:v>
                </c:pt>
                <c:pt idx="1">
                  <c:v>111.3</c:v>
                </c:pt>
                <c:pt idx="2">
                  <c:v>120.6</c:v>
                </c:pt>
                <c:pt idx="3">
                  <c:v>127.3</c:v>
                </c:pt>
              </c:numCache>
            </c:numRef>
          </c:val>
        </c:ser>
        <c:marker val="1"/>
        <c:axId val="121720832"/>
        <c:axId val="121722752"/>
      </c:lineChart>
      <c:catAx>
        <c:axId val="121720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121722752"/>
        <c:crosses val="autoZero"/>
        <c:auto val="1"/>
        <c:lblAlgn val="ctr"/>
        <c:lblOffset val="100"/>
      </c:catAx>
      <c:valAx>
        <c:axId val="121722752"/>
        <c:scaling>
          <c:orientation val="minMax"/>
          <c:max val="150"/>
          <c:min val="90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 Loss (dB)</a:t>
                </a:r>
              </a:p>
            </c:rich>
          </c:tx>
          <c:layout/>
        </c:title>
        <c:numFmt formatCode="General" sourceLinked="1"/>
        <c:tickLblPos val="nextTo"/>
        <c:crossAx val="12172083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55016735811808282"/>
          <c:y val="0.45293598716827088"/>
          <c:w val="0.37555383301719408"/>
          <c:h val="0.30541166034916883"/>
        </c:manualLayout>
      </c:layout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0.27944</cdr:x>
      <cdr:y>0.08989</cdr:y>
    </cdr:from>
    <cdr:to>
      <cdr:x>0.66667</cdr:x>
      <cdr:y>0.19663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5334" y="270933"/>
          <a:ext cx="1642533" cy="321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A</a:t>
          </a:r>
          <a:r>
            <a:rPr lang="en-US" sz="1100" baseline="0" dirty="0"/>
            <a:t> Building Height=10m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0.27944</cdr:x>
      <cdr:y>0.08989</cdr:y>
    </cdr:from>
    <cdr:to>
      <cdr:x>0.66667</cdr:x>
      <cdr:y>0.19663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85334" y="270933"/>
          <a:ext cx="1642533" cy="321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A</a:t>
          </a:r>
          <a:r>
            <a:rPr lang="en-US" sz="1100" baseline="0"/>
            <a:t> Building Height=10m</a:t>
          </a:r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E724812-817E-4287-81C1-EBE35337B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5EC62074-B134-4D0A-BA01-5DEF72D16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44662381-601C-476C-B6E2-A92F6CCCE0C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984827" y="8985250"/>
            <a:ext cx="2296911" cy="184666"/>
          </a:xfrm>
        </p:spPr>
        <p:txBody>
          <a:bodyPr/>
          <a:lstStyle/>
          <a:p>
            <a:pPr lvl="4"/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984827" y="8985250"/>
            <a:ext cx="2296911" cy="184666"/>
          </a:xfrm>
        </p:spPr>
        <p:txBody>
          <a:bodyPr/>
          <a:lstStyle/>
          <a:p>
            <a:pPr lvl="4"/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984827" y="8985250"/>
            <a:ext cx="2296911" cy="184666"/>
          </a:xfrm>
        </p:spPr>
        <p:txBody>
          <a:bodyPr/>
          <a:lstStyle/>
          <a:p>
            <a:pPr lvl="4"/>
            <a:r>
              <a:rPr lang="en-US" smtClean="0"/>
              <a:t>James Wang et al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EC62074-B134-4D0A-BA01-5DEF72D16D3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87DCE1-F25C-489E-8954-C44E67BAB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6F18C-5FD6-487E-87D1-0004DF418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8D34E2-E3F2-4ADF-8098-611E7EBDC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70E42E-FA2F-47B0-BC46-E0C8B4709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1F986BD-4C2E-4F64-9569-F01F9E0F2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1A8062-41C2-4534-8936-31DE3560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11CC65-2F1D-44AB-A06F-027679A0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A3B763-4693-44DA-B304-327AE2466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696F3A-F815-465A-BA79-0C1BCB207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59BE45-7BA1-44BD-A4BC-C4C98954F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EB78DD-31F6-42A9-870D-B93900DB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5107" y="6475413"/>
            <a:ext cx="2708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9C78370-021D-4C48-95B6-51E7BE52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802.11-11/0351r0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Local%20Settings/Temp/Temporary%20Directory%201%20for%2025996-900.zip/25996-900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692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Path Loss and Delay Spread Models for 11ah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98575" y="2670175"/>
          <a:ext cx="7553325" cy="3309938"/>
        </p:xfrm>
        <a:graphic>
          <a:graphicData uri="http://schemas.openxmlformats.org/presentationml/2006/ole">
            <p:oleObj spid="_x0000_s1026" name="Document" r:id="rId4" imgW="6741174" imgH="2954573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70E42E-FA2F-47B0-BC46-E0C8B47096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vs. Link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sz="2000" dirty="0" smtClean="0"/>
              <a:t>The proposal made in 11/251r0 was to adopt 3GPP channel model used for “system-level” evaluation</a:t>
            </a:r>
          </a:p>
          <a:p>
            <a:pPr lvl="1"/>
            <a:r>
              <a:rPr lang="en-US" sz="1800" dirty="0" smtClean="0"/>
              <a:t>Spatial aspect of the channel are modeled in detail</a:t>
            </a:r>
          </a:p>
          <a:p>
            <a:pPr lvl="1"/>
            <a:r>
              <a:rPr lang="en-US" sz="1800" dirty="0" smtClean="0"/>
              <a:t>Path-loss modeled using extended COST 231 model</a:t>
            </a:r>
          </a:p>
          <a:p>
            <a:pPr lvl="1"/>
            <a:r>
              <a:rPr lang="en-US" sz="1800" dirty="0" smtClean="0"/>
              <a:t>Model based on a very large number of parameters </a:t>
            </a:r>
          </a:p>
          <a:p>
            <a:r>
              <a:rPr lang="en-US" sz="2000" dirty="0" smtClean="0"/>
              <a:t>In 11ah the above model will be useful to evaluate system throughout, latency, MU-MIMO performance etc.</a:t>
            </a:r>
          </a:p>
          <a:p>
            <a:r>
              <a:rPr lang="en-US" sz="2000" dirty="0" smtClean="0"/>
              <a:t>However for the purpose of designing and evaluating the  PHY (preambles, coding and modulation, repetition etc)  simple channel models should be adopted</a:t>
            </a:r>
          </a:p>
          <a:p>
            <a:pPr lvl="1"/>
            <a:r>
              <a:rPr lang="en-US" sz="1800" dirty="0" smtClean="0"/>
              <a:t>to evaluate single links (between BS and STA)</a:t>
            </a:r>
          </a:p>
          <a:p>
            <a:pPr lvl="1"/>
            <a:r>
              <a:rPr lang="en-US" sz="1800" dirty="0" smtClean="0"/>
              <a:t>capturing multi-path delay, fading and Doppler spread </a:t>
            </a:r>
          </a:p>
          <a:p>
            <a:r>
              <a:rPr lang="en-US" sz="2200" dirty="0" smtClean="0"/>
              <a:t>This approach will speed up PHY design and allow us to easily ensure simulations are consistent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70E42E-FA2F-47B0-BC46-E0C8B470966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PHY link simulations for 11ah use channel models used by 3GPP (for WCDMA link simulations):</a:t>
            </a:r>
          </a:p>
          <a:p>
            <a:pPr lvl="1"/>
            <a:r>
              <a:rPr lang="en-US" sz="1800" dirty="0" smtClean="0"/>
              <a:t>Pedestrian A (</a:t>
            </a:r>
            <a:r>
              <a:rPr lang="en-US" sz="1800" dirty="0" err="1" smtClean="0"/>
              <a:t>Ped</a:t>
            </a:r>
            <a:r>
              <a:rPr lang="en-US" sz="1800" dirty="0" smtClean="0"/>
              <a:t>-A)</a:t>
            </a:r>
          </a:p>
          <a:p>
            <a:pPr lvl="1"/>
            <a:r>
              <a:rPr lang="en-US" sz="1800" dirty="0" smtClean="0"/>
              <a:t>Pedestrian B (</a:t>
            </a:r>
            <a:r>
              <a:rPr lang="en-US" sz="1800" dirty="0" err="1" smtClean="0"/>
              <a:t>Ped</a:t>
            </a:r>
            <a:r>
              <a:rPr lang="en-US" sz="1800" dirty="0" smtClean="0"/>
              <a:t>-B) and </a:t>
            </a:r>
          </a:p>
          <a:p>
            <a:pPr lvl="1"/>
            <a:r>
              <a:rPr lang="en-US" sz="1800" dirty="0" smtClean="0"/>
              <a:t>Vehicular A (</a:t>
            </a:r>
            <a:r>
              <a:rPr lang="en-US" sz="1800" dirty="0" err="1" smtClean="0"/>
              <a:t>Veh</a:t>
            </a:r>
            <a:r>
              <a:rPr lang="en-US" sz="1800" dirty="0" smtClean="0"/>
              <a:t>-A)</a:t>
            </a:r>
          </a:p>
          <a:p>
            <a:r>
              <a:rPr lang="en-US" sz="2000" dirty="0" smtClean="0"/>
              <a:t>Above models have following characteristics</a:t>
            </a:r>
          </a:p>
          <a:p>
            <a:pPr lvl="1"/>
            <a:r>
              <a:rPr lang="en-US" sz="1800" dirty="0" smtClean="0"/>
              <a:t>Models SISO links</a:t>
            </a:r>
          </a:p>
          <a:p>
            <a:pPr lvl="1"/>
            <a:r>
              <a:rPr lang="en-US" sz="1800" dirty="0" smtClean="0"/>
              <a:t>Number of paths and path delay are fixed for each model</a:t>
            </a:r>
          </a:p>
          <a:p>
            <a:pPr lvl="1"/>
            <a:r>
              <a:rPr lang="en-US" sz="1800" dirty="0" smtClean="0"/>
              <a:t>Path assumed to be mutually independent and Rayleigh distributed</a:t>
            </a:r>
          </a:p>
          <a:p>
            <a:pPr lvl="1"/>
            <a:r>
              <a:rPr lang="en-US" sz="1800" dirty="0" smtClean="0"/>
              <a:t>Doppler spread applied</a:t>
            </a:r>
          </a:p>
          <a:p>
            <a:r>
              <a:rPr lang="en-US" sz="2200" dirty="0" smtClean="0"/>
              <a:t>Advantages</a:t>
            </a:r>
          </a:p>
          <a:p>
            <a:pPr lvl="1"/>
            <a:r>
              <a:rPr lang="en-US" sz="1800" dirty="0" smtClean="0"/>
              <a:t>sufficiently models fundamental channel characteristics </a:t>
            </a:r>
          </a:p>
          <a:p>
            <a:pPr lvl="1"/>
            <a:r>
              <a:rPr lang="en-US" sz="1800" dirty="0" smtClean="0"/>
              <a:t>easy to generate </a:t>
            </a:r>
          </a:p>
          <a:p>
            <a:pPr lvl="1"/>
            <a:r>
              <a:rPr lang="en-US" sz="1800" dirty="0" smtClean="0"/>
              <a:t>few parameters means models are easily reproduced consistently</a:t>
            </a:r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70E42E-FA2F-47B0-BC46-E0C8B47096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 Summary</a:t>
            </a:r>
            <a:endParaRPr lang="en-US" dirty="0"/>
          </a:p>
        </p:txBody>
      </p:sp>
      <p:graphicFrame>
        <p:nvGraphicFramePr>
          <p:cNvPr id="6" name="Content Placeholder 5">
            <a:hlinkClick r:id="rId3"/>
          </p:cNvPr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1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Path #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Ped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-A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Ped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-B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Veh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-A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Delay [ns]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Rel. </a:t>
                      </a: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Pow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[dB]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Delay [ns]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Rel. </a:t>
                      </a: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Pow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[dB]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Delay [ns]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Rel. </a:t>
                      </a: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Pow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[dB]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MS Mincho"/>
                          <a:cs typeface="Times New Roman"/>
                        </a:rPr>
                        <a:t>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0.0</a:t>
                      </a:r>
                      <a:endParaRPr lang="en-US" sz="18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MS Mincho"/>
                          <a:cs typeface="Times New Roman"/>
                        </a:rPr>
                        <a:t>0,0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MS Mincho"/>
                          <a:cs typeface="Times New Roman"/>
                        </a:rPr>
                        <a:t>110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-9.7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200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-0.9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310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MS Mincho"/>
                          <a:cs typeface="Times New Roman"/>
                        </a:rPr>
                        <a:t>-1.0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MS Mincho"/>
                          <a:cs typeface="Times New Roman"/>
                        </a:rPr>
                        <a:t>190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-19.2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800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-4.9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710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MS Mincho"/>
                          <a:cs typeface="Times New Roman"/>
                        </a:rPr>
                        <a:t>-9.0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MS Mincho"/>
                          <a:cs typeface="Times New Roman"/>
                        </a:rPr>
                        <a:t>410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-22.8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1200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-8.0</a:t>
                      </a:r>
                      <a:endParaRPr lang="en-US" sz="18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1090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MS Mincho"/>
                          <a:cs typeface="Times New Roman"/>
                        </a:rPr>
                        <a:t>-10.0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2300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-7.8</a:t>
                      </a:r>
                      <a:endParaRPr lang="en-US" sz="180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1730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MS Mincho"/>
                          <a:cs typeface="Times New Roman"/>
                        </a:rPr>
                        <a:t>-15.0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MS Mincho"/>
                          <a:cs typeface="Times New Roman"/>
                        </a:rPr>
                        <a:t>--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3700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-23.9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2510</a:t>
                      </a:r>
                      <a:endParaRPr lang="en-US" sz="1800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71755" marR="717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/>
                          <a:ea typeface="MS Mincho"/>
                          <a:cs typeface="Times New Roman"/>
                        </a:rPr>
                        <a:t>-20.0</a:t>
                      </a:r>
                      <a:endParaRPr lang="en-US" sz="18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71755" marR="71755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70E42E-FA2F-47B0-BC46-E0C8B47096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5486400"/>
            <a:ext cx="4187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Speed</a:t>
            </a:r>
            <a:r>
              <a:rPr lang="en-US" sz="2000" dirty="0" smtClean="0"/>
              <a:t>: Limit to 3 km/h and/or 30 km/h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</a:p>
          <a:p>
            <a:pPr lvl="1"/>
            <a:r>
              <a:rPr lang="en-US" dirty="0" smtClean="0"/>
              <a:t>Discussion of </a:t>
            </a:r>
            <a:r>
              <a:rPr lang="en-US" dirty="0" err="1" smtClean="0"/>
              <a:t>Walfisch</a:t>
            </a:r>
            <a:r>
              <a:rPr lang="en-US" dirty="0" smtClean="0"/>
              <a:t>-Ikegami Path Loss Model</a:t>
            </a:r>
          </a:p>
          <a:p>
            <a:pPr lvl="1"/>
            <a:r>
              <a:rPr lang="en-US" dirty="0" smtClean="0"/>
              <a:t>Example Path Loss Calculation</a:t>
            </a:r>
          </a:p>
          <a:p>
            <a:pPr lvl="1"/>
            <a:r>
              <a:rPr lang="en-US" dirty="0" smtClean="0"/>
              <a:t>Conclusions</a:t>
            </a:r>
          </a:p>
          <a:p>
            <a:r>
              <a:rPr lang="en-US" dirty="0" smtClean="0"/>
              <a:t>Part 2</a:t>
            </a:r>
          </a:p>
          <a:p>
            <a:pPr lvl="1"/>
            <a:r>
              <a:rPr lang="en-US" dirty="0" smtClean="0"/>
              <a:t> Simple Channel Models for PHY link evaluation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70E42E-FA2F-47B0-BC46-E0C8B47096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073" y="277622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F986BD-4C2E-4F64-9569-F01F9E0F2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Walfisch</a:t>
            </a:r>
            <a:r>
              <a:rPr lang="en-US" dirty="0" smtClean="0"/>
              <a:t>-Ikegami Path Loss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791607" cy="4114800"/>
          </a:xfrm>
        </p:spPr>
        <p:txBody>
          <a:bodyPr/>
          <a:lstStyle/>
          <a:p>
            <a:r>
              <a:rPr lang="en-US" sz="2000" dirty="0" smtClean="0"/>
              <a:t>Frequency f (800...2000 MHz) </a:t>
            </a:r>
          </a:p>
          <a:p>
            <a:r>
              <a:rPr lang="en-US" sz="2000" dirty="0" smtClean="0"/>
              <a:t>Height of the transmitter 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tx</a:t>
            </a:r>
            <a:r>
              <a:rPr lang="en-US" sz="2000" dirty="0" smtClean="0"/>
              <a:t> (4...50 m) </a:t>
            </a:r>
          </a:p>
          <a:p>
            <a:r>
              <a:rPr lang="en-US" sz="2000" dirty="0" smtClean="0"/>
              <a:t>Height of the receiver 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rx</a:t>
            </a:r>
            <a:r>
              <a:rPr lang="en-US" sz="2000" dirty="0" smtClean="0"/>
              <a:t> (1...3 m) </a:t>
            </a:r>
          </a:p>
          <a:p>
            <a:r>
              <a:rPr lang="en-US" sz="2000" dirty="0" smtClean="0"/>
              <a:t>Distance d (20...5000 m)</a:t>
            </a:r>
          </a:p>
          <a:p>
            <a:r>
              <a:rPr lang="en-US" sz="2000" dirty="0" smtClean="0"/>
              <a:t>Mean value of building heights 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roof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Mean value of widths of streets w </a:t>
            </a:r>
          </a:p>
          <a:p>
            <a:r>
              <a:rPr lang="en-US" sz="2000" dirty="0" smtClean="0"/>
              <a:t>Mean value of building separation 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James Wang,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Geometrical parame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6869" y="3797978"/>
            <a:ext cx="4277074" cy="1940670"/>
          </a:xfrm>
          <a:prstGeom prst="rect">
            <a:avLst/>
          </a:prstGeom>
          <a:noFill/>
        </p:spPr>
      </p:pic>
      <p:pic>
        <p:nvPicPr>
          <p:cNvPr id="8" name="Picture 7" descr="http://www.cse.hcmut.edu.vn/~ltquan/Documents_Softwares/CDMA/Walfisch-Ikegami_files/vertical_cu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7505" y="1936153"/>
            <a:ext cx="4276071" cy="192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 Model NLOS Path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NLOS path loss consists of</a:t>
            </a:r>
          </a:p>
          <a:p>
            <a:pPr lvl="1"/>
            <a:r>
              <a:rPr lang="en-US" dirty="0" smtClean="0"/>
              <a:t>Free space loss</a:t>
            </a:r>
          </a:p>
          <a:p>
            <a:pPr lvl="1"/>
            <a:r>
              <a:rPr lang="en-US" dirty="0" smtClean="0"/>
              <a:t>Rooftop-to-street diffraction</a:t>
            </a:r>
          </a:p>
          <a:p>
            <a:pPr lvl="1"/>
            <a:r>
              <a:rPr lang="en-US" dirty="0" smtClean="0"/>
              <a:t>Multi-screen loss – consider antenna is below/above building height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James Wang,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Geometrical parame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8427" y="4444364"/>
            <a:ext cx="4277074" cy="194067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 bwMode="auto">
          <a:xfrm>
            <a:off x="5864772" y="4950372"/>
            <a:ext cx="425670" cy="59909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53558" y="4377558"/>
            <a:ext cx="2790496" cy="83557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8552" y="4114800"/>
            <a:ext cx="178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Rooftop-to-street diffraction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046076" y="4642945"/>
            <a:ext cx="378372" cy="1103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573517" y="4109544"/>
            <a:ext cx="178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Multi-screen loss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Path Loss Calculation</a:t>
            </a:r>
            <a:br>
              <a:rPr lang="en-US" dirty="0" smtClean="0"/>
            </a:br>
            <a:r>
              <a:rPr lang="en-US" dirty="0" smtClean="0"/>
              <a:t>(Medium Size City, Suburban Center)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965960"/>
            <a:ext cx="7969469" cy="4114800"/>
          </a:xfrm>
        </p:spPr>
        <p:txBody>
          <a:bodyPr/>
          <a:lstStyle/>
          <a:p>
            <a:r>
              <a:rPr lang="en-US" sz="2000" dirty="0" smtClean="0"/>
              <a:t>Path loss more sensitive to height when distance is long</a:t>
            </a:r>
          </a:p>
          <a:p>
            <a:r>
              <a:rPr lang="en-US" sz="2000" dirty="0" smtClean="0"/>
              <a:t>10~20 dB additional loss if antenna below roof</a:t>
            </a:r>
          </a:p>
          <a:p>
            <a:r>
              <a:rPr lang="en-US" sz="2000" dirty="0" smtClean="0"/>
              <a:t>To reach 1 km, antenna gain, lower sensitivity </a:t>
            </a:r>
            <a:r>
              <a:rPr lang="en-US" sz="2000" dirty="0" err="1" smtClean="0"/>
              <a:t>phy</a:t>
            </a:r>
            <a:r>
              <a:rPr lang="en-US" sz="2000" dirty="0" smtClean="0"/>
              <a:t>, etc required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James Wang,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337120" y="3026746"/>
          <a:ext cx="4533901" cy="3285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216313" y="2971138"/>
          <a:ext cx="4489704" cy="3342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2964" y="6159062"/>
            <a:ext cx="2443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 Antenna height from 4 to 16 m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80620" y="6201103"/>
            <a:ext cx="2906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Client Antenna height from 2 to 8 m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 bwMode="auto">
          <a:xfrm>
            <a:off x="2127820" y="4421703"/>
            <a:ext cx="378372" cy="378372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06344" y="3880420"/>
            <a:ext cx="162910" cy="210206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4660" y="4437467"/>
            <a:ext cx="945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Below Roof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32466" y="3785826"/>
            <a:ext cx="945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 Roof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078865" y="4493536"/>
            <a:ext cx="2028825" cy="48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762608" y="5077322"/>
            <a:ext cx="1171465" cy="71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236596" y="4457065"/>
            <a:ext cx="1906519" cy="36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4842833" y="5058729"/>
            <a:ext cx="1177918" cy="12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931920" y="5831840"/>
            <a:ext cx="1569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 Watt EIRP                -(-88dBm) Sensitivity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oup 41"/>
          <p:cNvGrpSpPr/>
          <p:nvPr/>
        </p:nvGrpSpPr>
        <p:grpSpPr>
          <a:xfrm>
            <a:off x="1367790" y="5190490"/>
            <a:ext cx="2686050" cy="875030"/>
            <a:chOff x="1447800" y="5059680"/>
            <a:chExt cx="2590800" cy="8839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rot="10800000">
              <a:off x="1447800" y="5059680"/>
              <a:ext cx="135636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rot="10800000">
              <a:off x="2682240" y="5410200"/>
              <a:ext cx="135636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16200000" flipH="1">
              <a:off x="2651760" y="5448300"/>
              <a:ext cx="182880" cy="1066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" name="Group 42"/>
          <p:cNvGrpSpPr/>
          <p:nvPr/>
        </p:nvGrpSpPr>
        <p:grpSpPr>
          <a:xfrm flipH="1">
            <a:off x="4904740" y="4826000"/>
            <a:ext cx="487680" cy="1005840"/>
            <a:chOff x="1447800" y="5059680"/>
            <a:chExt cx="2590800" cy="88392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 rot="10800000">
              <a:off x="1447800" y="5059680"/>
              <a:ext cx="135636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10800000">
              <a:off x="2682240" y="5410200"/>
              <a:ext cx="135636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16200000" flipH="1">
              <a:off x="2651760" y="5448300"/>
              <a:ext cx="182880" cy="1066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 path loss model is discussed</a:t>
            </a:r>
          </a:p>
          <a:p>
            <a:r>
              <a:rPr lang="en-US" dirty="0" smtClean="0"/>
              <a:t>An example path loss, and sensitivity to antenna heights is presented</a:t>
            </a:r>
          </a:p>
          <a:p>
            <a:r>
              <a:rPr lang="en-US" dirty="0" smtClean="0"/>
              <a:t>Antenna gain, lower sensitivity </a:t>
            </a:r>
            <a:r>
              <a:rPr lang="en-US" dirty="0" err="1" smtClean="0"/>
              <a:t>phy</a:t>
            </a:r>
            <a:r>
              <a:rPr lang="en-US" dirty="0" smtClean="0"/>
              <a:t>, other improvements are required to reach1 km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70E42E-FA2F-47B0-BC46-E0C8B47096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073" y="277622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Vish Ponnampalam, James Wang,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F986BD-4C2E-4F64-9569-F01F9E0F2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2000" dirty="0" smtClean="0"/>
              <a:t>Contribution 11/251r0 (Outdoor Channel Models for 802.11ah) recommends re-using 3GPP Channel Models in IEEE 802.11ah.</a:t>
            </a:r>
          </a:p>
          <a:p>
            <a:pPr lvl="1"/>
            <a:r>
              <a:rPr lang="en-US" sz="1800" dirty="0" smtClean="0"/>
              <a:t>3GPP models are valid for most frequency ranges being considered for 11ah</a:t>
            </a:r>
          </a:p>
          <a:p>
            <a:pPr lvl="1"/>
            <a:r>
              <a:rPr lang="en-US" sz="1800" dirty="0" smtClean="0"/>
              <a:t>Similar outdoor usage scenarios </a:t>
            </a:r>
          </a:p>
          <a:p>
            <a:r>
              <a:rPr lang="en-US" sz="2000" dirty="0" smtClean="0"/>
              <a:t>Leveraging on 3GPP’s channel modeling approach has a number of advantages</a:t>
            </a:r>
          </a:p>
          <a:p>
            <a:pPr lvl="1"/>
            <a:r>
              <a:rPr lang="en-US" sz="1800" dirty="0" smtClean="0"/>
              <a:t>Saves time and effort in 11ah</a:t>
            </a:r>
          </a:p>
          <a:p>
            <a:pPr lvl="1"/>
            <a:r>
              <a:rPr lang="en-US" sz="1800" dirty="0" smtClean="0"/>
              <a:t>Well tested/verified and used in extensive amount of simulations</a:t>
            </a:r>
          </a:p>
          <a:p>
            <a:r>
              <a:rPr lang="en-US" sz="2000" dirty="0" smtClean="0"/>
              <a:t>In this contribution</a:t>
            </a:r>
          </a:p>
          <a:p>
            <a:pPr lvl="1"/>
            <a:r>
              <a:rPr lang="en-US" sz="1600" dirty="0" smtClean="0"/>
              <a:t>provide a further discussion on path loss and</a:t>
            </a:r>
          </a:p>
          <a:p>
            <a:pPr lvl="1"/>
            <a:r>
              <a:rPr lang="en-US" sz="1600" dirty="0" smtClean="0"/>
              <a:t>propose to adopt a further set of </a:t>
            </a:r>
            <a:r>
              <a:rPr lang="en-US" sz="1600" i="1" dirty="0" smtClean="0"/>
              <a:t>simple </a:t>
            </a:r>
            <a:r>
              <a:rPr lang="en-US" sz="1600" dirty="0" smtClean="0"/>
              <a:t>channel models for PHY design/verification</a:t>
            </a:r>
          </a:p>
          <a:p>
            <a:pPr lvl="2"/>
            <a:r>
              <a:rPr lang="en-US" sz="1400" dirty="0" smtClean="0"/>
              <a:t>Again following 3GPP’s approach</a:t>
            </a:r>
            <a:endParaRPr lang="en-US" sz="1400" dirty="0"/>
          </a:p>
          <a:p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692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February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5107" y="6475413"/>
            <a:ext cx="270881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Vish Ponnampalam, James Wang,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70E42E-FA2F-47B0-BC46-E0C8B47096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20230</TotalTime>
  <Words>948</Words>
  <Application>Microsoft Office PowerPoint</Application>
  <PresentationFormat>On-screen Show (4:3)</PresentationFormat>
  <Paragraphs>220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Path Loss and Delay Spread Models for 11ah</vt:lpstr>
      <vt:lpstr>Summary</vt:lpstr>
      <vt:lpstr>Part 1</vt:lpstr>
      <vt:lpstr>Walfisch-Ikegami Path Loss Model</vt:lpstr>
      <vt:lpstr>WI Model NLOS Path Loss</vt:lpstr>
      <vt:lpstr>Example Path Loss Calculation (Medium Size City, Suburban Center)</vt:lpstr>
      <vt:lpstr>Conclusion Part 1</vt:lpstr>
      <vt:lpstr>Part 2</vt:lpstr>
      <vt:lpstr>Introduction</vt:lpstr>
      <vt:lpstr>System vs. Link Evaluation</vt:lpstr>
      <vt:lpstr>Our Proposal</vt:lpstr>
      <vt:lpstr>Channel Model Summary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vish.ponnampalam</cp:lastModifiedBy>
  <cp:revision>622</cp:revision>
  <cp:lastPrinted>1998-02-10T13:28:06Z</cp:lastPrinted>
  <dcterms:created xsi:type="dcterms:W3CDTF">2007-05-21T21:00:37Z</dcterms:created>
  <dcterms:modified xsi:type="dcterms:W3CDTF">2011-03-16T05:30:49Z</dcterms:modified>
</cp:coreProperties>
</file>