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jpeg" ContentType="image/jpeg"/>
  <Default Extension="xml" ContentType="application/xml"/>
  <Override PartName="/ppt/slides/slide9.xml" ContentType="application/vnd.openxmlformats-officedocument.presentationml.slide+xml"/>
  <Override PartName="/ppt/notesSlides/notesSlide3.xml" ContentType="application/vnd.openxmlformats-officedocument.presentationml.notes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Default Extension="wmf" ContentType="image/x-wmf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notesSlides/notesSlide2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69" r:id="rId2"/>
    <p:sldId id="257" r:id="rId3"/>
    <p:sldId id="307" r:id="rId4"/>
    <p:sldId id="309" r:id="rId5"/>
    <p:sldId id="311" r:id="rId6"/>
    <p:sldId id="310" r:id="rId7"/>
    <p:sldId id="312" r:id="rId8"/>
    <p:sldId id="282" r:id="rId9"/>
    <p:sldId id="313" r:id="rId10"/>
    <p:sldId id="314" r:id="rId11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CC708B"/>
    <a:srgbClr val="72005F"/>
    <a:srgbClr val="FFAC84"/>
    <a:srgbClr val="EFE6A8"/>
    <a:srgbClr val="6A2A09"/>
    <a:srgbClr val="EFC59E"/>
    <a:srgbClr val="A40314"/>
    <a:srgbClr val="7BFF8D"/>
    <a:srgbClr val="FFF463"/>
    <a:srgbClr val="F6C1A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FECB4D8-DB02-4DC6-A0A2-4F2EBAE1DC90}" styleName="中間 1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0505E3EF-67EA-436B-97B2-0124C06EBD24}" styleName="中間 4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EB344D84-9AFB-497E-A393-DC336BA19D2E}" styleName="中間 3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5AB1C69-6EDB-4FF4-983F-18BD219EF322}" styleName="中間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306799F8-075E-4A3A-A7F6-7FBC6576F1A4}" styleName="テーマ 2 - アクセント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C7853C-536D-4A76-A0AE-DD22124D55A5}" styleName="テーマ 1 - アクセント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5940675A-B579-460E-94D1-54222C63F5DA}" styleName="スタイルなし/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7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handoutMaster" Target="handoutMasters/handout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altLang="ja-JP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altLang="ja-JP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altLang="ja-JP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 altLang="ja-JP"/>
              <a:t>Page </a:t>
            </a:r>
            <a:fld id="{2673BF1D-9DAF-9045-B632-EEED0899BC76}" type="slidenum">
              <a:rPr lang="en-US" altLang="ja-JP"/>
              <a:pPr/>
              <a:t>‹#›</a:t>
            </a:fld>
            <a:endParaRPr lang="en-US" altLang="ja-JP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defTabSz="933450"/>
            <a:r>
              <a:rPr lang="en-US" altLang="ja-JP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altLang="ja-JP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altLang="ja-JP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 altLang="ja-JP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altLang="ja-JP"/>
              <a:t>Page </a:t>
            </a:r>
            <a:fld id="{E910C18A-03BD-DE42-8C52-D363488395C2}" type="slidenum">
              <a:rPr lang="en-US" altLang="ja-JP"/>
              <a:pPr/>
              <a:t>‹#›</a:t>
            </a:fld>
            <a:endParaRPr lang="en-US" altLang="ja-JP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altLang="ja-JP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ja-JP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altLang="ja-JP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altLang="ja-JP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altLang="ja-JP"/>
              <a:t>Page </a:t>
            </a:r>
            <a:fld id="{9E944D61-F205-9B44-A9BD-355584AC9F9E}" type="slidenum">
              <a:rPr lang="en-US" altLang="ja-JP"/>
              <a:pPr/>
              <a:t>1</a:t>
            </a:fld>
            <a:endParaRPr lang="en-US" altLang="ja-JP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ja-JP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altLang="ja-JP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altLang="ja-JP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altLang="ja-JP"/>
              <a:t>Page </a:t>
            </a:r>
            <a:fld id="{413CD272-4BEC-B849-B2FF-D2614FEBEE77}" type="slidenum">
              <a:rPr lang="en-US" altLang="ja-JP"/>
              <a:pPr/>
              <a:t>2</a:t>
            </a:fld>
            <a:endParaRPr lang="en-US" altLang="ja-JP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ja-JP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ja-JP" altLang="en-US" dirty="0"/>
          </a:p>
        </p:txBody>
      </p:sp>
      <p:sp>
        <p:nvSpPr>
          <p:cNvPr id="4" name="ヘッダー プレースホル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altLang="ja-JP" smtClean="0"/>
              <a:t>doc.: IEEE 802.11-yy/xxxxr0</a:t>
            </a:r>
            <a:endParaRPr lang="en-US" altLang="ja-JP"/>
          </a:p>
        </p:txBody>
      </p:sp>
      <p:sp>
        <p:nvSpPr>
          <p:cNvPr id="5" name="日付プレースホル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altLang="ja-JP" smtClean="0"/>
              <a:t>Month Year</a:t>
            </a:r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altLang="ja-JP" smtClean="0"/>
              <a:t>John Doe, Some Company</a:t>
            </a:r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altLang="ja-JP" smtClean="0"/>
              <a:t>Page </a:t>
            </a:r>
            <a:fld id="{E910C18A-03BD-DE42-8C52-D363488395C2}" type="slidenum">
              <a:rPr lang="en-US" altLang="ja-JP" smtClean="0"/>
              <a:pPr/>
              <a:t>3</a:t>
            </a:fld>
            <a:endParaRPr lang="en-US" altLang="ja-JP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March 2011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Hitoshi Morioka, ROOT INC.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9047559C-680F-E94C-BB6B-E24F5D8A3692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March 2011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Hitoshi Morioka, ROOT INC.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9F53E4DA-97F1-CD4B-A96C-888A6FB9533F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縦書きタイトル/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March 2011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Hitoshi Morioka, ROOT INC.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5D082882-EEB1-3B45-9B3F-63C8F745598A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March 2011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Hitoshi Morioka, ROOT INC.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31E72FFA-50B6-BE49-9796-CC7F59AABF37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セクション ヘッダ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March 2011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Hitoshi Morioka, ROOT INC.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1D4705DE-EF5E-3245-9BC1-C3DA5D49391A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March 2011</a:t>
            </a:r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Hitoshi Morioka, ROOT INC.</a:t>
            </a:r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AC81D6A2-EF1A-7342-8735-F6FB16D8B53A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March 2011</a:t>
            </a:r>
            <a:endParaRPr lang="en-US" altLang="ja-JP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Hitoshi Morioka, ROOT INC.</a:t>
            </a:r>
            <a:endParaRPr lang="en-US" altLang="ja-JP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FB997D35-7908-D144-B3D6-FD1AB951F4F0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March 2011</a:t>
            </a:r>
            <a:endParaRPr lang="en-US" altLang="ja-JP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Hitoshi Morioka, ROOT INC.</a:t>
            </a:r>
            <a:endParaRPr lang="en-US" altLang="ja-JP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7B0F5319-FD8A-3346-B5E7-F356E79E4745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March 2011</a:t>
            </a:r>
            <a:endParaRPr lang="en-US" altLang="ja-JP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Hitoshi Morioka, ROOT INC.</a:t>
            </a:r>
            <a:endParaRPr lang="en-US" altLang="ja-JP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EFCC6778-12E3-F944-995B-F7B11050D417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March 2011</a:t>
            </a:r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Hitoshi Morioka, ROOT INC.</a:t>
            </a:r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B6E4B4F7-6D23-4B41-816F-CC2E3533839A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タイトルと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March 2011</a:t>
            </a:r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Hitoshi Morioka, ROOT INC.</a:t>
            </a:r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D9999CD1-250E-3B41-87CE-CF495A8A8F64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10668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ja-JP" smtClean="0"/>
              <a:t>March 2011</a:t>
            </a: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altLang="ja-JP" smtClean="0"/>
              <a:t>Hitoshi Morioka, ROOT INC.</a:t>
            </a: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 altLang="ja-JP"/>
              <a:t>Slide </a:t>
            </a:r>
            <a:fld id="{03E4786A-0337-604E-9B36-BA666746C78B}" type="slidenum">
              <a:rPr lang="en-US" altLang="ja-JP"/>
              <a:pPr/>
              <a:t>‹#›</a:t>
            </a:fld>
            <a:endParaRPr lang="en-US" altLang="ja-JP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636851" y="332601"/>
            <a:ext cx="280864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prstTxWarp prst="textNoShape">
              <a:avLst/>
            </a:prstTxWarp>
            <a:spAutoFit/>
          </a:bodyPr>
          <a:lstStyle/>
          <a:p>
            <a:pPr marL="457200" lvl="4" algn="r"/>
            <a:r>
              <a:rPr lang="en-US" altLang="ja-JP" sz="1800" b="1" dirty="0"/>
              <a:t>doc.: IEEE 802.11</a:t>
            </a:r>
            <a:r>
              <a:rPr lang="en-US" altLang="ja-JP" sz="1800" b="1" dirty="0" smtClean="0"/>
              <a:t>-11/</a:t>
            </a:r>
            <a:r>
              <a:rPr lang="en-US" altLang="ja-JP" sz="1800" b="1" dirty="0" smtClean="0"/>
              <a:t>0343r0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altLang="ja-JP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March 2011</a:t>
            </a:r>
            <a:endParaRPr lang="en-US" altLang="ja-JP"/>
          </a:p>
        </p:txBody>
      </p:sp>
      <p:sp>
        <p:nvSpPr>
          <p:cNvPr id="7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ROOT INC.</a:t>
            </a:r>
            <a:endParaRPr lang="en-US" altLang="ja-JP"/>
          </a:p>
        </p:txBody>
      </p:sp>
      <p:sp>
        <p:nvSpPr>
          <p:cNvPr id="8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/>
              <a:t>Slide </a:t>
            </a:r>
            <a:fld id="{C0B7CE83-FD07-4F43-BAD8-20FD0EDAD0F6}" type="slidenum">
              <a:rPr lang="en-US" altLang="ja-JP"/>
              <a:pPr/>
              <a:t>1</a:t>
            </a:fld>
            <a:endParaRPr lang="en-US" altLang="ja-JP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ja-JP" dirty="0" smtClean="0"/>
              <a:t>Pedestrian Model</a:t>
            </a:r>
            <a:endParaRPr lang="en-US" altLang="ja-JP" dirty="0"/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altLang="ja-JP" sz="2000" dirty="0"/>
              <a:t>Date:</a:t>
            </a:r>
            <a:r>
              <a:rPr lang="en-US" altLang="ja-JP" sz="2000" b="0" dirty="0" smtClean="0"/>
              <a:t> 2011-</a:t>
            </a:r>
            <a:r>
              <a:rPr lang="en-US" altLang="ja-JP" sz="2000" b="0" dirty="0" smtClean="0"/>
              <a:t>03-14</a:t>
            </a:r>
            <a:endParaRPr lang="en-US" altLang="ja-JP" sz="2000" b="0" dirty="0"/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</a:pPr>
            <a:r>
              <a:rPr lang="en-US" altLang="ja-JP" sz="2000" b="1" dirty="0"/>
              <a:t>Authors:</a:t>
            </a:r>
            <a:endParaRPr lang="en-US" altLang="ja-JP" sz="2000" dirty="0"/>
          </a:p>
        </p:txBody>
      </p:sp>
      <p:graphicFrame>
        <p:nvGraphicFramePr>
          <p:cNvPr id="9" name="表 8"/>
          <p:cNvGraphicFramePr>
            <a:graphicFrameLocks noGrp="1"/>
          </p:cNvGraphicFramePr>
          <p:nvPr/>
        </p:nvGraphicFramePr>
        <p:xfrm>
          <a:off x="609600" y="2362200"/>
          <a:ext cx="7924800" cy="1219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84960"/>
                <a:gridCol w="1463040"/>
                <a:gridCol w="1752600"/>
                <a:gridCol w="1371600"/>
                <a:gridCol w="1752600"/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2000" b="1" dirty="0" smtClean="0"/>
                        <a:t>Name</a:t>
                      </a:r>
                      <a:endParaRPr kumimoji="1" lang="ja-JP" alt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b="1" dirty="0" smtClean="0"/>
                        <a:t>Affiliations</a:t>
                      </a:r>
                      <a:endParaRPr kumimoji="1" lang="ja-JP" alt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b="1" dirty="0" smtClean="0"/>
                        <a:t>Address</a:t>
                      </a:r>
                      <a:endParaRPr kumimoji="1" lang="ja-JP" alt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b="1" dirty="0" smtClean="0"/>
                        <a:t>Phone</a:t>
                      </a:r>
                      <a:endParaRPr kumimoji="1" lang="ja-JP" alt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b="1" dirty="0" smtClean="0"/>
                        <a:t>email</a:t>
                      </a:r>
                      <a:endParaRPr kumimoji="1" lang="ja-JP" altLang="en-US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600" dirty="0" smtClean="0"/>
                        <a:t>Hitoshi MORIOKA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 smtClean="0"/>
                        <a:t>ROOT INC.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 smtClean="0"/>
                        <a:t>2-14-38</a:t>
                      </a:r>
                      <a:r>
                        <a:rPr kumimoji="1" lang="en-US" altLang="ja-JP" sz="1600" baseline="0" dirty="0" smtClean="0"/>
                        <a:t> </a:t>
                      </a:r>
                      <a:r>
                        <a:rPr kumimoji="1" lang="en-US" altLang="ja-JP" sz="1600" baseline="0" dirty="0" err="1" smtClean="0"/>
                        <a:t>Tenjin</a:t>
                      </a:r>
                      <a:r>
                        <a:rPr kumimoji="1" lang="en-US" altLang="ja-JP" sz="1600" baseline="0" dirty="0" smtClean="0"/>
                        <a:t>, Chuo-</a:t>
                      </a:r>
                      <a:r>
                        <a:rPr kumimoji="1" lang="en-US" altLang="ja-JP" sz="1600" baseline="0" dirty="0" err="1" smtClean="0"/>
                        <a:t>ku</a:t>
                      </a:r>
                      <a:r>
                        <a:rPr kumimoji="1" lang="en-US" altLang="ja-JP" sz="1600" baseline="0" dirty="0" smtClean="0"/>
                        <a:t>, Fukuoka 810-0001 JAPAN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 smtClean="0"/>
                        <a:t>+81-92-771-7630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err="1" smtClean="0"/>
                        <a:t>hmorioka@root-hq.com</a:t>
                      </a:r>
                      <a:endParaRPr kumimoji="1" lang="ja-JP" altLang="en-US" sz="1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Straw Poll 2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Do you believe that these parameters is appropriate?</a:t>
            </a:r>
          </a:p>
          <a:p>
            <a:endParaRPr lang="en-US" altLang="ja-JP" dirty="0" smtClean="0"/>
          </a:p>
          <a:p>
            <a:r>
              <a:rPr lang="en-US" altLang="ja-JP" dirty="0" smtClean="0"/>
              <a:t>Yes:</a:t>
            </a:r>
          </a:p>
          <a:p>
            <a:r>
              <a:rPr lang="en-US" altLang="ja-JP" dirty="0" smtClean="0"/>
              <a:t>No:</a:t>
            </a:r>
          </a:p>
          <a:p>
            <a:r>
              <a:rPr lang="en-US" altLang="ja-JP" dirty="0" smtClean="0"/>
              <a:t>More Discussion:</a:t>
            </a:r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March 2011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ROOT INC.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31E72FFA-50B6-BE49-9796-CC7F59AABF37}" type="slidenum">
              <a:rPr lang="en-US" altLang="ja-JP" smtClean="0"/>
              <a:pPr/>
              <a:t>10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March 2011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ROOT INC.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/>
              <a:t>Slide </a:t>
            </a:r>
            <a:fld id="{67BF89D7-40EE-B84E-B625-3AE3B0DFAFF5}" type="slidenum">
              <a:rPr lang="en-US" altLang="ja-JP"/>
              <a:pPr/>
              <a:t>2</a:t>
            </a:fld>
            <a:endParaRPr lang="en-US" altLang="ja-JP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ja-JP" dirty="0"/>
              <a:t>Abstract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indent="0">
              <a:spcAft>
                <a:spcPts val="1200"/>
              </a:spcAft>
              <a:buFontTx/>
              <a:buNone/>
            </a:pPr>
            <a:r>
              <a:rPr lang="en-US" altLang="ja-JP" dirty="0" smtClean="0"/>
              <a:t>This presentation shows </a:t>
            </a:r>
            <a:r>
              <a:rPr lang="en-US" altLang="ja-JP" dirty="0" smtClean="0"/>
              <a:t>a pedestrian model in crowded area for </a:t>
            </a:r>
            <a:r>
              <a:rPr lang="en-US" altLang="ja-JP" dirty="0" err="1" smtClean="0"/>
              <a:t>TGai</a:t>
            </a:r>
            <a:r>
              <a:rPr lang="en-US" altLang="ja-JP" dirty="0" smtClean="0"/>
              <a:t>.</a:t>
            </a:r>
          </a:p>
          <a:p>
            <a:pPr>
              <a:buFontTx/>
              <a:buNone/>
            </a:pPr>
            <a:endParaRPr lang="en-US" altLang="ja-JP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4" name="図形グループ 63"/>
          <p:cNvGrpSpPr/>
          <p:nvPr/>
        </p:nvGrpSpPr>
        <p:grpSpPr>
          <a:xfrm>
            <a:off x="762000" y="2209800"/>
            <a:ext cx="7772400" cy="4115594"/>
            <a:chOff x="762000" y="2209800"/>
            <a:chExt cx="7772400" cy="4115594"/>
          </a:xfrm>
          <a:solidFill>
            <a:schemeClr val="accent6">
              <a:lumMod val="20000"/>
              <a:lumOff val="80000"/>
            </a:schemeClr>
          </a:solidFill>
        </p:grpSpPr>
        <p:sp>
          <p:nvSpPr>
            <p:cNvPr id="65" name="正方形/長方形 64"/>
            <p:cNvSpPr/>
            <p:nvPr/>
          </p:nvSpPr>
          <p:spPr bwMode="auto">
            <a:xfrm>
              <a:off x="762000" y="2209800"/>
              <a:ext cx="7772400" cy="4114800"/>
            </a:xfrm>
            <a:prstGeom prst="rect">
              <a:avLst/>
            </a:prstGeom>
            <a:grpFill/>
            <a:ln w="12700" cap="flat" cmpd="sng" algn="ctr">
              <a:solidFill>
                <a:schemeClr val="accent6">
                  <a:lumMod val="60000"/>
                  <a:lumOff val="40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ja-JP" alt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cxnSp>
          <p:nvCxnSpPr>
            <p:cNvPr id="66" name="直線コネクタ 65"/>
            <p:cNvCxnSpPr/>
            <p:nvPr/>
          </p:nvCxnSpPr>
          <p:spPr bwMode="auto">
            <a:xfrm rot="5400000">
              <a:off x="-1066800" y="4267200"/>
              <a:ext cx="4114800" cy="1588"/>
            </a:xfrm>
            <a:prstGeom prst="line">
              <a:avLst/>
            </a:prstGeom>
            <a:grpFill/>
            <a:ln w="12700" cap="flat" cmpd="sng" algn="ctr">
              <a:solidFill>
                <a:schemeClr val="accent6">
                  <a:lumMod val="60000"/>
                  <a:lumOff val="40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67" name="直線コネクタ 66"/>
            <p:cNvCxnSpPr/>
            <p:nvPr/>
          </p:nvCxnSpPr>
          <p:spPr bwMode="auto">
            <a:xfrm rot="5400000">
              <a:off x="-837406" y="4266406"/>
              <a:ext cx="4114800" cy="1588"/>
            </a:xfrm>
            <a:prstGeom prst="line">
              <a:avLst/>
            </a:prstGeom>
            <a:grpFill/>
            <a:ln w="12700" cap="flat" cmpd="sng" algn="ctr">
              <a:solidFill>
                <a:schemeClr val="accent6">
                  <a:lumMod val="60000"/>
                  <a:lumOff val="40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68" name="直線コネクタ 67"/>
            <p:cNvCxnSpPr/>
            <p:nvPr/>
          </p:nvCxnSpPr>
          <p:spPr bwMode="auto">
            <a:xfrm rot="5400000">
              <a:off x="-609600" y="4267200"/>
              <a:ext cx="4114800" cy="1588"/>
            </a:xfrm>
            <a:prstGeom prst="line">
              <a:avLst/>
            </a:prstGeom>
            <a:grpFill/>
            <a:ln w="12700" cap="flat" cmpd="sng" algn="ctr">
              <a:solidFill>
                <a:schemeClr val="accent6">
                  <a:lumMod val="60000"/>
                  <a:lumOff val="40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69" name="直線コネクタ 68"/>
            <p:cNvCxnSpPr/>
            <p:nvPr/>
          </p:nvCxnSpPr>
          <p:spPr bwMode="auto">
            <a:xfrm rot="5400000">
              <a:off x="-380206" y="4266406"/>
              <a:ext cx="4114800" cy="1588"/>
            </a:xfrm>
            <a:prstGeom prst="line">
              <a:avLst/>
            </a:prstGeom>
            <a:grpFill/>
            <a:ln w="12700" cap="flat" cmpd="sng" algn="ctr">
              <a:solidFill>
                <a:schemeClr val="accent6">
                  <a:lumMod val="60000"/>
                  <a:lumOff val="40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70" name="直線コネクタ 69"/>
            <p:cNvCxnSpPr/>
            <p:nvPr/>
          </p:nvCxnSpPr>
          <p:spPr bwMode="auto">
            <a:xfrm rot="5400000">
              <a:off x="-152400" y="4267200"/>
              <a:ext cx="4114800" cy="1588"/>
            </a:xfrm>
            <a:prstGeom prst="line">
              <a:avLst/>
            </a:prstGeom>
            <a:grpFill/>
            <a:ln w="12700" cap="flat" cmpd="sng" algn="ctr">
              <a:solidFill>
                <a:schemeClr val="accent6">
                  <a:lumMod val="60000"/>
                  <a:lumOff val="40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71" name="直線コネクタ 70"/>
            <p:cNvCxnSpPr/>
            <p:nvPr/>
          </p:nvCxnSpPr>
          <p:spPr bwMode="auto">
            <a:xfrm rot="5400000">
              <a:off x="76994" y="4266406"/>
              <a:ext cx="4114800" cy="1588"/>
            </a:xfrm>
            <a:prstGeom prst="line">
              <a:avLst/>
            </a:prstGeom>
            <a:grpFill/>
            <a:ln w="12700" cap="flat" cmpd="sng" algn="ctr">
              <a:solidFill>
                <a:schemeClr val="accent6">
                  <a:lumMod val="60000"/>
                  <a:lumOff val="40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72" name="直線コネクタ 71"/>
            <p:cNvCxnSpPr/>
            <p:nvPr/>
          </p:nvCxnSpPr>
          <p:spPr bwMode="auto">
            <a:xfrm rot="5400000">
              <a:off x="304800" y="4267200"/>
              <a:ext cx="4114800" cy="1588"/>
            </a:xfrm>
            <a:prstGeom prst="line">
              <a:avLst/>
            </a:prstGeom>
            <a:grpFill/>
            <a:ln w="12700" cap="flat" cmpd="sng" algn="ctr">
              <a:solidFill>
                <a:schemeClr val="accent6">
                  <a:lumMod val="60000"/>
                  <a:lumOff val="40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73" name="直線コネクタ 72"/>
            <p:cNvCxnSpPr/>
            <p:nvPr/>
          </p:nvCxnSpPr>
          <p:spPr bwMode="auto">
            <a:xfrm rot="5400000">
              <a:off x="534194" y="4266406"/>
              <a:ext cx="4114800" cy="1588"/>
            </a:xfrm>
            <a:prstGeom prst="line">
              <a:avLst/>
            </a:prstGeom>
            <a:grpFill/>
            <a:ln w="12700" cap="flat" cmpd="sng" algn="ctr">
              <a:solidFill>
                <a:schemeClr val="accent6">
                  <a:lumMod val="60000"/>
                  <a:lumOff val="40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74" name="直線コネクタ 73"/>
            <p:cNvCxnSpPr/>
            <p:nvPr/>
          </p:nvCxnSpPr>
          <p:spPr bwMode="auto">
            <a:xfrm rot="5400000">
              <a:off x="762000" y="4267200"/>
              <a:ext cx="4114800" cy="1588"/>
            </a:xfrm>
            <a:prstGeom prst="line">
              <a:avLst/>
            </a:prstGeom>
            <a:grpFill/>
            <a:ln w="12700" cap="flat" cmpd="sng" algn="ctr">
              <a:solidFill>
                <a:schemeClr val="accent6">
                  <a:lumMod val="60000"/>
                  <a:lumOff val="40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75" name="直線コネクタ 74"/>
            <p:cNvCxnSpPr/>
            <p:nvPr/>
          </p:nvCxnSpPr>
          <p:spPr bwMode="auto">
            <a:xfrm rot="5400000">
              <a:off x="991394" y="4266406"/>
              <a:ext cx="4114800" cy="1588"/>
            </a:xfrm>
            <a:prstGeom prst="line">
              <a:avLst/>
            </a:prstGeom>
            <a:grpFill/>
            <a:ln w="12700" cap="flat" cmpd="sng" algn="ctr">
              <a:solidFill>
                <a:schemeClr val="accent6">
                  <a:lumMod val="60000"/>
                  <a:lumOff val="40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76" name="直線コネクタ 75"/>
            <p:cNvCxnSpPr/>
            <p:nvPr/>
          </p:nvCxnSpPr>
          <p:spPr bwMode="auto">
            <a:xfrm rot="5400000">
              <a:off x="1219200" y="4267200"/>
              <a:ext cx="4114800" cy="1588"/>
            </a:xfrm>
            <a:prstGeom prst="line">
              <a:avLst/>
            </a:prstGeom>
            <a:grpFill/>
            <a:ln w="12700" cap="flat" cmpd="sng" algn="ctr">
              <a:solidFill>
                <a:schemeClr val="accent6">
                  <a:lumMod val="60000"/>
                  <a:lumOff val="40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77" name="直線コネクタ 76"/>
            <p:cNvCxnSpPr/>
            <p:nvPr/>
          </p:nvCxnSpPr>
          <p:spPr bwMode="auto">
            <a:xfrm rot="5400000">
              <a:off x="1448594" y="4266406"/>
              <a:ext cx="4114800" cy="1588"/>
            </a:xfrm>
            <a:prstGeom prst="line">
              <a:avLst/>
            </a:prstGeom>
            <a:grpFill/>
            <a:ln w="12700" cap="flat" cmpd="sng" algn="ctr">
              <a:solidFill>
                <a:schemeClr val="accent6">
                  <a:lumMod val="60000"/>
                  <a:lumOff val="40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78" name="直線コネクタ 77"/>
            <p:cNvCxnSpPr/>
            <p:nvPr/>
          </p:nvCxnSpPr>
          <p:spPr bwMode="auto">
            <a:xfrm rot="5400000">
              <a:off x="1676400" y="4267200"/>
              <a:ext cx="4114800" cy="1588"/>
            </a:xfrm>
            <a:prstGeom prst="line">
              <a:avLst/>
            </a:prstGeom>
            <a:grpFill/>
            <a:ln w="12700" cap="flat" cmpd="sng" algn="ctr">
              <a:solidFill>
                <a:schemeClr val="accent6">
                  <a:lumMod val="60000"/>
                  <a:lumOff val="40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79" name="直線コネクタ 78"/>
            <p:cNvCxnSpPr/>
            <p:nvPr/>
          </p:nvCxnSpPr>
          <p:spPr bwMode="auto">
            <a:xfrm rot="5400000">
              <a:off x="1905794" y="4266406"/>
              <a:ext cx="4114800" cy="1588"/>
            </a:xfrm>
            <a:prstGeom prst="line">
              <a:avLst/>
            </a:prstGeom>
            <a:grpFill/>
            <a:ln w="12700" cap="flat" cmpd="sng" algn="ctr">
              <a:solidFill>
                <a:schemeClr val="accent6">
                  <a:lumMod val="60000"/>
                  <a:lumOff val="40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80" name="直線コネクタ 79"/>
            <p:cNvCxnSpPr/>
            <p:nvPr/>
          </p:nvCxnSpPr>
          <p:spPr bwMode="auto">
            <a:xfrm rot="5400000">
              <a:off x="2133600" y="4267200"/>
              <a:ext cx="4114800" cy="1588"/>
            </a:xfrm>
            <a:prstGeom prst="line">
              <a:avLst/>
            </a:prstGeom>
            <a:grpFill/>
            <a:ln w="12700" cap="flat" cmpd="sng" algn="ctr">
              <a:solidFill>
                <a:schemeClr val="accent6">
                  <a:lumMod val="60000"/>
                  <a:lumOff val="40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81" name="直線コネクタ 80"/>
            <p:cNvCxnSpPr/>
            <p:nvPr/>
          </p:nvCxnSpPr>
          <p:spPr bwMode="auto">
            <a:xfrm rot="5400000">
              <a:off x="2362994" y="4266406"/>
              <a:ext cx="4114800" cy="1588"/>
            </a:xfrm>
            <a:prstGeom prst="line">
              <a:avLst/>
            </a:prstGeom>
            <a:grpFill/>
            <a:ln w="12700" cap="flat" cmpd="sng" algn="ctr">
              <a:solidFill>
                <a:schemeClr val="accent6">
                  <a:lumMod val="60000"/>
                  <a:lumOff val="40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82" name="直線コネクタ 81"/>
            <p:cNvCxnSpPr/>
            <p:nvPr/>
          </p:nvCxnSpPr>
          <p:spPr bwMode="auto">
            <a:xfrm rot="5400000">
              <a:off x="2590800" y="4267200"/>
              <a:ext cx="4114800" cy="1588"/>
            </a:xfrm>
            <a:prstGeom prst="line">
              <a:avLst/>
            </a:prstGeom>
            <a:grpFill/>
            <a:ln w="12700" cap="flat" cmpd="sng" algn="ctr">
              <a:solidFill>
                <a:schemeClr val="accent6">
                  <a:lumMod val="60000"/>
                  <a:lumOff val="40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83" name="直線コネクタ 82"/>
            <p:cNvCxnSpPr/>
            <p:nvPr/>
          </p:nvCxnSpPr>
          <p:spPr bwMode="auto">
            <a:xfrm rot="5400000">
              <a:off x="2820194" y="4266406"/>
              <a:ext cx="4114800" cy="1588"/>
            </a:xfrm>
            <a:prstGeom prst="line">
              <a:avLst/>
            </a:prstGeom>
            <a:grpFill/>
            <a:ln w="12700" cap="flat" cmpd="sng" algn="ctr">
              <a:solidFill>
                <a:schemeClr val="accent6">
                  <a:lumMod val="60000"/>
                  <a:lumOff val="40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84" name="直線コネクタ 83"/>
            <p:cNvCxnSpPr/>
            <p:nvPr/>
          </p:nvCxnSpPr>
          <p:spPr bwMode="auto">
            <a:xfrm rot="5400000">
              <a:off x="3048000" y="4267200"/>
              <a:ext cx="4114800" cy="1588"/>
            </a:xfrm>
            <a:prstGeom prst="line">
              <a:avLst/>
            </a:prstGeom>
            <a:grpFill/>
            <a:ln w="12700" cap="flat" cmpd="sng" algn="ctr">
              <a:solidFill>
                <a:schemeClr val="accent6">
                  <a:lumMod val="60000"/>
                  <a:lumOff val="40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85" name="直線コネクタ 84"/>
            <p:cNvCxnSpPr/>
            <p:nvPr/>
          </p:nvCxnSpPr>
          <p:spPr bwMode="auto">
            <a:xfrm rot="5400000">
              <a:off x="3277394" y="4266406"/>
              <a:ext cx="4114800" cy="1588"/>
            </a:xfrm>
            <a:prstGeom prst="line">
              <a:avLst/>
            </a:prstGeom>
            <a:grpFill/>
            <a:ln w="12700" cap="flat" cmpd="sng" algn="ctr">
              <a:solidFill>
                <a:schemeClr val="accent6">
                  <a:lumMod val="60000"/>
                  <a:lumOff val="40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86" name="直線コネクタ 85"/>
            <p:cNvCxnSpPr/>
            <p:nvPr/>
          </p:nvCxnSpPr>
          <p:spPr bwMode="auto">
            <a:xfrm rot="5400000">
              <a:off x="3505200" y="4267200"/>
              <a:ext cx="4114800" cy="1588"/>
            </a:xfrm>
            <a:prstGeom prst="line">
              <a:avLst/>
            </a:prstGeom>
            <a:grpFill/>
            <a:ln w="12700" cap="flat" cmpd="sng" algn="ctr">
              <a:solidFill>
                <a:schemeClr val="accent6">
                  <a:lumMod val="60000"/>
                  <a:lumOff val="40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87" name="直線コネクタ 86"/>
            <p:cNvCxnSpPr/>
            <p:nvPr/>
          </p:nvCxnSpPr>
          <p:spPr bwMode="auto">
            <a:xfrm rot="5400000">
              <a:off x="3734594" y="4266406"/>
              <a:ext cx="4114800" cy="1588"/>
            </a:xfrm>
            <a:prstGeom prst="line">
              <a:avLst/>
            </a:prstGeom>
            <a:grpFill/>
            <a:ln w="12700" cap="flat" cmpd="sng" algn="ctr">
              <a:solidFill>
                <a:schemeClr val="accent6">
                  <a:lumMod val="60000"/>
                  <a:lumOff val="40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88" name="直線コネクタ 87"/>
            <p:cNvCxnSpPr/>
            <p:nvPr/>
          </p:nvCxnSpPr>
          <p:spPr bwMode="auto">
            <a:xfrm rot="5400000">
              <a:off x="3962400" y="4267200"/>
              <a:ext cx="4114800" cy="1588"/>
            </a:xfrm>
            <a:prstGeom prst="line">
              <a:avLst/>
            </a:prstGeom>
            <a:grpFill/>
            <a:ln w="12700" cap="flat" cmpd="sng" algn="ctr">
              <a:solidFill>
                <a:schemeClr val="accent6">
                  <a:lumMod val="60000"/>
                  <a:lumOff val="40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89" name="直線コネクタ 88"/>
            <p:cNvCxnSpPr/>
            <p:nvPr/>
          </p:nvCxnSpPr>
          <p:spPr bwMode="auto">
            <a:xfrm rot="5400000">
              <a:off x="4191794" y="4266406"/>
              <a:ext cx="4114800" cy="1588"/>
            </a:xfrm>
            <a:prstGeom prst="line">
              <a:avLst/>
            </a:prstGeom>
            <a:grpFill/>
            <a:ln w="12700" cap="flat" cmpd="sng" algn="ctr">
              <a:solidFill>
                <a:schemeClr val="accent6">
                  <a:lumMod val="60000"/>
                  <a:lumOff val="40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90" name="直線コネクタ 89"/>
            <p:cNvCxnSpPr/>
            <p:nvPr/>
          </p:nvCxnSpPr>
          <p:spPr bwMode="auto">
            <a:xfrm rot="5400000">
              <a:off x="4419600" y="4267200"/>
              <a:ext cx="4114800" cy="1588"/>
            </a:xfrm>
            <a:prstGeom prst="line">
              <a:avLst/>
            </a:prstGeom>
            <a:grpFill/>
            <a:ln w="12700" cap="flat" cmpd="sng" algn="ctr">
              <a:solidFill>
                <a:schemeClr val="accent6">
                  <a:lumMod val="60000"/>
                  <a:lumOff val="40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91" name="直線コネクタ 90"/>
            <p:cNvCxnSpPr/>
            <p:nvPr/>
          </p:nvCxnSpPr>
          <p:spPr bwMode="auto">
            <a:xfrm rot="5400000">
              <a:off x="4648994" y="4266406"/>
              <a:ext cx="4114800" cy="1588"/>
            </a:xfrm>
            <a:prstGeom prst="line">
              <a:avLst/>
            </a:prstGeom>
            <a:grpFill/>
            <a:ln w="12700" cap="flat" cmpd="sng" algn="ctr">
              <a:solidFill>
                <a:schemeClr val="accent6">
                  <a:lumMod val="60000"/>
                  <a:lumOff val="40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92" name="直線コネクタ 91"/>
            <p:cNvCxnSpPr/>
            <p:nvPr/>
          </p:nvCxnSpPr>
          <p:spPr bwMode="auto">
            <a:xfrm rot="5400000">
              <a:off x="4876800" y="4267200"/>
              <a:ext cx="4114800" cy="1588"/>
            </a:xfrm>
            <a:prstGeom prst="line">
              <a:avLst/>
            </a:prstGeom>
            <a:grpFill/>
            <a:ln w="12700" cap="flat" cmpd="sng" algn="ctr">
              <a:solidFill>
                <a:schemeClr val="accent6">
                  <a:lumMod val="60000"/>
                  <a:lumOff val="40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93" name="直線コネクタ 92"/>
            <p:cNvCxnSpPr/>
            <p:nvPr/>
          </p:nvCxnSpPr>
          <p:spPr bwMode="auto">
            <a:xfrm rot="5400000">
              <a:off x="5106194" y="4266406"/>
              <a:ext cx="4114800" cy="1588"/>
            </a:xfrm>
            <a:prstGeom prst="line">
              <a:avLst/>
            </a:prstGeom>
            <a:grpFill/>
            <a:ln w="12700" cap="flat" cmpd="sng" algn="ctr">
              <a:solidFill>
                <a:schemeClr val="accent6">
                  <a:lumMod val="60000"/>
                  <a:lumOff val="40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94" name="直線コネクタ 93"/>
            <p:cNvCxnSpPr/>
            <p:nvPr/>
          </p:nvCxnSpPr>
          <p:spPr bwMode="auto">
            <a:xfrm rot="5400000">
              <a:off x="5334000" y="4267200"/>
              <a:ext cx="4114800" cy="1588"/>
            </a:xfrm>
            <a:prstGeom prst="line">
              <a:avLst/>
            </a:prstGeom>
            <a:grpFill/>
            <a:ln w="12700" cap="flat" cmpd="sng" algn="ctr">
              <a:solidFill>
                <a:schemeClr val="accent6">
                  <a:lumMod val="60000"/>
                  <a:lumOff val="40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95" name="直線コネクタ 94"/>
            <p:cNvCxnSpPr/>
            <p:nvPr/>
          </p:nvCxnSpPr>
          <p:spPr bwMode="auto">
            <a:xfrm rot="5400000">
              <a:off x="5563394" y="4266406"/>
              <a:ext cx="4114800" cy="1588"/>
            </a:xfrm>
            <a:prstGeom prst="line">
              <a:avLst/>
            </a:prstGeom>
            <a:grpFill/>
            <a:ln w="12700" cap="flat" cmpd="sng" algn="ctr">
              <a:solidFill>
                <a:schemeClr val="accent6">
                  <a:lumMod val="60000"/>
                  <a:lumOff val="40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96" name="直線コネクタ 95"/>
            <p:cNvCxnSpPr/>
            <p:nvPr/>
          </p:nvCxnSpPr>
          <p:spPr bwMode="auto">
            <a:xfrm rot="5400000">
              <a:off x="5791200" y="4267200"/>
              <a:ext cx="4114800" cy="1588"/>
            </a:xfrm>
            <a:prstGeom prst="line">
              <a:avLst/>
            </a:prstGeom>
            <a:grpFill/>
            <a:ln w="12700" cap="flat" cmpd="sng" algn="ctr">
              <a:solidFill>
                <a:schemeClr val="accent6">
                  <a:lumMod val="60000"/>
                  <a:lumOff val="40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97" name="直線コネクタ 96"/>
            <p:cNvCxnSpPr/>
            <p:nvPr/>
          </p:nvCxnSpPr>
          <p:spPr bwMode="auto">
            <a:xfrm rot="5400000">
              <a:off x="6020594" y="4266406"/>
              <a:ext cx="4114800" cy="1588"/>
            </a:xfrm>
            <a:prstGeom prst="line">
              <a:avLst/>
            </a:prstGeom>
            <a:grpFill/>
            <a:ln w="12700" cap="flat" cmpd="sng" algn="ctr">
              <a:solidFill>
                <a:schemeClr val="accent6">
                  <a:lumMod val="60000"/>
                  <a:lumOff val="40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98" name="直線コネクタ 97"/>
            <p:cNvCxnSpPr/>
            <p:nvPr/>
          </p:nvCxnSpPr>
          <p:spPr bwMode="auto">
            <a:xfrm rot="5400000">
              <a:off x="6249194" y="4266406"/>
              <a:ext cx="4114800" cy="1588"/>
            </a:xfrm>
            <a:prstGeom prst="line">
              <a:avLst/>
            </a:prstGeom>
            <a:grpFill/>
            <a:ln w="12700" cap="flat" cmpd="sng" algn="ctr">
              <a:solidFill>
                <a:schemeClr val="accent6">
                  <a:lumMod val="60000"/>
                  <a:lumOff val="40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99" name="直線コネクタ 98"/>
            <p:cNvCxnSpPr/>
            <p:nvPr/>
          </p:nvCxnSpPr>
          <p:spPr bwMode="auto">
            <a:xfrm>
              <a:off x="762000" y="2438400"/>
              <a:ext cx="7772400" cy="1588"/>
            </a:xfrm>
            <a:prstGeom prst="line">
              <a:avLst/>
            </a:prstGeom>
            <a:grpFill/>
            <a:ln w="12700" cap="flat" cmpd="sng" algn="ctr">
              <a:solidFill>
                <a:schemeClr val="accent6">
                  <a:lumMod val="60000"/>
                  <a:lumOff val="40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00" name="直線コネクタ 99"/>
            <p:cNvCxnSpPr/>
            <p:nvPr/>
          </p:nvCxnSpPr>
          <p:spPr bwMode="auto">
            <a:xfrm>
              <a:off x="762000" y="2667000"/>
              <a:ext cx="7772400" cy="1588"/>
            </a:xfrm>
            <a:prstGeom prst="line">
              <a:avLst/>
            </a:prstGeom>
            <a:grpFill/>
            <a:ln w="12700" cap="flat" cmpd="sng" algn="ctr">
              <a:solidFill>
                <a:schemeClr val="accent6">
                  <a:lumMod val="60000"/>
                  <a:lumOff val="40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01" name="直線コネクタ 100"/>
            <p:cNvCxnSpPr/>
            <p:nvPr/>
          </p:nvCxnSpPr>
          <p:spPr bwMode="auto">
            <a:xfrm>
              <a:off x="762000" y="2895600"/>
              <a:ext cx="7772400" cy="1588"/>
            </a:xfrm>
            <a:prstGeom prst="line">
              <a:avLst/>
            </a:prstGeom>
            <a:grpFill/>
            <a:ln w="12700" cap="flat" cmpd="sng" algn="ctr">
              <a:solidFill>
                <a:schemeClr val="accent6">
                  <a:lumMod val="60000"/>
                  <a:lumOff val="40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02" name="直線コネクタ 101"/>
            <p:cNvCxnSpPr/>
            <p:nvPr/>
          </p:nvCxnSpPr>
          <p:spPr bwMode="auto">
            <a:xfrm>
              <a:off x="762000" y="3124200"/>
              <a:ext cx="7772400" cy="1588"/>
            </a:xfrm>
            <a:prstGeom prst="line">
              <a:avLst/>
            </a:prstGeom>
            <a:grpFill/>
            <a:ln w="12700" cap="flat" cmpd="sng" algn="ctr">
              <a:solidFill>
                <a:schemeClr val="accent6">
                  <a:lumMod val="60000"/>
                  <a:lumOff val="40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03" name="直線コネクタ 102"/>
            <p:cNvCxnSpPr/>
            <p:nvPr/>
          </p:nvCxnSpPr>
          <p:spPr bwMode="auto">
            <a:xfrm>
              <a:off x="762000" y="3352800"/>
              <a:ext cx="7772400" cy="1588"/>
            </a:xfrm>
            <a:prstGeom prst="line">
              <a:avLst/>
            </a:prstGeom>
            <a:grpFill/>
            <a:ln w="12700" cap="flat" cmpd="sng" algn="ctr">
              <a:solidFill>
                <a:schemeClr val="accent6">
                  <a:lumMod val="60000"/>
                  <a:lumOff val="40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04" name="直線コネクタ 103"/>
            <p:cNvCxnSpPr/>
            <p:nvPr/>
          </p:nvCxnSpPr>
          <p:spPr bwMode="auto">
            <a:xfrm>
              <a:off x="762000" y="3581400"/>
              <a:ext cx="7772400" cy="1588"/>
            </a:xfrm>
            <a:prstGeom prst="line">
              <a:avLst/>
            </a:prstGeom>
            <a:grpFill/>
            <a:ln w="12700" cap="flat" cmpd="sng" algn="ctr">
              <a:solidFill>
                <a:schemeClr val="accent6">
                  <a:lumMod val="60000"/>
                  <a:lumOff val="40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05" name="直線コネクタ 104"/>
            <p:cNvCxnSpPr/>
            <p:nvPr/>
          </p:nvCxnSpPr>
          <p:spPr bwMode="auto">
            <a:xfrm>
              <a:off x="762000" y="3810000"/>
              <a:ext cx="7772400" cy="1588"/>
            </a:xfrm>
            <a:prstGeom prst="line">
              <a:avLst/>
            </a:prstGeom>
            <a:grpFill/>
            <a:ln w="12700" cap="flat" cmpd="sng" algn="ctr">
              <a:solidFill>
                <a:schemeClr val="accent6">
                  <a:lumMod val="60000"/>
                  <a:lumOff val="40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06" name="直線コネクタ 105"/>
            <p:cNvCxnSpPr/>
            <p:nvPr/>
          </p:nvCxnSpPr>
          <p:spPr bwMode="auto">
            <a:xfrm>
              <a:off x="762000" y="4038600"/>
              <a:ext cx="7772400" cy="1588"/>
            </a:xfrm>
            <a:prstGeom prst="line">
              <a:avLst/>
            </a:prstGeom>
            <a:grpFill/>
            <a:ln w="12700" cap="flat" cmpd="sng" algn="ctr">
              <a:solidFill>
                <a:schemeClr val="accent6">
                  <a:lumMod val="60000"/>
                  <a:lumOff val="40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07" name="直線コネクタ 106"/>
            <p:cNvCxnSpPr/>
            <p:nvPr/>
          </p:nvCxnSpPr>
          <p:spPr bwMode="auto">
            <a:xfrm>
              <a:off x="762000" y="4267200"/>
              <a:ext cx="7772400" cy="1588"/>
            </a:xfrm>
            <a:prstGeom prst="line">
              <a:avLst/>
            </a:prstGeom>
            <a:grpFill/>
            <a:ln w="12700" cap="flat" cmpd="sng" algn="ctr">
              <a:solidFill>
                <a:schemeClr val="accent6">
                  <a:lumMod val="60000"/>
                  <a:lumOff val="40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08" name="直線コネクタ 107"/>
            <p:cNvCxnSpPr/>
            <p:nvPr/>
          </p:nvCxnSpPr>
          <p:spPr bwMode="auto">
            <a:xfrm>
              <a:off x="762000" y="4495800"/>
              <a:ext cx="7772400" cy="1588"/>
            </a:xfrm>
            <a:prstGeom prst="line">
              <a:avLst/>
            </a:prstGeom>
            <a:grpFill/>
            <a:ln w="12700" cap="flat" cmpd="sng" algn="ctr">
              <a:solidFill>
                <a:schemeClr val="accent6">
                  <a:lumMod val="60000"/>
                  <a:lumOff val="40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09" name="直線コネクタ 108"/>
            <p:cNvCxnSpPr/>
            <p:nvPr/>
          </p:nvCxnSpPr>
          <p:spPr bwMode="auto">
            <a:xfrm>
              <a:off x="762000" y="4724400"/>
              <a:ext cx="7772400" cy="1588"/>
            </a:xfrm>
            <a:prstGeom prst="line">
              <a:avLst/>
            </a:prstGeom>
            <a:grpFill/>
            <a:ln w="12700" cap="flat" cmpd="sng" algn="ctr">
              <a:solidFill>
                <a:schemeClr val="accent6">
                  <a:lumMod val="60000"/>
                  <a:lumOff val="40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10" name="直線コネクタ 109"/>
            <p:cNvCxnSpPr/>
            <p:nvPr/>
          </p:nvCxnSpPr>
          <p:spPr bwMode="auto">
            <a:xfrm>
              <a:off x="762000" y="4953000"/>
              <a:ext cx="7772400" cy="1588"/>
            </a:xfrm>
            <a:prstGeom prst="line">
              <a:avLst/>
            </a:prstGeom>
            <a:grpFill/>
            <a:ln w="12700" cap="flat" cmpd="sng" algn="ctr">
              <a:solidFill>
                <a:schemeClr val="accent6">
                  <a:lumMod val="60000"/>
                  <a:lumOff val="40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11" name="直線コネクタ 110"/>
            <p:cNvCxnSpPr/>
            <p:nvPr/>
          </p:nvCxnSpPr>
          <p:spPr bwMode="auto">
            <a:xfrm>
              <a:off x="762000" y="5181600"/>
              <a:ext cx="7772400" cy="1588"/>
            </a:xfrm>
            <a:prstGeom prst="line">
              <a:avLst/>
            </a:prstGeom>
            <a:grpFill/>
            <a:ln w="12700" cap="flat" cmpd="sng" algn="ctr">
              <a:solidFill>
                <a:schemeClr val="accent6">
                  <a:lumMod val="60000"/>
                  <a:lumOff val="40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12" name="直線コネクタ 111"/>
            <p:cNvCxnSpPr/>
            <p:nvPr/>
          </p:nvCxnSpPr>
          <p:spPr bwMode="auto">
            <a:xfrm>
              <a:off x="762000" y="5410200"/>
              <a:ext cx="7772400" cy="1588"/>
            </a:xfrm>
            <a:prstGeom prst="line">
              <a:avLst/>
            </a:prstGeom>
            <a:grpFill/>
            <a:ln w="12700" cap="flat" cmpd="sng" algn="ctr">
              <a:solidFill>
                <a:schemeClr val="accent6">
                  <a:lumMod val="60000"/>
                  <a:lumOff val="40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13" name="直線コネクタ 112"/>
            <p:cNvCxnSpPr/>
            <p:nvPr/>
          </p:nvCxnSpPr>
          <p:spPr bwMode="auto">
            <a:xfrm>
              <a:off x="762000" y="5638800"/>
              <a:ext cx="7772400" cy="1588"/>
            </a:xfrm>
            <a:prstGeom prst="line">
              <a:avLst/>
            </a:prstGeom>
            <a:grpFill/>
            <a:ln w="12700" cap="flat" cmpd="sng" algn="ctr">
              <a:solidFill>
                <a:schemeClr val="accent6">
                  <a:lumMod val="60000"/>
                  <a:lumOff val="40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14" name="直線コネクタ 113"/>
            <p:cNvCxnSpPr/>
            <p:nvPr/>
          </p:nvCxnSpPr>
          <p:spPr bwMode="auto">
            <a:xfrm>
              <a:off x="762000" y="5867400"/>
              <a:ext cx="7772400" cy="1588"/>
            </a:xfrm>
            <a:prstGeom prst="line">
              <a:avLst/>
            </a:prstGeom>
            <a:grpFill/>
            <a:ln w="12700" cap="flat" cmpd="sng" algn="ctr">
              <a:solidFill>
                <a:schemeClr val="accent6">
                  <a:lumMod val="60000"/>
                  <a:lumOff val="40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15" name="直線コネクタ 114"/>
            <p:cNvCxnSpPr/>
            <p:nvPr/>
          </p:nvCxnSpPr>
          <p:spPr bwMode="auto">
            <a:xfrm>
              <a:off x="762000" y="6096000"/>
              <a:ext cx="7772400" cy="1588"/>
            </a:xfrm>
            <a:prstGeom prst="line">
              <a:avLst/>
            </a:prstGeom>
            <a:grpFill/>
            <a:ln w="12700" cap="flat" cmpd="sng" algn="ctr">
              <a:solidFill>
                <a:schemeClr val="accent6">
                  <a:lumMod val="60000"/>
                  <a:lumOff val="40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General Model</a:t>
            </a:r>
            <a:endParaRPr lang="ja-JP" altLang="en-US" dirty="0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March 2011</a:t>
            </a:r>
            <a:endParaRPr lang="en-US" altLang="ja-JP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ROOT INC.</a:t>
            </a:r>
            <a:endParaRPr lang="en-US" altLang="ja-JP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7B0F5319-FD8A-3346-B5E7-F356E79E4745}" type="slidenum">
              <a:rPr lang="en-US" altLang="ja-JP" smtClean="0"/>
              <a:pPr/>
              <a:t>3</a:t>
            </a:fld>
            <a:endParaRPr lang="en-US" altLang="ja-JP"/>
          </a:p>
        </p:txBody>
      </p:sp>
      <p:sp>
        <p:nvSpPr>
          <p:cNvPr id="6" name="円/楕円 5"/>
          <p:cNvSpPr/>
          <p:nvPr/>
        </p:nvSpPr>
        <p:spPr bwMode="auto">
          <a:xfrm>
            <a:off x="2362200" y="2209800"/>
            <a:ext cx="4419600" cy="4114800"/>
          </a:xfrm>
          <a:prstGeom prst="ellipse">
            <a:avLst/>
          </a:prstGeom>
          <a:solidFill>
            <a:schemeClr val="accent1">
              <a:alpha val="31000"/>
            </a:schemeClr>
          </a:solidFill>
          <a:ln w="12700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pic>
        <p:nvPicPr>
          <p:cNvPr id="7" name="図 2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95800" y="3800060"/>
            <a:ext cx="325438" cy="6084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直線矢印コネクタ 7"/>
          <p:cNvCxnSpPr>
            <a:stCxn id="6" idx="7"/>
          </p:cNvCxnSpPr>
          <p:nvPr/>
        </p:nvCxnSpPr>
        <p:spPr bwMode="auto">
          <a:xfrm rot="16200000" flipH="1" flipV="1">
            <a:off x="4625882" y="2758516"/>
            <a:ext cx="1454801" cy="156256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A40314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9" name="正方形/長方形 8"/>
          <p:cNvSpPr/>
          <p:nvPr/>
        </p:nvSpPr>
        <p:spPr>
          <a:xfrm rot="18991669">
            <a:off x="4137430" y="2874221"/>
            <a:ext cx="290146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 smtClean="0">
                <a:solidFill>
                  <a:srgbClr val="A40314"/>
                </a:solidFill>
                <a:latin typeface="Arial Bold"/>
                <a:cs typeface="Arial Bold"/>
              </a:rPr>
              <a:t>Transmission range of </a:t>
            </a:r>
            <a:r>
              <a:rPr lang="en-US" sz="1400" b="1" dirty="0" smtClean="0">
                <a:solidFill>
                  <a:srgbClr val="A40314"/>
                </a:solidFill>
                <a:latin typeface="Arial Bold"/>
                <a:cs typeface="Arial Bold"/>
              </a:rPr>
              <a:t>AP: </a:t>
            </a:r>
            <a:r>
              <a:rPr lang="en-US" sz="1400" b="1" dirty="0" err="1" smtClean="0">
                <a:solidFill>
                  <a:srgbClr val="A40314"/>
                </a:solidFill>
                <a:latin typeface="Arial Bold"/>
                <a:cs typeface="Arial Bold"/>
              </a:rPr>
              <a:t>r</a:t>
            </a:r>
            <a:r>
              <a:rPr lang="en-US" sz="1400" b="1" dirty="0" smtClean="0">
                <a:solidFill>
                  <a:srgbClr val="A40314"/>
                </a:solidFill>
                <a:latin typeface="Arial Bold"/>
                <a:cs typeface="Arial Bold"/>
              </a:rPr>
              <a:t> </a:t>
            </a:r>
            <a:r>
              <a:rPr lang="en-US" sz="1400" b="1" dirty="0" smtClean="0">
                <a:solidFill>
                  <a:srgbClr val="A40314"/>
                </a:solidFill>
                <a:latin typeface="Arial Bold"/>
                <a:cs typeface="Arial Bold"/>
              </a:rPr>
              <a:t>[</a:t>
            </a:r>
            <a:r>
              <a:rPr lang="en-US" sz="1400" b="1" dirty="0" err="1" smtClean="0">
                <a:solidFill>
                  <a:srgbClr val="A40314"/>
                </a:solidFill>
                <a:latin typeface="Arial Bold"/>
                <a:cs typeface="Arial Bold"/>
              </a:rPr>
              <a:t>m</a:t>
            </a:r>
            <a:r>
              <a:rPr lang="en-US" sz="1400" b="1" dirty="0" smtClean="0">
                <a:solidFill>
                  <a:srgbClr val="A40314"/>
                </a:solidFill>
                <a:latin typeface="Arial Bold"/>
                <a:cs typeface="Arial Bold"/>
              </a:rPr>
              <a:t>] </a:t>
            </a:r>
            <a:endParaRPr lang="ja-JP" altLang="en-US" sz="1400" b="1" dirty="0">
              <a:solidFill>
                <a:srgbClr val="A40314"/>
              </a:solidFill>
              <a:latin typeface="Arial Bold"/>
              <a:cs typeface="Arial Bold"/>
            </a:endParaRPr>
          </a:p>
        </p:txBody>
      </p:sp>
      <p:sp>
        <p:nvSpPr>
          <p:cNvPr id="116" name="正方形/長方形 115"/>
          <p:cNvSpPr/>
          <p:nvPr/>
        </p:nvSpPr>
        <p:spPr bwMode="auto">
          <a:xfrm>
            <a:off x="762000" y="2209800"/>
            <a:ext cx="228600" cy="2286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118" name="直線矢印コネクタ 117"/>
          <p:cNvCxnSpPr/>
          <p:nvPr/>
        </p:nvCxnSpPr>
        <p:spPr bwMode="auto">
          <a:xfrm rot="5400000">
            <a:off x="895350" y="1733550"/>
            <a:ext cx="304800" cy="1905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119" name="テキスト ボックス 118"/>
          <p:cNvSpPr txBox="1"/>
          <p:nvPr/>
        </p:nvSpPr>
        <p:spPr>
          <a:xfrm>
            <a:off x="457200" y="1371600"/>
            <a:ext cx="2429471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kumimoji="1" lang="en-US" altLang="ja-JP" sz="1600" dirty="0" smtClean="0">
                <a:solidFill>
                  <a:schemeClr val="accent6">
                    <a:lumMod val="75000"/>
                  </a:schemeClr>
                </a:solidFill>
              </a:rPr>
              <a:t>Area Occupied by 1 person</a:t>
            </a:r>
          </a:p>
          <a:p>
            <a:pPr algn="r"/>
            <a:r>
              <a:rPr kumimoji="1" lang="en-US" altLang="ja-JP" sz="1600" dirty="0" smtClean="0">
                <a:solidFill>
                  <a:schemeClr val="accent6">
                    <a:lumMod val="75000"/>
                  </a:schemeClr>
                </a:solidFill>
              </a:rPr>
              <a:t>a*</a:t>
            </a:r>
            <a:r>
              <a:rPr kumimoji="1" lang="en-US" altLang="ja-JP" sz="1600" dirty="0" err="1" smtClean="0">
                <a:solidFill>
                  <a:schemeClr val="accent6">
                    <a:lumMod val="75000"/>
                  </a:schemeClr>
                </a:solidFill>
              </a:rPr>
              <a:t>b</a:t>
            </a:r>
            <a:r>
              <a:rPr kumimoji="1" lang="en-US" altLang="ja-JP" sz="1600" dirty="0" smtClean="0">
                <a:solidFill>
                  <a:schemeClr val="accent6">
                    <a:lumMod val="75000"/>
                  </a:schemeClr>
                </a:solidFill>
              </a:rPr>
              <a:t> [m</a:t>
            </a:r>
            <a:r>
              <a:rPr kumimoji="1" lang="en-US" altLang="ja-JP" sz="1600" baseline="30000" dirty="0" smtClean="0">
                <a:solidFill>
                  <a:schemeClr val="accent6">
                    <a:lumMod val="75000"/>
                  </a:schemeClr>
                </a:solidFill>
              </a:rPr>
              <a:t>2</a:t>
            </a:r>
            <a:r>
              <a:rPr kumimoji="1" lang="en-US" altLang="ja-JP" sz="1600" dirty="0" smtClean="0">
                <a:solidFill>
                  <a:schemeClr val="accent6">
                    <a:lumMod val="75000"/>
                  </a:schemeClr>
                </a:solidFill>
              </a:rPr>
              <a:t>]</a:t>
            </a:r>
            <a:endParaRPr kumimoji="1" lang="ja-JP" altLang="en-US" sz="16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21" name="右矢印 120"/>
          <p:cNvSpPr/>
          <p:nvPr/>
        </p:nvSpPr>
        <p:spPr bwMode="auto">
          <a:xfrm>
            <a:off x="3200400" y="1676400"/>
            <a:ext cx="978408" cy="484632"/>
          </a:xfrm>
          <a:prstGeom prst="rightArrow">
            <a:avLst/>
          </a:prstGeom>
          <a:solidFill>
            <a:srgbClr val="CC708B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22" name="テキスト ボックス 121"/>
          <p:cNvSpPr txBox="1"/>
          <p:nvPr/>
        </p:nvSpPr>
        <p:spPr>
          <a:xfrm>
            <a:off x="4267200" y="1752600"/>
            <a:ext cx="418486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rgbClr val="CC708B"/>
                </a:solidFill>
              </a:rPr>
              <a:t>All persons move at </a:t>
            </a:r>
            <a:r>
              <a:rPr kumimoji="1" lang="en-US" altLang="ja-JP" sz="1600" dirty="0" err="1" smtClean="0">
                <a:solidFill>
                  <a:srgbClr val="CC708B"/>
                </a:solidFill>
              </a:rPr>
              <a:t>v[m/s</a:t>
            </a:r>
            <a:r>
              <a:rPr kumimoji="1" lang="en-US" altLang="ja-JP" sz="1600" dirty="0" smtClean="0">
                <a:solidFill>
                  <a:srgbClr val="CC708B"/>
                </a:solidFill>
              </a:rPr>
              <a:t>] to the same direction</a:t>
            </a:r>
            <a:endParaRPr kumimoji="1" lang="ja-JP" altLang="en-US" sz="1600" dirty="0">
              <a:solidFill>
                <a:srgbClr val="CC708B"/>
              </a:solidFill>
            </a:endParaRPr>
          </a:p>
        </p:txBody>
      </p:sp>
      <p:cxnSp>
        <p:nvCxnSpPr>
          <p:cNvPr id="124" name="直線矢印コネクタ 123"/>
          <p:cNvCxnSpPr/>
          <p:nvPr/>
        </p:nvCxnSpPr>
        <p:spPr bwMode="auto">
          <a:xfrm rot="5400000">
            <a:off x="572294" y="2323306"/>
            <a:ext cx="2286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triangle" w="med" len="sm"/>
            <a:tailEnd type="triangle" w="med" len="sm"/>
          </a:ln>
          <a:effectLst/>
        </p:spPr>
      </p:cxnSp>
      <p:sp>
        <p:nvSpPr>
          <p:cNvPr id="125" name="テキスト ボックス 124"/>
          <p:cNvSpPr txBox="1"/>
          <p:nvPr/>
        </p:nvSpPr>
        <p:spPr>
          <a:xfrm>
            <a:off x="152400" y="2133600"/>
            <a:ext cx="52357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err="1" smtClean="0"/>
              <a:t>a[m</a:t>
            </a:r>
            <a:r>
              <a:rPr kumimoji="1" lang="en-US" altLang="ja-JP" sz="1400" dirty="0" smtClean="0"/>
              <a:t>]</a:t>
            </a:r>
            <a:endParaRPr kumimoji="1" lang="ja-JP" altLang="en-US" sz="1400" dirty="0"/>
          </a:p>
        </p:txBody>
      </p:sp>
      <p:sp>
        <p:nvSpPr>
          <p:cNvPr id="127" name="テキスト ボックス 126"/>
          <p:cNvSpPr txBox="1"/>
          <p:nvPr/>
        </p:nvSpPr>
        <p:spPr>
          <a:xfrm>
            <a:off x="609600" y="1828800"/>
            <a:ext cx="5336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err="1" smtClean="0"/>
              <a:t>b</a:t>
            </a:r>
            <a:r>
              <a:rPr kumimoji="1" lang="en-US" altLang="ja-JP" sz="1400" dirty="0" err="1" smtClean="0"/>
              <a:t>[m</a:t>
            </a:r>
            <a:r>
              <a:rPr kumimoji="1" lang="en-US" altLang="ja-JP" sz="1400" dirty="0" smtClean="0"/>
              <a:t>]</a:t>
            </a:r>
            <a:endParaRPr kumimoji="1" lang="ja-JP" altLang="en-US" sz="1400" dirty="0"/>
          </a:p>
        </p:txBody>
      </p:sp>
      <p:cxnSp>
        <p:nvCxnSpPr>
          <p:cNvPr id="128" name="直線矢印コネクタ 127"/>
          <p:cNvCxnSpPr/>
          <p:nvPr/>
        </p:nvCxnSpPr>
        <p:spPr bwMode="auto">
          <a:xfrm>
            <a:off x="762000" y="2133600"/>
            <a:ext cx="2286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triangle" w="med" len="sm"/>
            <a:tailEnd type="triangle" w="med" len="sm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Arrival/Departure Rate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sz="2000" dirty="0" smtClean="0"/>
              <a:t>Arrival/Departure Rate:</a:t>
            </a:r>
          </a:p>
          <a:p>
            <a:pPr lvl="1"/>
            <a:r>
              <a:rPr lang="en-US" altLang="ja-JP" sz="1800" dirty="0" smtClean="0"/>
              <a:t>Arrival/Departure rate depends on the area that crosses the border of cell at a unit time. So,</a:t>
            </a:r>
          </a:p>
          <a:p>
            <a:pPr lvl="1"/>
            <a:r>
              <a:rPr lang="en-US" altLang="ja-JP" sz="1800" dirty="0" smtClean="0"/>
              <a:t>Arrival/Departure rate = 2rv/ab [persons/</a:t>
            </a:r>
            <a:r>
              <a:rPr lang="en-US" altLang="ja-JP" sz="1800" dirty="0" err="1" smtClean="0"/>
              <a:t>s</a:t>
            </a:r>
            <a:r>
              <a:rPr lang="en-US" altLang="ja-JP" sz="1800" dirty="0" smtClean="0"/>
              <a:t>]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March 2011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ROOT INC.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31E72FFA-50B6-BE49-9796-CC7F59AABF37}" type="slidenum">
              <a:rPr lang="en-US" altLang="ja-JP" smtClean="0"/>
              <a:pPr/>
              <a:t>4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3" name="図形グループ 92"/>
          <p:cNvGrpSpPr/>
          <p:nvPr/>
        </p:nvGrpSpPr>
        <p:grpSpPr>
          <a:xfrm>
            <a:off x="762000" y="3505200"/>
            <a:ext cx="7772400" cy="2743994"/>
            <a:chOff x="762000" y="3581400"/>
            <a:chExt cx="7772400" cy="2743994"/>
          </a:xfrm>
        </p:grpSpPr>
        <p:sp>
          <p:nvSpPr>
            <p:cNvPr id="8" name="正方形/長方形 7"/>
            <p:cNvSpPr/>
            <p:nvPr/>
          </p:nvSpPr>
          <p:spPr bwMode="auto">
            <a:xfrm>
              <a:off x="762000" y="3581400"/>
              <a:ext cx="7772400" cy="2743200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12700" cap="flat" cmpd="sng" algn="ctr">
              <a:solidFill>
                <a:schemeClr val="accent6">
                  <a:lumMod val="60000"/>
                  <a:lumOff val="40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ja-JP" alt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grpSp>
          <p:nvGrpSpPr>
            <p:cNvPr id="91" name="図形グループ 90"/>
            <p:cNvGrpSpPr/>
            <p:nvPr/>
          </p:nvGrpSpPr>
          <p:grpSpPr>
            <a:xfrm>
              <a:off x="989806" y="3581400"/>
              <a:ext cx="2744788" cy="2743994"/>
              <a:chOff x="989806" y="2209800"/>
              <a:chExt cx="2744788" cy="4115594"/>
            </a:xfrm>
          </p:grpSpPr>
          <p:cxnSp>
            <p:nvCxnSpPr>
              <p:cNvPr id="9" name="直線コネクタ 8"/>
              <p:cNvCxnSpPr/>
              <p:nvPr/>
            </p:nvCxnSpPr>
            <p:spPr bwMode="auto">
              <a:xfrm rot="5400000">
                <a:off x="-1066800" y="4267200"/>
                <a:ext cx="4114800" cy="1588"/>
              </a:xfrm>
              <a:prstGeom prst="line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 w="12700" cap="flat" cmpd="sng" algn="ctr">
                <a:solidFill>
                  <a:schemeClr val="accent6">
                    <a:lumMod val="60000"/>
                    <a:lumOff val="40000"/>
                  </a:schemeClr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10" name="直線コネクタ 9"/>
              <p:cNvCxnSpPr/>
              <p:nvPr/>
            </p:nvCxnSpPr>
            <p:spPr bwMode="auto">
              <a:xfrm rot="5400000">
                <a:off x="-837406" y="4266406"/>
                <a:ext cx="4114800" cy="1588"/>
              </a:xfrm>
              <a:prstGeom prst="line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 w="12700" cap="flat" cmpd="sng" algn="ctr">
                <a:solidFill>
                  <a:schemeClr val="accent6">
                    <a:lumMod val="60000"/>
                    <a:lumOff val="40000"/>
                  </a:schemeClr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11" name="直線コネクタ 10"/>
              <p:cNvCxnSpPr/>
              <p:nvPr/>
            </p:nvCxnSpPr>
            <p:spPr bwMode="auto">
              <a:xfrm rot="5400000">
                <a:off x="-609600" y="4267200"/>
                <a:ext cx="4114800" cy="1588"/>
              </a:xfrm>
              <a:prstGeom prst="line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 w="12700" cap="flat" cmpd="sng" algn="ctr">
                <a:solidFill>
                  <a:schemeClr val="accent6">
                    <a:lumMod val="60000"/>
                    <a:lumOff val="40000"/>
                  </a:schemeClr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12" name="直線コネクタ 11"/>
              <p:cNvCxnSpPr/>
              <p:nvPr/>
            </p:nvCxnSpPr>
            <p:spPr bwMode="auto">
              <a:xfrm rot="5400000">
                <a:off x="-380206" y="4266406"/>
                <a:ext cx="4114800" cy="1588"/>
              </a:xfrm>
              <a:prstGeom prst="line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 w="12700" cap="flat" cmpd="sng" algn="ctr">
                <a:solidFill>
                  <a:schemeClr val="accent6">
                    <a:lumMod val="60000"/>
                    <a:lumOff val="40000"/>
                  </a:schemeClr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13" name="直線コネクタ 12"/>
              <p:cNvCxnSpPr/>
              <p:nvPr/>
            </p:nvCxnSpPr>
            <p:spPr bwMode="auto">
              <a:xfrm rot="5400000">
                <a:off x="-152400" y="4267200"/>
                <a:ext cx="4114800" cy="1588"/>
              </a:xfrm>
              <a:prstGeom prst="line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 w="12700" cap="flat" cmpd="sng" algn="ctr">
                <a:solidFill>
                  <a:schemeClr val="accent6">
                    <a:lumMod val="60000"/>
                    <a:lumOff val="40000"/>
                  </a:schemeClr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14" name="直線コネクタ 13"/>
              <p:cNvCxnSpPr/>
              <p:nvPr/>
            </p:nvCxnSpPr>
            <p:spPr bwMode="auto">
              <a:xfrm rot="5400000">
                <a:off x="76994" y="4266406"/>
                <a:ext cx="4114800" cy="1588"/>
              </a:xfrm>
              <a:prstGeom prst="line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 w="12700" cap="flat" cmpd="sng" algn="ctr">
                <a:solidFill>
                  <a:schemeClr val="accent6">
                    <a:lumMod val="60000"/>
                    <a:lumOff val="40000"/>
                  </a:schemeClr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15" name="直線コネクタ 14"/>
              <p:cNvCxnSpPr/>
              <p:nvPr/>
            </p:nvCxnSpPr>
            <p:spPr bwMode="auto">
              <a:xfrm rot="5400000">
                <a:off x="304800" y="4267200"/>
                <a:ext cx="4114800" cy="1588"/>
              </a:xfrm>
              <a:prstGeom prst="line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 w="12700" cap="flat" cmpd="sng" algn="ctr">
                <a:solidFill>
                  <a:schemeClr val="accent6">
                    <a:lumMod val="60000"/>
                    <a:lumOff val="40000"/>
                  </a:schemeClr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16" name="直線コネクタ 15"/>
              <p:cNvCxnSpPr/>
              <p:nvPr/>
            </p:nvCxnSpPr>
            <p:spPr bwMode="auto">
              <a:xfrm rot="5400000">
                <a:off x="534194" y="4266406"/>
                <a:ext cx="4114800" cy="1588"/>
              </a:xfrm>
              <a:prstGeom prst="line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 w="12700" cap="flat" cmpd="sng" algn="ctr">
                <a:solidFill>
                  <a:schemeClr val="accent6">
                    <a:lumMod val="60000"/>
                    <a:lumOff val="40000"/>
                  </a:schemeClr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17" name="直線コネクタ 16"/>
              <p:cNvCxnSpPr/>
              <p:nvPr/>
            </p:nvCxnSpPr>
            <p:spPr bwMode="auto">
              <a:xfrm rot="5400000">
                <a:off x="762000" y="4267200"/>
                <a:ext cx="4114800" cy="1588"/>
              </a:xfrm>
              <a:prstGeom prst="line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 w="12700" cap="flat" cmpd="sng" algn="ctr">
                <a:solidFill>
                  <a:schemeClr val="accent6">
                    <a:lumMod val="60000"/>
                    <a:lumOff val="40000"/>
                  </a:schemeClr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18" name="直線コネクタ 17"/>
              <p:cNvCxnSpPr/>
              <p:nvPr/>
            </p:nvCxnSpPr>
            <p:spPr bwMode="auto">
              <a:xfrm rot="5400000">
                <a:off x="991394" y="4266406"/>
                <a:ext cx="4114800" cy="1588"/>
              </a:xfrm>
              <a:prstGeom prst="line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 w="12700" cap="flat" cmpd="sng" algn="ctr">
                <a:solidFill>
                  <a:schemeClr val="accent6">
                    <a:lumMod val="60000"/>
                    <a:lumOff val="40000"/>
                  </a:schemeClr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19" name="直線コネクタ 18"/>
              <p:cNvCxnSpPr/>
              <p:nvPr/>
            </p:nvCxnSpPr>
            <p:spPr bwMode="auto">
              <a:xfrm rot="5400000">
                <a:off x="1219200" y="4267200"/>
                <a:ext cx="4114800" cy="1588"/>
              </a:xfrm>
              <a:prstGeom prst="line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 w="12700" cap="flat" cmpd="sng" algn="ctr">
                <a:solidFill>
                  <a:schemeClr val="accent6">
                    <a:lumMod val="60000"/>
                    <a:lumOff val="40000"/>
                  </a:schemeClr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20" name="直線コネクタ 19"/>
              <p:cNvCxnSpPr/>
              <p:nvPr/>
            </p:nvCxnSpPr>
            <p:spPr bwMode="auto">
              <a:xfrm rot="5400000">
                <a:off x="1448594" y="4266406"/>
                <a:ext cx="4114800" cy="1588"/>
              </a:xfrm>
              <a:prstGeom prst="line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 w="12700" cap="flat" cmpd="sng" algn="ctr">
                <a:solidFill>
                  <a:schemeClr val="accent6">
                    <a:lumMod val="60000"/>
                    <a:lumOff val="40000"/>
                  </a:schemeClr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21" name="直線コネクタ 20"/>
              <p:cNvCxnSpPr/>
              <p:nvPr/>
            </p:nvCxnSpPr>
            <p:spPr bwMode="auto">
              <a:xfrm rot="5400000">
                <a:off x="1676400" y="4267200"/>
                <a:ext cx="4114800" cy="1588"/>
              </a:xfrm>
              <a:prstGeom prst="line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 w="12700" cap="flat" cmpd="sng" algn="ctr">
                <a:solidFill>
                  <a:schemeClr val="accent6">
                    <a:lumMod val="60000"/>
                    <a:lumOff val="40000"/>
                  </a:schemeClr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</p:grpSp>
        <p:grpSp>
          <p:nvGrpSpPr>
            <p:cNvPr id="92" name="図形グループ 91"/>
            <p:cNvGrpSpPr/>
            <p:nvPr/>
          </p:nvGrpSpPr>
          <p:grpSpPr>
            <a:xfrm>
              <a:off x="3962400" y="3581400"/>
              <a:ext cx="2287588" cy="2743994"/>
              <a:chOff x="3962400" y="2209800"/>
              <a:chExt cx="2287588" cy="4115594"/>
            </a:xfrm>
          </p:grpSpPr>
          <p:cxnSp>
            <p:nvCxnSpPr>
              <p:cNvPr id="22" name="直線コネクタ 21"/>
              <p:cNvCxnSpPr/>
              <p:nvPr/>
            </p:nvCxnSpPr>
            <p:spPr bwMode="auto">
              <a:xfrm rot="5400000">
                <a:off x="1905794" y="4266406"/>
                <a:ext cx="4114800" cy="1588"/>
              </a:xfrm>
              <a:prstGeom prst="line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 w="12700" cap="flat" cmpd="sng" algn="ctr">
                <a:solidFill>
                  <a:schemeClr val="accent6">
                    <a:lumMod val="60000"/>
                    <a:lumOff val="40000"/>
                  </a:schemeClr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23" name="直線コネクタ 22"/>
              <p:cNvCxnSpPr/>
              <p:nvPr/>
            </p:nvCxnSpPr>
            <p:spPr bwMode="auto">
              <a:xfrm rot="5400000">
                <a:off x="2133600" y="4267200"/>
                <a:ext cx="4114800" cy="1588"/>
              </a:xfrm>
              <a:prstGeom prst="line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 w="12700" cap="flat" cmpd="sng" algn="ctr">
                <a:solidFill>
                  <a:schemeClr val="accent6">
                    <a:lumMod val="60000"/>
                    <a:lumOff val="40000"/>
                  </a:schemeClr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24" name="直線コネクタ 23"/>
              <p:cNvCxnSpPr/>
              <p:nvPr/>
            </p:nvCxnSpPr>
            <p:spPr bwMode="auto">
              <a:xfrm rot="5400000">
                <a:off x="2362994" y="4266406"/>
                <a:ext cx="4114800" cy="1588"/>
              </a:xfrm>
              <a:prstGeom prst="line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 w="12700" cap="flat" cmpd="sng" algn="ctr">
                <a:solidFill>
                  <a:schemeClr val="accent6">
                    <a:lumMod val="60000"/>
                    <a:lumOff val="40000"/>
                  </a:schemeClr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25" name="直線コネクタ 24"/>
              <p:cNvCxnSpPr/>
              <p:nvPr/>
            </p:nvCxnSpPr>
            <p:spPr bwMode="auto">
              <a:xfrm rot="5400000">
                <a:off x="2590800" y="4267200"/>
                <a:ext cx="4114800" cy="1588"/>
              </a:xfrm>
              <a:prstGeom prst="line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 w="12700" cap="flat" cmpd="sng" algn="ctr">
                <a:solidFill>
                  <a:schemeClr val="accent6">
                    <a:lumMod val="60000"/>
                    <a:lumOff val="40000"/>
                  </a:schemeClr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26" name="直線コネクタ 25"/>
              <p:cNvCxnSpPr/>
              <p:nvPr/>
            </p:nvCxnSpPr>
            <p:spPr bwMode="auto">
              <a:xfrm rot="5400000">
                <a:off x="2820194" y="4266406"/>
                <a:ext cx="4114800" cy="1588"/>
              </a:xfrm>
              <a:prstGeom prst="line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 w="12700" cap="flat" cmpd="sng" algn="ctr">
                <a:solidFill>
                  <a:schemeClr val="accent6">
                    <a:lumMod val="60000"/>
                    <a:lumOff val="40000"/>
                  </a:schemeClr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27" name="直線コネクタ 26"/>
              <p:cNvCxnSpPr/>
              <p:nvPr/>
            </p:nvCxnSpPr>
            <p:spPr bwMode="auto">
              <a:xfrm rot="5400000">
                <a:off x="3048000" y="4267200"/>
                <a:ext cx="4114800" cy="1588"/>
              </a:xfrm>
              <a:prstGeom prst="line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 w="12700" cap="flat" cmpd="sng" algn="ctr">
                <a:solidFill>
                  <a:schemeClr val="accent6">
                    <a:lumMod val="60000"/>
                    <a:lumOff val="40000"/>
                  </a:schemeClr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28" name="直線コネクタ 27"/>
              <p:cNvCxnSpPr/>
              <p:nvPr/>
            </p:nvCxnSpPr>
            <p:spPr bwMode="auto">
              <a:xfrm rot="5400000">
                <a:off x="3277394" y="4266406"/>
                <a:ext cx="4114800" cy="1588"/>
              </a:xfrm>
              <a:prstGeom prst="line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 w="12700" cap="flat" cmpd="sng" algn="ctr">
                <a:solidFill>
                  <a:schemeClr val="accent6">
                    <a:lumMod val="60000"/>
                    <a:lumOff val="40000"/>
                  </a:schemeClr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29" name="直線コネクタ 28"/>
              <p:cNvCxnSpPr/>
              <p:nvPr/>
            </p:nvCxnSpPr>
            <p:spPr bwMode="auto">
              <a:xfrm rot="5400000">
                <a:off x="3505200" y="4267200"/>
                <a:ext cx="4114800" cy="1588"/>
              </a:xfrm>
              <a:prstGeom prst="line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 w="12700" cap="flat" cmpd="sng" algn="ctr">
                <a:solidFill>
                  <a:schemeClr val="accent6">
                    <a:lumMod val="60000"/>
                    <a:lumOff val="40000"/>
                  </a:schemeClr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30" name="直線コネクタ 29"/>
              <p:cNvCxnSpPr/>
              <p:nvPr/>
            </p:nvCxnSpPr>
            <p:spPr bwMode="auto">
              <a:xfrm rot="5400000">
                <a:off x="3734594" y="4266406"/>
                <a:ext cx="4114800" cy="1588"/>
              </a:xfrm>
              <a:prstGeom prst="line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 w="12700" cap="flat" cmpd="sng" algn="ctr">
                <a:solidFill>
                  <a:schemeClr val="accent6">
                    <a:lumMod val="60000"/>
                    <a:lumOff val="40000"/>
                  </a:schemeClr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31" name="直線コネクタ 30"/>
              <p:cNvCxnSpPr/>
              <p:nvPr/>
            </p:nvCxnSpPr>
            <p:spPr bwMode="auto">
              <a:xfrm rot="5400000">
                <a:off x="3962400" y="4267200"/>
                <a:ext cx="4114800" cy="1588"/>
              </a:xfrm>
              <a:prstGeom prst="line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 w="12700" cap="flat" cmpd="sng" algn="ctr">
                <a:solidFill>
                  <a:schemeClr val="accent6">
                    <a:lumMod val="60000"/>
                    <a:lumOff val="40000"/>
                  </a:schemeClr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32" name="直線コネクタ 31"/>
              <p:cNvCxnSpPr/>
              <p:nvPr/>
            </p:nvCxnSpPr>
            <p:spPr bwMode="auto">
              <a:xfrm rot="5400000">
                <a:off x="4191794" y="4266406"/>
                <a:ext cx="4114800" cy="1588"/>
              </a:xfrm>
              <a:prstGeom prst="line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 w="12700" cap="flat" cmpd="sng" algn="ctr">
                <a:solidFill>
                  <a:schemeClr val="accent6">
                    <a:lumMod val="60000"/>
                    <a:lumOff val="40000"/>
                  </a:schemeClr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</p:grpSp>
        <p:grpSp>
          <p:nvGrpSpPr>
            <p:cNvPr id="90" name="図形グループ 89"/>
            <p:cNvGrpSpPr/>
            <p:nvPr/>
          </p:nvGrpSpPr>
          <p:grpSpPr>
            <a:xfrm>
              <a:off x="6476206" y="3581400"/>
              <a:ext cx="1829594" cy="2743994"/>
              <a:chOff x="6476206" y="2209800"/>
              <a:chExt cx="1831182" cy="4115594"/>
            </a:xfrm>
          </p:grpSpPr>
          <p:cxnSp>
            <p:nvCxnSpPr>
              <p:cNvPr id="33" name="直線コネクタ 32"/>
              <p:cNvCxnSpPr/>
              <p:nvPr/>
            </p:nvCxnSpPr>
            <p:spPr bwMode="auto">
              <a:xfrm rot="5400000">
                <a:off x="4419600" y="4267200"/>
                <a:ext cx="4114800" cy="1588"/>
              </a:xfrm>
              <a:prstGeom prst="line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 w="12700" cap="flat" cmpd="sng" algn="ctr">
                <a:solidFill>
                  <a:schemeClr val="accent6">
                    <a:lumMod val="60000"/>
                    <a:lumOff val="40000"/>
                  </a:schemeClr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34" name="直線コネクタ 33"/>
              <p:cNvCxnSpPr/>
              <p:nvPr/>
            </p:nvCxnSpPr>
            <p:spPr bwMode="auto">
              <a:xfrm rot="5400000">
                <a:off x="4648994" y="4266406"/>
                <a:ext cx="4114800" cy="1588"/>
              </a:xfrm>
              <a:prstGeom prst="line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 w="12700" cap="flat" cmpd="sng" algn="ctr">
                <a:solidFill>
                  <a:schemeClr val="accent6">
                    <a:lumMod val="60000"/>
                    <a:lumOff val="40000"/>
                  </a:schemeClr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35" name="直線コネクタ 34"/>
              <p:cNvCxnSpPr/>
              <p:nvPr/>
            </p:nvCxnSpPr>
            <p:spPr bwMode="auto">
              <a:xfrm rot="5400000">
                <a:off x="4876800" y="4267200"/>
                <a:ext cx="4114800" cy="1588"/>
              </a:xfrm>
              <a:prstGeom prst="line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 w="12700" cap="flat" cmpd="sng" algn="ctr">
                <a:solidFill>
                  <a:schemeClr val="accent6">
                    <a:lumMod val="60000"/>
                    <a:lumOff val="40000"/>
                  </a:schemeClr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36" name="直線コネクタ 35"/>
              <p:cNvCxnSpPr/>
              <p:nvPr/>
            </p:nvCxnSpPr>
            <p:spPr bwMode="auto">
              <a:xfrm rot="5400000">
                <a:off x="5106194" y="4266406"/>
                <a:ext cx="4114800" cy="1588"/>
              </a:xfrm>
              <a:prstGeom prst="line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 w="12700" cap="flat" cmpd="sng" algn="ctr">
                <a:solidFill>
                  <a:schemeClr val="accent6">
                    <a:lumMod val="60000"/>
                    <a:lumOff val="40000"/>
                  </a:schemeClr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37" name="直線コネクタ 36"/>
              <p:cNvCxnSpPr/>
              <p:nvPr/>
            </p:nvCxnSpPr>
            <p:spPr bwMode="auto">
              <a:xfrm rot="5400000">
                <a:off x="5334000" y="4267200"/>
                <a:ext cx="4114800" cy="1588"/>
              </a:xfrm>
              <a:prstGeom prst="line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 w="12700" cap="flat" cmpd="sng" algn="ctr">
                <a:solidFill>
                  <a:schemeClr val="accent6">
                    <a:lumMod val="60000"/>
                    <a:lumOff val="40000"/>
                  </a:schemeClr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38" name="直線コネクタ 37"/>
              <p:cNvCxnSpPr/>
              <p:nvPr/>
            </p:nvCxnSpPr>
            <p:spPr bwMode="auto">
              <a:xfrm rot="5400000">
                <a:off x="5563394" y="4266406"/>
                <a:ext cx="4114800" cy="1588"/>
              </a:xfrm>
              <a:prstGeom prst="line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 w="12700" cap="flat" cmpd="sng" algn="ctr">
                <a:solidFill>
                  <a:schemeClr val="accent6">
                    <a:lumMod val="60000"/>
                    <a:lumOff val="40000"/>
                  </a:schemeClr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39" name="直線コネクタ 38"/>
              <p:cNvCxnSpPr/>
              <p:nvPr/>
            </p:nvCxnSpPr>
            <p:spPr bwMode="auto">
              <a:xfrm rot="5400000">
                <a:off x="5791200" y="4267200"/>
                <a:ext cx="4114800" cy="1588"/>
              </a:xfrm>
              <a:prstGeom prst="line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 w="12700" cap="flat" cmpd="sng" algn="ctr">
                <a:solidFill>
                  <a:schemeClr val="accent6">
                    <a:lumMod val="60000"/>
                    <a:lumOff val="40000"/>
                  </a:schemeClr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40" name="直線コネクタ 39"/>
              <p:cNvCxnSpPr/>
              <p:nvPr/>
            </p:nvCxnSpPr>
            <p:spPr bwMode="auto">
              <a:xfrm rot="5400000">
                <a:off x="6020594" y="4266406"/>
                <a:ext cx="4114800" cy="1588"/>
              </a:xfrm>
              <a:prstGeom prst="line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 w="12700" cap="flat" cmpd="sng" algn="ctr">
                <a:solidFill>
                  <a:schemeClr val="accent6">
                    <a:lumMod val="60000"/>
                    <a:lumOff val="40000"/>
                  </a:schemeClr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41" name="直線コネクタ 40"/>
              <p:cNvCxnSpPr/>
              <p:nvPr/>
            </p:nvCxnSpPr>
            <p:spPr bwMode="auto">
              <a:xfrm rot="5400000">
                <a:off x="6249194" y="4266406"/>
                <a:ext cx="4114800" cy="1588"/>
              </a:xfrm>
              <a:prstGeom prst="line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 w="12700" cap="flat" cmpd="sng" algn="ctr">
                <a:solidFill>
                  <a:schemeClr val="accent6">
                    <a:lumMod val="60000"/>
                    <a:lumOff val="40000"/>
                  </a:schemeClr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</p:grpSp>
        <p:cxnSp>
          <p:nvCxnSpPr>
            <p:cNvPr id="48" name="直線コネクタ 47"/>
            <p:cNvCxnSpPr/>
            <p:nvPr/>
          </p:nvCxnSpPr>
          <p:spPr bwMode="auto">
            <a:xfrm>
              <a:off x="762000" y="3810000"/>
              <a:ext cx="7772400" cy="1588"/>
            </a:xfrm>
            <a:prstGeom prst="line">
              <a:avLst/>
            </a:prstGeom>
            <a:solidFill>
              <a:schemeClr val="accent6">
                <a:lumMod val="20000"/>
                <a:lumOff val="80000"/>
              </a:schemeClr>
            </a:solidFill>
            <a:ln w="12700" cap="flat" cmpd="sng" algn="ctr">
              <a:solidFill>
                <a:schemeClr val="accent6">
                  <a:lumMod val="60000"/>
                  <a:lumOff val="40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49" name="直線コネクタ 48"/>
            <p:cNvCxnSpPr/>
            <p:nvPr/>
          </p:nvCxnSpPr>
          <p:spPr bwMode="auto">
            <a:xfrm>
              <a:off x="762000" y="4038600"/>
              <a:ext cx="7772400" cy="1588"/>
            </a:xfrm>
            <a:prstGeom prst="line">
              <a:avLst/>
            </a:prstGeom>
            <a:solidFill>
              <a:schemeClr val="accent6">
                <a:lumMod val="20000"/>
                <a:lumOff val="80000"/>
              </a:schemeClr>
            </a:solidFill>
            <a:ln w="12700" cap="flat" cmpd="sng" algn="ctr">
              <a:solidFill>
                <a:schemeClr val="accent6">
                  <a:lumMod val="60000"/>
                  <a:lumOff val="40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50" name="直線コネクタ 49"/>
            <p:cNvCxnSpPr/>
            <p:nvPr/>
          </p:nvCxnSpPr>
          <p:spPr bwMode="auto">
            <a:xfrm>
              <a:off x="762000" y="4267200"/>
              <a:ext cx="7772400" cy="1588"/>
            </a:xfrm>
            <a:prstGeom prst="line">
              <a:avLst/>
            </a:prstGeom>
            <a:solidFill>
              <a:schemeClr val="accent6">
                <a:lumMod val="20000"/>
                <a:lumOff val="80000"/>
              </a:schemeClr>
            </a:solidFill>
            <a:ln w="12700" cap="flat" cmpd="sng" algn="ctr">
              <a:solidFill>
                <a:schemeClr val="accent6">
                  <a:lumMod val="60000"/>
                  <a:lumOff val="40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51" name="直線コネクタ 50"/>
            <p:cNvCxnSpPr/>
            <p:nvPr/>
          </p:nvCxnSpPr>
          <p:spPr bwMode="auto">
            <a:xfrm>
              <a:off x="762000" y="4495800"/>
              <a:ext cx="7772400" cy="1588"/>
            </a:xfrm>
            <a:prstGeom prst="line">
              <a:avLst/>
            </a:prstGeom>
            <a:solidFill>
              <a:schemeClr val="accent6">
                <a:lumMod val="20000"/>
                <a:lumOff val="80000"/>
              </a:schemeClr>
            </a:solidFill>
            <a:ln w="12700" cap="flat" cmpd="sng" algn="ctr">
              <a:solidFill>
                <a:schemeClr val="accent6">
                  <a:lumMod val="60000"/>
                  <a:lumOff val="40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52" name="直線コネクタ 51"/>
            <p:cNvCxnSpPr/>
            <p:nvPr/>
          </p:nvCxnSpPr>
          <p:spPr bwMode="auto">
            <a:xfrm>
              <a:off x="762000" y="4724400"/>
              <a:ext cx="7772400" cy="1588"/>
            </a:xfrm>
            <a:prstGeom prst="line">
              <a:avLst/>
            </a:prstGeom>
            <a:solidFill>
              <a:schemeClr val="accent6">
                <a:lumMod val="20000"/>
                <a:lumOff val="80000"/>
              </a:schemeClr>
            </a:solidFill>
            <a:ln w="12700" cap="flat" cmpd="sng" algn="ctr">
              <a:solidFill>
                <a:schemeClr val="accent6">
                  <a:lumMod val="60000"/>
                  <a:lumOff val="40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53" name="直線コネクタ 52"/>
            <p:cNvCxnSpPr/>
            <p:nvPr/>
          </p:nvCxnSpPr>
          <p:spPr bwMode="auto">
            <a:xfrm>
              <a:off x="762000" y="4953000"/>
              <a:ext cx="7772400" cy="1588"/>
            </a:xfrm>
            <a:prstGeom prst="line">
              <a:avLst/>
            </a:prstGeom>
            <a:solidFill>
              <a:schemeClr val="accent6">
                <a:lumMod val="20000"/>
                <a:lumOff val="80000"/>
              </a:schemeClr>
            </a:solidFill>
            <a:ln w="12700" cap="flat" cmpd="sng" algn="ctr">
              <a:solidFill>
                <a:schemeClr val="accent6">
                  <a:lumMod val="60000"/>
                  <a:lumOff val="40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54" name="直線コネクタ 53"/>
            <p:cNvCxnSpPr/>
            <p:nvPr/>
          </p:nvCxnSpPr>
          <p:spPr bwMode="auto">
            <a:xfrm>
              <a:off x="762000" y="5181600"/>
              <a:ext cx="7772400" cy="1588"/>
            </a:xfrm>
            <a:prstGeom prst="line">
              <a:avLst/>
            </a:prstGeom>
            <a:solidFill>
              <a:schemeClr val="accent6">
                <a:lumMod val="20000"/>
                <a:lumOff val="80000"/>
              </a:schemeClr>
            </a:solidFill>
            <a:ln w="12700" cap="flat" cmpd="sng" algn="ctr">
              <a:solidFill>
                <a:schemeClr val="accent6">
                  <a:lumMod val="60000"/>
                  <a:lumOff val="40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55" name="直線コネクタ 54"/>
            <p:cNvCxnSpPr/>
            <p:nvPr/>
          </p:nvCxnSpPr>
          <p:spPr bwMode="auto">
            <a:xfrm>
              <a:off x="762000" y="5410200"/>
              <a:ext cx="7772400" cy="1588"/>
            </a:xfrm>
            <a:prstGeom prst="line">
              <a:avLst/>
            </a:prstGeom>
            <a:solidFill>
              <a:schemeClr val="accent6">
                <a:lumMod val="20000"/>
                <a:lumOff val="80000"/>
              </a:schemeClr>
            </a:solidFill>
            <a:ln w="12700" cap="flat" cmpd="sng" algn="ctr">
              <a:solidFill>
                <a:schemeClr val="accent6">
                  <a:lumMod val="60000"/>
                  <a:lumOff val="40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56" name="直線コネクタ 55"/>
            <p:cNvCxnSpPr/>
            <p:nvPr/>
          </p:nvCxnSpPr>
          <p:spPr bwMode="auto">
            <a:xfrm>
              <a:off x="762000" y="5638800"/>
              <a:ext cx="7772400" cy="1588"/>
            </a:xfrm>
            <a:prstGeom prst="line">
              <a:avLst/>
            </a:prstGeom>
            <a:solidFill>
              <a:schemeClr val="accent6">
                <a:lumMod val="20000"/>
                <a:lumOff val="80000"/>
              </a:schemeClr>
            </a:solidFill>
            <a:ln w="12700" cap="flat" cmpd="sng" algn="ctr">
              <a:solidFill>
                <a:schemeClr val="accent6">
                  <a:lumMod val="60000"/>
                  <a:lumOff val="40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57" name="直線コネクタ 56"/>
            <p:cNvCxnSpPr/>
            <p:nvPr/>
          </p:nvCxnSpPr>
          <p:spPr bwMode="auto">
            <a:xfrm>
              <a:off x="762000" y="5867400"/>
              <a:ext cx="7772400" cy="1588"/>
            </a:xfrm>
            <a:prstGeom prst="line">
              <a:avLst/>
            </a:prstGeom>
            <a:solidFill>
              <a:schemeClr val="accent6">
                <a:lumMod val="20000"/>
                <a:lumOff val="80000"/>
              </a:schemeClr>
            </a:solidFill>
            <a:ln w="12700" cap="flat" cmpd="sng" algn="ctr">
              <a:solidFill>
                <a:schemeClr val="accent6">
                  <a:lumMod val="60000"/>
                  <a:lumOff val="40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58" name="直線コネクタ 57"/>
            <p:cNvCxnSpPr/>
            <p:nvPr/>
          </p:nvCxnSpPr>
          <p:spPr bwMode="auto">
            <a:xfrm>
              <a:off x="762000" y="6096000"/>
              <a:ext cx="7772400" cy="1588"/>
            </a:xfrm>
            <a:prstGeom prst="line">
              <a:avLst/>
            </a:prstGeom>
            <a:solidFill>
              <a:schemeClr val="accent6">
                <a:lumMod val="20000"/>
                <a:lumOff val="80000"/>
              </a:schemeClr>
            </a:solidFill>
            <a:ln w="12700" cap="flat" cmpd="sng" algn="ctr">
              <a:solidFill>
                <a:schemeClr val="accent6">
                  <a:lumMod val="60000"/>
                  <a:lumOff val="40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  <p:sp>
        <p:nvSpPr>
          <p:cNvPr id="61" name="円/楕円 60"/>
          <p:cNvSpPr/>
          <p:nvPr/>
        </p:nvSpPr>
        <p:spPr bwMode="auto">
          <a:xfrm>
            <a:off x="2819400" y="2743200"/>
            <a:ext cx="3810000" cy="3657600"/>
          </a:xfrm>
          <a:prstGeom prst="ellipse">
            <a:avLst/>
          </a:prstGeom>
          <a:solidFill>
            <a:schemeClr val="accent1">
              <a:alpha val="31000"/>
            </a:schemeClr>
          </a:solidFill>
          <a:ln w="12700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pic>
        <p:nvPicPr>
          <p:cNvPr id="62" name="図 2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0" y="4267200"/>
            <a:ext cx="325438" cy="6084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Practical Model</a:t>
            </a:r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March 2011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ROOT INC.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31E72FFA-50B6-BE49-9796-CC7F59AABF37}" type="slidenum">
              <a:rPr lang="en-US" altLang="ja-JP" smtClean="0"/>
              <a:pPr/>
              <a:t>5</a:t>
            </a:fld>
            <a:endParaRPr lang="en-US" altLang="ja-JP"/>
          </a:p>
        </p:txBody>
      </p:sp>
      <p:sp>
        <p:nvSpPr>
          <p:cNvPr id="59" name="フッター プレースホルダ 3"/>
          <p:cNvSpPr txBox="1">
            <a:spLocks/>
          </p:cNvSpPr>
          <p:nvPr/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charset="0"/>
                <a:ea typeface="+mn-ea"/>
                <a:cs typeface="+mn-cs"/>
              </a:rPr>
              <a:t>Hitoshi Morioka, ROOT INC.</a:t>
            </a:r>
            <a:endParaRPr kumimoji="0" lang="en-US" altLang="ja-JP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charset="0"/>
              <a:ea typeface="+mn-ea"/>
              <a:cs typeface="+mn-cs"/>
            </a:endParaRPr>
          </a:p>
        </p:txBody>
      </p:sp>
      <p:sp>
        <p:nvSpPr>
          <p:cNvPr id="60" name="スライド番号プレースホルダ 4"/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charset="0"/>
                <a:ea typeface="+mn-ea"/>
                <a:cs typeface="+mn-cs"/>
              </a:rPr>
              <a:t>Slide </a:t>
            </a:r>
            <a:fld id="{7B0F5319-FD8A-3346-B5E7-F356E79E4745}" type="slidenum">
              <a:rPr kumimoji="0" lang="en-US" altLang="ja-JP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charset="0"/>
                <a:ea typeface="+mn-ea"/>
                <a:cs typeface="+mn-cs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altLang="ja-JP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charset="0"/>
              <a:ea typeface="+mn-ea"/>
              <a:cs typeface="+mn-cs"/>
            </a:endParaRPr>
          </a:p>
        </p:txBody>
      </p:sp>
      <p:sp>
        <p:nvSpPr>
          <p:cNvPr id="96" name="正方形/長方形 95"/>
          <p:cNvSpPr/>
          <p:nvPr/>
        </p:nvSpPr>
        <p:spPr bwMode="auto">
          <a:xfrm>
            <a:off x="2971800" y="2590800"/>
            <a:ext cx="3505200" cy="9144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97" name="正方形/長方形 96"/>
          <p:cNvSpPr/>
          <p:nvPr/>
        </p:nvSpPr>
        <p:spPr bwMode="auto">
          <a:xfrm>
            <a:off x="3810000" y="6248400"/>
            <a:ext cx="1828800" cy="152400"/>
          </a:xfrm>
          <a:prstGeom prst="rect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1447800"/>
          </a:xfrm>
        </p:spPr>
        <p:txBody>
          <a:bodyPr/>
          <a:lstStyle/>
          <a:p>
            <a:r>
              <a:rPr lang="en-US" altLang="ja-JP" dirty="0" smtClean="0"/>
              <a:t>But </a:t>
            </a:r>
            <a:r>
              <a:rPr lang="en-US" altLang="ja-JP" dirty="0" err="1" smtClean="0"/>
              <a:t>usualy</a:t>
            </a:r>
            <a:r>
              <a:rPr lang="en-US" altLang="ja-JP" dirty="0" smtClean="0"/>
              <a:t> the corridor is narrower than the cell diameter.</a:t>
            </a:r>
          </a:p>
          <a:p>
            <a:r>
              <a:rPr lang="en-US" altLang="ja-JP" dirty="0" smtClean="0"/>
              <a:t>Arrival/Departure Rate: </a:t>
            </a:r>
            <a:r>
              <a:rPr lang="en-US" altLang="ja-JP" dirty="0" err="1" smtClean="0"/>
              <a:t>wv/ab</a:t>
            </a:r>
            <a:endParaRPr lang="ja-JP" altLang="en-US" baseline="30000" dirty="0"/>
          </a:p>
        </p:txBody>
      </p:sp>
      <p:cxnSp>
        <p:nvCxnSpPr>
          <p:cNvPr id="99" name="直線矢印コネクタ 98"/>
          <p:cNvCxnSpPr/>
          <p:nvPr/>
        </p:nvCxnSpPr>
        <p:spPr bwMode="auto">
          <a:xfrm rot="5400000">
            <a:off x="-762000" y="4876800"/>
            <a:ext cx="2743200" cy="158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100" name="テキスト ボックス 99"/>
          <p:cNvSpPr txBox="1"/>
          <p:nvPr/>
        </p:nvSpPr>
        <p:spPr>
          <a:xfrm rot="16200000">
            <a:off x="-347617" y="4691017"/>
            <a:ext cx="158183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Corridor Width: </a:t>
            </a:r>
            <a:r>
              <a:rPr kumimoji="1" lang="en-US" altLang="ja-JP" dirty="0" err="1" smtClean="0"/>
              <a:t>w</a:t>
            </a:r>
            <a:r>
              <a:rPr kumimoji="1" lang="en-US" altLang="ja-JP" dirty="0" smtClean="0"/>
              <a:t> [</a:t>
            </a:r>
            <a:r>
              <a:rPr kumimoji="1" lang="en-US" altLang="ja-JP" dirty="0" err="1" smtClean="0"/>
              <a:t>m</a:t>
            </a:r>
            <a:r>
              <a:rPr kumimoji="1" lang="en-US" altLang="ja-JP" dirty="0" smtClean="0"/>
              <a:t>]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Walking Speed References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Survey by Prof. Richard </a:t>
            </a:r>
            <a:r>
              <a:rPr lang="en-US" altLang="ja-JP" dirty="0" smtClean="0"/>
              <a:t>Wiseman (Univ. of Hertfordshire) and British Council (2007)</a:t>
            </a:r>
          </a:p>
          <a:p>
            <a:pPr marL="914400" lvl="1" indent="-457200"/>
            <a:r>
              <a:rPr lang="en-US" altLang="ja-JP" dirty="0" smtClean="0"/>
              <a:t>Fastest City (Singapore):	10.55s/20m = 113.7m/min = 1.90m/s</a:t>
            </a:r>
          </a:p>
          <a:p>
            <a:pPr marL="514350" indent="-457200"/>
            <a:r>
              <a:rPr lang="en-US" altLang="ja-JP" dirty="0" smtClean="0"/>
              <a:t>Official walking speed used in real estate ads. in Japan</a:t>
            </a:r>
          </a:p>
          <a:p>
            <a:pPr marL="914400" lvl="1" indent="-457200"/>
            <a:r>
              <a:rPr lang="en-US" altLang="ja-JP" dirty="0" smtClean="0"/>
              <a:t>80m/min = 1.33m/s</a:t>
            </a:r>
          </a:p>
          <a:p>
            <a:pPr marL="514350" indent="-457200"/>
            <a:r>
              <a:rPr lang="en-US" altLang="ja-JP" dirty="0" smtClean="0"/>
              <a:t>Escalator</a:t>
            </a:r>
          </a:p>
          <a:p>
            <a:pPr marL="914400" lvl="1" indent="-457200"/>
            <a:r>
              <a:rPr lang="en-US" altLang="ja-JP" dirty="0" smtClean="0"/>
              <a:t>30m/min = 0.5m/s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March 2011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ROOT INC.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31E72FFA-50B6-BE49-9796-CC7F59AABF37}" type="slidenum">
              <a:rPr lang="en-US" altLang="ja-JP" smtClean="0"/>
              <a:pPr/>
              <a:t>6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Example Arrival/Departure Rate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sz="2000" dirty="0" smtClean="0"/>
              <a:t>Corridor Width: 30m</a:t>
            </a:r>
          </a:p>
          <a:p>
            <a:r>
              <a:rPr lang="en-US" altLang="ja-JP" sz="2000" dirty="0" smtClean="0"/>
              <a:t>Very Crowded (but slow)</a:t>
            </a:r>
          </a:p>
          <a:p>
            <a:pPr lvl="1"/>
            <a:r>
              <a:rPr lang="en-US" altLang="ja-JP" sz="1800" dirty="0" smtClean="0"/>
              <a:t>a: 0.5m</a:t>
            </a:r>
          </a:p>
          <a:p>
            <a:pPr lvl="1"/>
            <a:r>
              <a:rPr lang="en-US" altLang="ja-JP" sz="1800" dirty="0" err="1" smtClean="0"/>
              <a:t>b</a:t>
            </a:r>
            <a:r>
              <a:rPr lang="en-US" altLang="ja-JP" sz="1800" dirty="0" smtClean="0"/>
              <a:t>: 1m</a:t>
            </a:r>
          </a:p>
          <a:p>
            <a:pPr lvl="1"/>
            <a:r>
              <a:rPr lang="en-US" altLang="ja-JP" sz="1800" dirty="0" err="1" smtClean="0"/>
              <a:t>v</a:t>
            </a:r>
            <a:r>
              <a:rPr lang="en-US" altLang="ja-JP" sz="1800" dirty="0" smtClean="0"/>
              <a:t>: 0.5m/s</a:t>
            </a:r>
          </a:p>
          <a:p>
            <a:pPr lvl="1"/>
            <a:r>
              <a:rPr lang="en-US" altLang="ja-JP" sz="1800" dirty="0" smtClean="0"/>
              <a:t>Arrival/Departure rate: 30*0.5/0.5*1= 30 persons/</a:t>
            </a:r>
            <a:r>
              <a:rPr lang="en-US" altLang="ja-JP" sz="1800" dirty="0" err="1" smtClean="0"/>
              <a:t>s</a:t>
            </a:r>
            <a:r>
              <a:rPr lang="en-US" altLang="ja-JP" sz="1800" dirty="0" smtClean="0"/>
              <a:t> = 1800 persons/min</a:t>
            </a:r>
          </a:p>
          <a:p>
            <a:r>
              <a:rPr lang="en-US" altLang="ja-JP" sz="2000" dirty="0" smtClean="0"/>
              <a:t>Not so crowded (but fast)</a:t>
            </a:r>
          </a:p>
          <a:p>
            <a:pPr lvl="1"/>
            <a:r>
              <a:rPr lang="en-US" altLang="ja-JP" sz="1800" dirty="0" smtClean="0"/>
              <a:t>a: 2m</a:t>
            </a:r>
          </a:p>
          <a:p>
            <a:pPr lvl="1"/>
            <a:r>
              <a:rPr lang="en-US" altLang="ja-JP" sz="1800" dirty="0" err="1" smtClean="0"/>
              <a:t>b</a:t>
            </a:r>
            <a:r>
              <a:rPr lang="en-US" altLang="ja-JP" sz="1800" dirty="0" smtClean="0"/>
              <a:t>: 2m</a:t>
            </a:r>
          </a:p>
          <a:p>
            <a:pPr lvl="1"/>
            <a:r>
              <a:rPr lang="en-US" altLang="ja-JP" sz="1800" dirty="0" err="1" smtClean="0"/>
              <a:t>v</a:t>
            </a:r>
            <a:r>
              <a:rPr lang="en-US" altLang="ja-JP" sz="1800" dirty="0" smtClean="0"/>
              <a:t>: 1.5m/s</a:t>
            </a:r>
          </a:p>
          <a:p>
            <a:pPr lvl="1"/>
            <a:r>
              <a:rPr lang="en-US" altLang="ja-JP" sz="1800" dirty="0" smtClean="0"/>
              <a:t>Arrival/Departure rate: 30*1.5/2</a:t>
            </a:r>
            <a:r>
              <a:rPr lang="en-US" altLang="ja-JP" sz="1800" baseline="30000" dirty="0" smtClean="0"/>
              <a:t>2</a:t>
            </a:r>
            <a:r>
              <a:rPr lang="en-US" altLang="ja-JP" sz="1800" dirty="0" smtClean="0"/>
              <a:t>= 11.25 persons/</a:t>
            </a:r>
            <a:r>
              <a:rPr lang="en-US" altLang="ja-JP" sz="1800" dirty="0" err="1" smtClean="0"/>
              <a:t>s</a:t>
            </a:r>
            <a:r>
              <a:rPr lang="en-US" altLang="ja-JP" sz="1800" dirty="0" smtClean="0"/>
              <a:t> = 675 persons/min</a:t>
            </a:r>
            <a:endParaRPr lang="ja-JP" altLang="en-US" sz="1800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March 2011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ROOT INC.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31E72FFA-50B6-BE49-9796-CC7F59AABF37}" type="slidenum">
              <a:rPr lang="en-US" altLang="ja-JP" smtClean="0"/>
              <a:pPr/>
              <a:t>7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Questions &amp; Comments</a:t>
            </a:r>
            <a:endParaRPr lang="ja-JP" altLang="en-US" dirty="0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March 2011</a:t>
            </a:r>
            <a:endParaRPr lang="en-US" altLang="ja-JP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ROOT INC.</a:t>
            </a:r>
            <a:endParaRPr lang="en-US" altLang="ja-JP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7B0F5319-FD8A-3346-B5E7-F356E79E4745}" type="slidenum">
              <a:rPr lang="en-US" altLang="ja-JP" smtClean="0"/>
              <a:pPr/>
              <a:t>8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Straw Poll 1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Do you believe that this pedestrian model is appropriate in train station use cases?</a:t>
            </a:r>
          </a:p>
          <a:p>
            <a:endParaRPr lang="en-US" altLang="ja-JP" dirty="0" smtClean="0"/>
          </a:p>
          <a:p>
            <a:r>
              <a:rPr lang="en-US" altLang="ja-JP" dirty="0" smtClean="0"/>
              <a:t>Yes:</a:t>
            </a:r>
          </a:p>
          <a:p>
            <a:r>
              <a:rPr lang="en-US" altLang="ja-JP" dirty="0" smtClean="0"/>
              <a:t>No:</a:t>
            </a:r>
          </a:p>
          <a:p>
            <a:r>
              <a:rPr lang="en-US" altLang="ja-JP" dirty="0" smtClean="0"/>
              <a:t>More Discussion:</a:t>
            </a:r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March 2011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ROOT INC.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31E72FFA-50B6-BE49-9796-CC7F59AABF37}" type="slidenum">
              <a:rPr lang="en-US" altLang="ja-JP" smtClean="0"/>
              <a:pPr/>
              <a:t>9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35751</TotalTime>
  <Words>538</Words>
  <Application>Microsoft Macintosh PowerPoint</Application>
  <PresentationFormat>画面に合わせる (4:3)</PresentationFormat>
  <Paragraphs>106</Paragraphs>
  <Slides>10</Slides>
  <Notes>3</Notes>
  <HiddenSlides>0</HiddenSlides>
  <MMClips>0</MMClips>
  <ScaleCrop>false</ScaleCrop>
  <HeadingPairs>
    <vt:vector size="4" baseType="variant">
      <vt:variant>
        <vt:lpstr>デザイン テンプレート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1" baseType="lpstr">
      <vt:lpstr>802-11-Submission</vt:lpstr>
      <vt:lpstr>Pedestrian Model</vt:lpstr>
      <vt:lpstr>Abstract</vt:lpstr>
      <vt:lpstr>General Model</vt:lpstr>
      <vt:lpstr>Arrival/Departure Rate</vt:lpstr>
      <vt:lpstr>Practical Model</vt:lpstr>
      <vt:lpstr>Walking Speed References</vt:lpstr>
      <vt:lpstr>Example Arrival/Departure Rate</vt:lpstr>
      <vt:lpstr>Questions &amp; Comments</vt:lpstr>
      <vt:lpstr>Straw Poll 1</vt:lpstr>
      <vt:lpstr>Straw Poll 2</vt:lpstr>
    </vt:vector>
  </TitlesOfParts>
  <Manager/>
  <Company>ROOT INC.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Pedestrian Model</dc:title>
  <dc:subject/>
  <dc:creator>Hitoshi MORIOKA</dc:creator>
  <cp:keywords/>
  <dc:description/>
  <cp:lastModifiedBy>Morioka Hitoshi</cp:lastModifiedBy>
  <cp:revision>88</cp:revision>
  <cp:lastPrinted>1998-02-10T13:28:06Z</cp:lastPrinted>
  <dcterms:created xsi:type="dcterms:W3CDTF">2011-03-14T01:53:42Z</dcterms:created>
  <dcterms:modified xsi:type="dcterms:W3CDTF">2011-03-15T12:10:20Z</dcterms:modified>
  <cp:category/>
</cp:coreProperties>
</file>